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60" r:id="rId3"/>
    <p:sldId id="261" r:id="rId4"/>
    <p:sldId id="270" r:id="rId5"/>
    <p:sldId id="276" r:id="rId6"/>
    <p:sldId id="275" r:id="rId7"/>
    <p:sldId id="279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EDED5-0533-4E70-B4A5-BEA6D603B068}" type="datetimeFigureOut">
              <a:rPr lang="en-US" smtClean="0"/>
              <a:pPr/>
              <a:t>10-Mar-21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DC97D-0F12-4F3F-A4C2-18782896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472B-EDA5-4A1D-973C-67445DC4D132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8C19-090C-4ECD-AF67-9B7BE2443578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25E9-9981-4FB2-BBF6-BE467EB12DDE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98AD-A12B-4A9E-8567-222F6BB99C50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8E12-3B07-451C-8224-9206C16CB750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2B7F-F2C6-411A-9472-9646B0CFE122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D30B-D8A9-4920-AF30-347794423288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96F0-EB08-400B-8E26-455F661D60F8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B6C8-176D-46BC-A9B6-D9FD394EFEDA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DA807-36D0-487D-9AA5-4CD4B8A0C041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C887C-73FC-4AD3-A923-8FE13A00B104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DF914-6A93-4C07-9EFD-B0A612FCD7EE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A4AE-7FA9-49A5-BDAF-401A3FC5BAB4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77A5-653A-4A72-942E-D9CB0BD04251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58F3-C6C1-41B6-9836-04A9E11BF978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DFC5-DD60-4B81-9CC6-6E1D11AEE216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EDC6-D207-4700-A573-4DFF1E098DFD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27DA-11E0-4A94-B26C-455A07F8DEAC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73C8-3E24-4C61-9361-82BBE2FEC51A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CA0EE-A035-43EE-90A5-F6C4F12807CB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F76C-A15F-484C-85DB-E383D0D947CB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A2102-AC73-476E-ACF2-075286F2AAF2}" type="datetime1">
              <a:rPr lang="en-US" smtClean="0"/>
              <a:t>10-Mar-21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E9DFE16-B874-4C04-AF73-3DE2E7312385}"/>
              </a:ext>
            </a:extLst>
          </p:cNvPr>
          <p:cNvGrpSpPr/>
          <p:nvPr/>
        </p:nvGrpSpPr>
        <p:grpSpPr>
          <a:xfrm>
            <a:off x="2463800" y="2567485"/>
            <a:ext cx="7264399" cy="1822540"/>
            <a:chOff x="2971800" y="2654300"/>
            <a:chExt cx="7264399" cy="1822540"/>
          </a:xfrm>
        </p:grpSpPr>
        <p:sp>
          <p:nvSpPr>
            <p:cNvPr id="46" name="Rectangle 45"/>
            <p:cNvSpPr/>
            <p:nvPr/>
          </p:nvSpPr>
          <p:spPr>
            <a:xfrm>
              <a:off x="2971800" y="2654300"/>
              <a:ext cx="7264399" cy="15494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kumimoji="0" lang="en-US" sz="4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Hind"/>
                </a:rPr>
                <a:t>KIRCHHOFF’S LAW</a:t>
              </a:r>
            </a:p>
          </p:txBody>
        </p:sp>
        <p:sp>
          <p:nvSpPr>
            <p:cNvPr id="48" name="Title 14"/>
            <p:cNvSpPr txBox="1">
              <a:spLocks/>
            </p:cNvSpPr>
            <p:nvPr/>
          </p:nvSpPr>
          <p:spPr>
            <a:xfrm>
              <a:off x="4459890" y="3930560"/>
              <a:ext cx="4288218" cy="546280"/>
            </a:xfrm>
            <a:prstGeom prst="rect">
              <a:avLst/>
            </a:prstGeom>
            <a:solidFill>
              <a:srgbClr val="92D050"/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ID" sz="3200" b="1" dirty="0">
                  <a:solidFill>
                    <a:prstClr val="white"/>
                  </a:solidFill>
                  <a:latin typeface="Bahnschrift SemiCondensed" panose="020B0502040204020203" pitchFamily="34" charset="0"/>
                </a:rPr>
                <a:t>FISIKA DASAR 2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Condensed" panose="020B0502040204020203" pitchFamily="34" charset="0"/>
              </a:endParaRPr>
            </a:p>
          </p:txBody>
        </p:sp>
      </p:grp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B444FDF-9795-495C-B786-D86B120CD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851" y="-31744"/>
            <a:ext cx="2096679" cy="157250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6C94924-EEF9-4C49-BCAD-CB5E80195C4B}"/>
              </a:ext>
            </a:extLst>
          </p:cNvPr>
          <p:cNvSpPr txBox="1"/>
          <p:nvPr/>
        </p:nvSpPr>
        <p:spPr>
          <a:xfrm>
            <a:off x="1631852" y="501364"/>
            <a:ext cx="3371557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591A89-3B64-4EE6-8424-0512F15B8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5109"/>
            <a:ext cx="2743200" cy="365125"/>
          </a:xfrm>
        </p:spPr>
        <p:txBody>
          <a:bodyPr/>
          <a:lstStyle/>
          <a:p>
            <a:fld id="{34730E37-5C16-466C-845D-4A4B342645F2}" type="slidenum">
              <a:rPr lang="en-US" sz="1600" smtClean="0"/>
              <a:pPr/>
              <a:t>1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8CE3198-64C7-4036-ABC6-778B2DA5CE74}"/>
              </a:ext>
            </a:extLst>
          </p:cNvPr>
          <p:cNvGrpSpPr/>
          <p:nvPr/>
        </p:nvGrpSpPr>
        <p:grpSpPr>
          <a:xfrm>
            <a:off x="-211019" y="5862915"/>
            <a:ext cx="3408908" cy="1037644"/>
            <a:chOff x="-211019" y="5862915"/>
            <a:chExt cx="3408908" cy="1037644"/>
          </a:xfrm>
        </p:grpSpPr>
        <p:pic>
          <p:nvPicPr>
            <p:cNvPr id="11" name="Picture 10" descr="A close up of a logo&#10;&#10;Description automatically generated">
              <a:extLst>
                <a:ext uri="{FF2B5EF4-FFF2-40B4-BE49-F238E27FC236}">
                  <a16:creationId xmlns:a16="http://schemas.microsoft.com/office/drawing/2014/main" id="{961DB675-C1B2-4443-92FF-91B8BD9DF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1019" y="5862915"/>
              <a:ext cx="1383526" cy="103764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DDD9824-9F38-486C-AC3D-0683CBF59F09}"/>
                </a:ext>
              </a:extLst>
            </p:cNvPr>
            <p:cNvSpPr txBox="1"/>
            <p:nvPr/>
          </p:nvSpPr>
          <p:spPr>
            <a:xfrm>
              <a:off x="454689" y="6510855"/>
              <a:ext cx="2743200" cy="340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1200" b="1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ahnschrift SemiCondensed" panose="020B0502040204020203" pitchFamily="34" charset="0"/>
                </a:rPr>
                <a:t>Adopted from MIT Course</a:t>
              </a:r>
            </a:p>
          </p:txBody>
        </p:sp>
      </p:grp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159F993-E1C6-4F27-A750-25D9CDDF0481}"/>
              </a:ext>
            </a:extLst>
          </p:cNvPr>
          <p:cNvSpPr txBox="1">
            <a:spLocks/>
          </p:cNvSpPr>
          <p:nvPr/>
        </p:nvSpPr>
        <p:spPr>
          <a:xfrm>
            <a:off x="9448800" y="645510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1600" smtClean="0"/>
              <a:pPr/>
              <a:t>2</a:t>
            </a:fld>
            <a:endParaRPr lang="en-US" sz="16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088939-CDC9-4389-ADC5-5CD04D7713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2541" y="492334"/>
            <a:ext cx="7866917" cy="569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4810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8CE3198-64C7-4036-ABC6-778B2DA5CE74}"/>
              </a:ext>
            </a:extLst>
          </p:cNvPr>
          <p:cNvGrpSpPr/>
          <p:nvPr/>
        </p:nvGrpSpPr>
        <p:grpSpPr>
          <a:xfrm>
            <a:off x="-211019" y="5862915"/>
            <a:ext cx="3408908" cy="1037644"/>
            <a:chOff x="-211019" y="5862915"/>
            <a:chExt cx="3408908" cy="1037644"/>
          </a:xfrm>
        </p:grpSpPr>
        <p:pic>
          <p:nvPicPr>
            <p:cNvPr id="11" name="Picture 10" descr="A close up of a logo&#10;&#10;Description automatically generated">
              <a:extLst>
                <a:ext uri="{FF2B5EF4-FFF2-40B4-BE49-F238E27FC236}">
                  <a16:creationId xmlns:a16="http://schemas.microsoft.com/office/drawing/2014/main" id="{961DB675-C1B2-4443-92FF-91B8BD9DF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1019" y="5862915"/>
              <a:ext cx="1383526" cy="103764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DDD9824-9F38-486C-AC3D-0683CBF59F09}"/>
                </a:ext>
              </a:extLst>
            </p:cNvPr>
            <p:cNvSpPr txBox="1"/>
            <p:nvPr/>
          </p:nvSpPr>
          <p:spPr>
            <a:xfrm>
              <a:off x="454689" y="6510855"/>
              <a:ext cx="2743200" cy="340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D" sz="1200" b="1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ahnschrift SemiCondensed" panose="020B0502040204020203" pitchFamily="34" charset="0"/>
                </a:rPr>
                <a:t>Adopted from MIT Course</a:t>
              </a:r>
            </a:p>
          </p:txBody>
        </p:sp>
      </p:grp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159F993-E1C6-4F27-A750-25D9CDDF0481}"/>
              </a:ext>
            </a:extLst>
          </p:cNvPr>
          <p:cNvSpPr txBox="1">
            <a:spLocks/>
          </p:cNvSpPr>
          <p:nvPr/>
        </p:nvSpPr>
        <p:spPr>
          <a:xfrm>
            <a:off x="9448800" y="645510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1600" smtClean="0"/>
              <a:pPr/>
              <a:t>3</a:t>
            </a:fld>
            <a:endParaRPr lang="en-US" sz="16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BA577DF-0754-47FC-8511-34389F6992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5937" y="900112"/>
            <a:ext cx="8620125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715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23">
            <a:extLst>
              <a:ext uri="{FF2B5EF4-FFF2-40B4-BE49-F238E27FC236}">
                <a16:creationId xmlns:a16="http://schemas.microsoft.com/office/drawing/2014/main" id="{44183181-D43E-4DCF-AA13-4D6241935C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Freeform: Shape 25">
            <a:extLst>
              <a:ext uri="{FF2B5EF4-FFF2-40B4-BE49-F238E27FC236}">
                <a16:creationId xmlns:a16="http://schemas.microsoft.com/office/drawing/2014/main" id="{435F3F39-04E5-430A-91F9-329C4301C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D1D75E-17D1-4B04-9285-D6E0E230D9BB}"/>
              </a:ext>
            </a:extLst>
          </p:cNvPr>
          <p:cNvSpPr/>
          <p:nvPr/>
        </p:nvSpPr>
        <p:spPr>
          <a:xfrm>
            <a:off x="202066" y="7528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Example 1</a:t>
            </a:r>
            <a:endParaRPr lang="en-US" sz="3200" b="1" dirty="0"/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697DA9C9-DDB6-4F52-B0BA-7A2646A28F37}"/>
              </a:ext>
            </a:extLst>
          </p:cNvPr>
          <p:cNvSpPr txBox="1">
            <a:spLocks/>
          </p:cNvSpPr>
          <p:nvPr/>
        </p:nvSpPr>
        <p:spPr>
          <a:xfrm>
            <a:off x="9448800" y="645510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1600" smtClean="0"/>
              <a:pPr/>
              <a:t>4</a:t>
            </a:fld>
            <a:endParaRPr lang="en-US" sz="16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6B2FA75-7446-4A2C-BC36-40968C7B06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7737" y="839615"/>
            <a:ext cx="10296525" cy="583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577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4114972-22B2-4565-8429-CF4B97238ABA}"/>
              </a:ext>
            </a:extLst>
          </p:cNvPr>
          <p:cNvSpPr/>
          <p:nvPr/>
        </p:nvSpPr>
        <p:spPr>
          <a:xfrm>
            <a:off x="442763" y="276050"/>
            <a:ext cx="71537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Solution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E2C8F2-F04E-4AF7-A59C-89E2CCE37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8763" y="1099976"/>
            <a:ext cx="4853847" cy="366151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026E44E-A2FB-45D6-BAD2-294CCE9C3012}"/>
              </a:ext>
            </a:extLst>
          </p:cNvPr>
          <p:cNvSpPr/>
          <p:nvPr/>
        </p:nvSpPr>
        <p:spPr>
          <a:xfrm>
            <a:off x="442763" y="2425510"/>
            <a:ext cx="41390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indent="-463550"/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a) 	Use Kirchhoff Voltage Law</a:t>
            </a:r>
          </a:p>
          <a:p>
            <a:pPr>
              <a:tabLst>
                <a:tab pos="280988" algn="l"/>
                <a:tab pos="463550" algn="l"/>
              </a:tabLst>
            </a:pP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		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Σ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id-ID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 + ΣIR = 0</a:t>
            </a:r>
            <a:r>
              <a:rPr lang="id-ID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63550" indent="-463550">
              <a:tabLst>
                <a:tab pos="46355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	-E</a:t>
            </a:r>
            <a:r>
              <a:rPr lang="en-US" sz="2400" baseline="-25000" dirty="0">
                <a:latin typeface="Calibri" panose="020F0502020204030204" pitchFamily="34" charset="0"/>
                <a:ea typeface="Times New Roman" panose="02020603050405020304" pitchFamily="18" charset="0"/>
              </a:rPr>
              <a:t>1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+ E</a:t>
            </a:r>
            <a:r>
              <a:rPr lang="en-US" sz="2400" baseline="-25000" dirty="0">
                <a:latin typeface="Calibri" panose="020F0502020204030204" pitchFamily="34" charset="0"/>
                <a:ea typeface="Times New Roman" panose="02020603050405020304" pitchFamily="18" charset="0"/>
              </a:rPr>
              <a:t>2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+ I (R</a:t>
            </a:r>
            <a:r>
              <a:rPr lang="en-US" sz="2400" baseline="-25000" dirty="0"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+ R</a:t>
            </a:r>
            <a:r>
              <a:rPr lang="en-US" sz="2400" baseline="-25000" dirty="0"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) = 0</a:t>
            </a:r>
            <a:endParaRPr lang="en-US" sz="2400" baseline="-25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63550" indent="-463550">
              <a:tabLst>
                <a:tab pos="46355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	-24 + 4 + I (8 + 2) = 0</a:t>
            </a:r>
          </a:p>
          <a:p>
            <a:pPr marL="463550" indent="-463550">
              <a:tabLst>
                <a:tab pos="46355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	10 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= 20</a:t>
            </a:r>
          </a:p>
          <a:p>
            <a:pPr marL="463550" indent="-463550">
              <a:tabLst>
                <a:tab pos="46355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= 2 A </a:t>
            </a:r>
            <a:r>
              <a:rPr lang="en-US" sz="2400" dirty="0"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518198-E64B-4C61-A543-42BBE02397F5}"/>
              </a:ext>
            </a:extLst>
          </p:cNvPr>
          <p:cNvSpPr/>
          <p:nvPr/>
        </p:nvSpPr>
        <p:spPr>
          <a:xfrm>
            <a:off x="442763" y="1227669"/>
            <a:ext cx="5653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Pick directions for the currents and loop as shown in the diagram.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0649CE-2DC0-4600-B2FB-D84CEA5B7B48}"/>
              </a:ext>
            </a:extLst>
          </p:cNvPr>
          <p:cNvSpPr/>
          <p:nvPr/>
        </p:nvSpPr>
        <p:spPr>
          <a:xfrm>
            <a:off x="442763" y="5141314"/>
            <a:ext cx="41390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indent="-463550"/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b) 	Use Ohm Law</a:t>
            </a:r>
          </a:p>
          <a:p>
            <a:pPr>
              <a:tabLst>
                <a:tab pos="280988" algn="l"/>
                <a:tab pos="463550" algn="l"/>
              </a:tabLst>
            </a:pP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		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V</a:t>
            </a:r>
            <a:r>
              <a:rPr lang="en-US" sz="2400" b="1" baseline="-250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bc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 = </a:t>
            </a:r>
            <a:r>
              <a:rPr lang="en-US" sz="2400" b="1" dirty="0" err="1"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 R</a:t>
            </a:r>
            <a:r>
              <a:rPr lang="en-US" sz="2400" b="1" baseline="-25000" dirty="0">
                <a:latin typeface="Calibri" panose="020F0502020204030204" pitchFamily="34" charset="0"/>
                <a:ea typeface="Times New Roman" panose="02020603050405020304" pitchFamily="18" charset="0"/>
              </a:rPr>
              <a:t>1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= 2 × 8 = 16 V</a:t>
            </a:r>
            <a:endParaRPr lang="en-US" sz="2400" baseline="-25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452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23">
            <a:extLst>
              <a:ext uri="{FF2B5EF4-FFF2-40B4-BE49-F238E27FC236}">
                <a16:creationId xmlns:a16="http://schemas.microsoft.com/office/drawing/2014/main" id="{44183181-D43E-4DCF-AA13-4D6241935C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Freeform: Shape 25">
            <a:extLst>
              <a:ext uri="{FF2B5EF4-FFF2-40B4-BE49-F238E27FC236}">
                <a16:creationId xmlns:a16="http://schemas.microsoft.com/office/drawing/2014/main" id="{435F3F39-04E5-430A-91F9-329C4301C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D1D75E-17D1-4B04-9285-D6E0E230D9BB}"/>
              </a:ext>
            </a:extLst>
          </p:cNvPr>
          <p:cNvSpPr/>
          <p:nvPr/>
        </p:nvSpPr>
        <p:spPr>
          <a:xfrm>
            <a:off x="202066" y="7528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Example 2</a:t>
            </a:r>
            <a:endParaRPr lang="en-US" sz="3200" b="1" dirty="0"/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697DA9C9-DDB6-4F52-B0BA-7A2646A28F37}"/>
              </a:ext>
            </a:extLst>
          </p:cNvPr>
          <p:cNvSpPr txBox="1">
            <a:spLocks/>
          </p:cNvSpPr>
          <p:nvPr/>
        </p:nvSpPr>
        <p:spPr>
          <a:xfrm>
            <a:off x="9448800" y="645510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1600" smtClean="0"/>
              <a:pPr/>
              <a:t>6</a:t>
            </a:fld>
            <a:endParaRPr lang="en-US" sz="16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FD96DB-0BFC-4748-8396-BB43C6482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24512" y="1039688"/>
            <a:ext cx="9742976" cy="541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515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Rectangle 23">
            <a:extLst>
              <a:ext uri="{FF2B5EF4-FFF2-40B4-BE49-F238E27FC236}">
                <a16:creationId xmlns:a16="http://schemas.microsoft.com/office/drawing/2014/main" id="{44183181-D43E-4DCF-AA13-4D6241935C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Freeform: Shape 25">
            <a:extLst>
              <a:ext uri="{FF2B5EF4-FFF2-40B4-BE49-F238E27FC236}">
                <a16:creationId xmlns:a16="http://schemas.microsoft.com/office/drawing/2014/main" id="{435F3F39-04E5-430A-91F9-329C4301C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29F38F-B0FF-4A61-999F-0B903EB1DD2B}"/>
              </a:ext>
            </a:extLst>
          </p:cNvPr>
          <p:cNvSpPr/>
          <p:nvPr/>
        </p:nvSpPr>
        <p:spPr>
          <a:xfrm>
            <a:off x="312457" y="274590"/>
            <a:ext cx="24848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Solution </a:t>
            </a:r>
            <a:endParaRPr lang="en-US" sz="3200" b="1" dirty="0"/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697DA9C9-DDB6-4F52-B0BA-7A2646A28F37}"/>
              </a:ext>
            </a:extLst>
          </p:cNvPr>
          <p:cNvSpPr txBox="1">
            <a:spLocks/>
          </p:cNvSpPr>
          <p:nvPr/>
        </p:nvSpPr>
        <p:spPr>
          <a:xfrm>
            <a:off x="9448800" y="645510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1600" smtClean="0"/>
              <a:pPr/>
              <a:t>7</a:t>
            </a:fld>
            <a:endParaRPr lang="en-US" sz="1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C533BE-4A32-4307-B611-8EB9A8225CB8}"/>
              </a:ext>
            </a:extLst>
          </p:cNvPr>
          <p:cNvSpPr/>
          <p:nvPr/>
        </p:nvSpPr>
        <p:spPr>
          <a:xfrm>
            <a:off x="312457" y="100314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68275" indent="-1682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j-lt"/>
              </a:rPr>
              <a:t>Label the circuit as shown in diagram</a:t>
            </a:r>
            <a:endParaRPr lang="en-US" dirty="0">
              <a:latin typeface="+mj-lt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40C8807-0AE5-4959-AE8E-5FEE35927C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0454" y="104712"/>
            <a:ext cx="4891155" cy="3396123"/>
          </a:xfrm>
          <a:prstGeom prst="rect">
            <a:avLst/>
          </a:prstGeom>
        </p:spPr>
      </p:pic>
      <p:sp>
        <p:nvSpPr>
          <p:cNvPr id="15" name="Rectangle 1">
            <a:extLst>
              <a:ext uri="{FF2B5EF4-FFF2-40B4-BE49-F238E27FC236}">
                <a16:creationId xmlns:a16="http://schemas.microsoft.com/office/drawing/2014/main" id="{CE5C906D-A153-47C5-8BDD-704D50E83226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312457" y="4205112"/>
            <a:ext cx="6353908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00"/>
              </a:solidFill>
              <a:latin typeface="+mj-lt"/>
              <a:cs typeface="Tahom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C3D9BD-8277-4693-8524-0E784C01E160}"/>
              </a:ext>
            </a:extLst>
          </p:cNvPr>
          <p:cNvSpPr/>
          <p:nvPr/>
        </p:nvSpPr>
        <p:spPr>
          <a:xfrm>
            <a:off x="312456" y="1372474"/>
            <a:ext cx="4383188" cy="53553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68275" indent="-168275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 Apply Kirchhoff Current Law at junction b:</a:t>
            </a:r>
          </a:p>
          <a:p>
            <a:pPr>
              <a:tabLst>
                <a:tab pos="463550" algn="l"/>
              </a:tabLst>
            </a:pPr>
            <a:r>
              <a:rPr lang="en-US" b="1" dirty="0">
                <a:solidFill>
                  <a:srgbClr val="000000"/>
                </a:solidFill>
              </a:rPr>
              <a:t>	I</a:t>
            </a:r>
            <a:r>
              <a:rPr lang="en-US" b="1" baseline="-25000" dirty="0">
                <a:solidFill>
                  <a:srgbClr val="000000"/>
                </a:solidFill>
              </a:rPr>
              <a:t>1</a:t>
            </a:r>
            <a:r>
              <a:rPr lang="en-US" b="1" dirty="0">
                <a:solidFill>
                  <a:srgbClr val="000000"/>
                </a:solidFill>
              </a:rPr>
              <a:t> = I</a:t>
            </a:r>
            <a:r>
              <a:rPr lang="en-US" b="1" baseline="-25000" dirty="0">
                <a:solidFill>
                  <a:srgbClr val="000000"/>
                </a:solidFill>
              </a:rPr>
              <a:t>2</a:t>
            </a:r>
            <a:r>
              <a:rPr lang="en-US" b="1" dirty="0">
                <a:solidFill>
                  <a:srgbClr val="000000"/>
                </a:solidFill>
              </a:rPr>
              <a:t> + I</a:t>
            </a:r>
            <a:r>
              <a:rPr lang="en-US" b="1" baseline="-25000" dirty="0">
                <a:solidFill>
                  <a:srgbClr val="000000"/>
                </a:solidFill>
              </a:rPr>
              <a:t>3		</a:t>
            </a:r>
            <a:r>
              <a:rPr lang="en-US" b="1" dirty="0">
                <a:solidFill>
                  <a:srgbClr val="000000"/>
                </a:solidFill>
              </a:rPr>
              <a:t>	</a:t>
            </a:r>
            <a:endParaRPr lang="en-US" dirty="0">
              <a:solidFill>
                <a:srgbClr val="000000"/>
              </a:solidFill>
            </a:endParaRPr>
          </a:p>
          <a:p>
            <a:pPr>
              <a:tabLst>
                <a:tab pos="463550" algn="l"/>
              </a:tabLst>
            </a:pPr>
            <a:r>
              <a:rPr lang="en-US" i="0" u="none" strike="noStrike" dirty="0">
                <a:solidFill>
                  <a:srgbClr val="000000"/>
                </a:solidFill>
                <a:effectLst/>
              </a:rPr>
              <a:t>	I</a:t>
            </a:r>
            <a:r>
              <a:rPr lang="en-US" i="0" u="none" strike="noStrike" baseline="-25000" dirty="0">
                <a:solidFill>
                  <a:srgbClr val="000000"/>
                </a:solidFill>
                <a:effectLst/>
              </a:rPr>
              <a:t>2 </a:t>
            </a:r>
            <a:r>
              <a:rPr lang="en-US" i="0" u="none" strike="noStrike" dirty="0">
                <a:solidFill>
                  <a:srgbClr val="000000"/>
                </a:solidFill>
                <a:effectLst/>
              </a:rPr>
              <a:t>= I</a:t>
            </a:r>
            <a:r>
              <a:rPr lang="en-US" i="0" u="none" strike="noStrike" baseline="-25000" dirty="0">
                <a:solidFill>
                  <a:srgbClr val="000000"/>
                </a:solidFill>
                <a:effectLst/>
              </a:rPr>
              <a:t>1</a:t>
            </a:r>
            <a:r>
              <a:rPr lang="en-US" i="0" u="none" strike="noStrike" dirty="0">
                <a:solidFill>
                  <a:srgbClr val="000000"/>
                </a:solidFill>
                <a:effectLst/>
              </a:rPr>
              <a:t> – I</a:t>
            </a:r>
            <a:r>
              <a:rPr lang="en-US" i="0" u="none" strike="noStrike" baseline="-25000" dirty="0">
                <a:solidFill>
                  <a:srgbClr val="000000"/>
                </a:solidFill>
                <a:effectLst/>
              </a:rPr>
              <a:t>3			</a:t>
            </a:r>
            <a:r>
              <a:rPr lang="en-US" dirty="0">
                <a:solidFill>
                  <a:srgbClr val="000000"/>
                </a:solidFill>
              </a:rPr>
              <a:t> (1)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Apply Kirchhoff Voltage Law at </a:t>
            </a:r>
            <a:r>
              <a:rPr lang="en-US" dirty="0">
                <a:solidFill>
                  <a:srgbClr val="000000"/>
                </a:solidFill>
                <a:cs typeface="Tahoma" panose="020B0604030504040204" pitchFamily="34" charset="0"/>
              </a:rPr>
              <a:t>l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oop </a:t>
            </a:r>
            <a:r>
              <a:rPr lang="en-US" altLang="en-US" b="1" dirty="0" err="1">
                <a:solidFill>
                  <a:srgbClr val="000000"/>
                </a:solidFill>
                <a:cs typeface="Tahoma" panose="020B0604030504040204" pitchFamily="34" charset="0"/>
              </a:rPr>
              <a:t>abefa</a:t>
            </a:r>
            <a:r>
              <a:rPr lang="en-US" altLang="en-US" b="1" dirty="0">
                <a:solidFill>
                  <a:srgbClr val="000000"/>
                </a:solidFill>
                <a:cs typeface="Tahoma" panose="020B0604030504040204" pitchFamily="34" charset="0"/>
              </a:rPr>
              <a:t>.</a:t>
            </a:r>
          </a:p>
          <a:p>
            <a:pPr lvl="0" algn="just">
              <a:tabLst>
                <a:tab pos="463550" algn="l"/>
              </a:tabLst>
            </a:pPr>
            <a:r>
              <a:rPr lang="en-US" dirty="0">
                <a:ea typeface="Times New Roman" panose="02020603050405020304" pitchFamily="18" charset="0"/>
              </a:rPr>
              <a:t>	</a:t>
            </a:r>
            <a:r>
              <a:rPr lang="id-ID" b="1" dirty="0">
                <a:ea typeface="Times New Roman" panose="02020603050405020304" pitchFamily="18" charset="0"/>
              </a:rPr>
              <a:t>Σ</a:t>
            </a:r>
            <a:r>
              <a:rPr lang="en-US" b="1" dirty="0">
                <a:ea typeface="Times New Roman" panose="02020603050405020304" pitchFamily="18" charset="0"/>
              </a:rPr>
              <a:t>E</a:t>
            </a:r>
            <a:r>
              <a:rPr lang="id-ID" b="1" dirty="0">
                <a:ea typeface="Times New Roman" panose="02020603050405020304" pitchFamily="18" charset="0"/>
              </a:rPr>
              <a:t> + ΣIR = 0</a:t>
            </a:r>
            <a:endParaRPr lang="en-US" b="1" dirty="0">
              <a:ea typeface="Times New Roman" panose="02020603050405020304" pitchFamily="18" charset="0"/>
            </a:endParaRPr>
          </a:p>
          <a:p>
            <a:pPr lvl="0" algn="just">
              <a:tabLst>
                <a:tab pos="463550" algn="l"/>
              </a:tabLst>
            </a:pPr>
            <a:r>
              <a:rPr lang="en-US" altLang="en-US" b="1" dirty="0">
                <a:solidFill>
                  <a:srgbClr val="000000"/>
                </a:solidFill>
                <a:cs typeface="Tahoma" panose="020B0604030504040204" pitchFamily="34" charset="0"/>
              </a:rPr>
              <a:t>	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-E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+ 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+ 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= 0</a:t>
            </a:r>
          </a:p>
          <a:p>
            <a:pPr lvl="0" algn="just">
              <a:tabLst>
                <a:tab pos="463550" algn="l"/>
              </a:tabLst>
            </a:pP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	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+ 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= E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			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(2)</a:t>
            </a:r>
          </a:p>
          <a:p>
            <a:pPr lvl="0" algn="just">
              <a:tabLst>
                <a:tab pos="168275" algn="l"/>
              </a:tabLst>
            </a:pP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	Substitute (1) to (2):</a:t>
            </a:r>
          </a:p>
          <a:p>
            <a:pPr lvl="0" algn="just">
              <a:tabLst>
                <a:tab pos="463550" algn="l"/>
              </a:tabLst>
            </a:pP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	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+ (I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– 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3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)R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= E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</a:t>
            </a:r>
          </a:p>
          <a:p>
            <a:pPr lvl="0" algn="just">
              <a:tabLst>
                <a:tab pos="463550" algn="l"/>
              </a:tabLst>
            </a:pP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	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(R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+ 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) – 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3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= E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</a:t>
            </a:r>
          </a:p>
          <a:p>
            <a:pPr lvl="0" algn="just">
              <a:tabLst>
                <a:tab pos="463550" algn="l"/>
              </a:tabLst>
            </a:pPr>
            <a:r>
              <a:rPr 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	</a:t>
            </a:r>
            <a:r>
              <a:rPr lang="en-US" dirty="0">
                <a:solidFill>
                  <a:srgbClr val="000000"/>
                </a:solidFill>
                <a:cs typeface="Tahoma" panose="020B0604030504040204" pitchFamily="34" charset="0"/>
              </a:rPr>
              <a:t>6I</a:t>
            </a:r>
            <a:r>
              <a:rPr 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– 3I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3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= 24			(3)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Apply Kirchhoff Voltage Law at </a:t>
            </a:r>
            <a:r>
              <a:rPr lang="en-US" dirty="0">
                <a:solidFill>
                  <a:srgbClr val="000000"/>
                </a:solidFill>
                <a:cs typeface="Tahoma" panose="020B0604030504040204" pitchFamily="34" charset="0"/>
              </a:rPr>
              <a:t>l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oop </a:t>
            </a:r>
            <a:r>
              <a:rPr lang="en-US" altLang="en-US" b="1" dirty="0" err="1">
                <a:solidFill>
                  <a:srgbClr val="000000"/>
                </a:solidFill>
                <a:cs typeface="Tahoma" panose="020B0604030504040204" pitchFamily="34" charset="0"/>
              </a:rPr>
              <a:t>bcdeb</a:t>
            </a:r>
            <a:r>
              <a:rPr lang="en-US" altLang="en-US" b="1" dirty="0">
                <a:solidFill>
                  <a:srgbClr val="000000"/>
                </a:solidFill>
                <a:cs typeface="Tahoma" panose="020B0604030504040204" pitchFamily="34" charset="0"/>
              </a:rPr>
              <a:t>.</a:t>
            </a:r>
          </a:p>
          <a:p>
            <a:pPr lvl="0" algn="just">
              <a:tabLst>
                <a:tab pos="463550" algn="l"/>
              </a:tabLst>
            </a:pPr>
            <a:r>
              <a:rPr lang="en-US" dirty="0">
                <a:ea typeface="Times New Roman" panose="02020603050405020304" pitchFamily="18" charset="0"/>
              </a:rPr>
              <a:t>	</a:t>
            </a:r>
            <a:r>
              <a:rPr lang="id-ID" b="1" dirty="0">
                <a:ea typeface="Times New Roman" panose="02020603050405020304" pitchFamily="18" charset="0"/>
              </a:rPr>
              <a:t>Σ</a:t>
            </a:r>
            <a:r>
              <a:rPr lang="en-US" b="1" dirty="0">
                <a:ea typeface="Times New Roman" panose="02020603050405020304" pitchFamily="18" charset="0"/>
              </a:rPr>
              <a:t>E</a:t>
            </a:r>
            <a:r>
              <a:rPr lang="id-ID" b="1" dirty="0">
                <a:ea typeface="Times New Roman" panose="02020603050405020304" pitchFamily="18" charset="0"/>
              </a:rPr>
              <a:t> + ΣIR = 0</a:t>
            </a:r>
            <a:endParaRPr lang="en-US" b="1" dirty="0">
              <a:ea typeface="Times New Roman" panose="02020603050405020304" pitchFamily="18" charset="0"/>
            </a:endParaRPr>
          </a:p>
          <a:p>
            <a:pPr algn="just">
              <a:tabLst>
                <a:tab pos="463550" algn="l"/>
              </a:tabLst>
            </a:pPr>
            <a:r>
              <a:rPr lang="en-US" altLang="en-US" b="1" dirty="0">
                <a:solidFill>
                  <a:srgbClr val="000000"/>
                </a:solidFill>
                <a:cs typeface="Tahoma" panose="020B0604030504040204" pitchFamily="34" charset="0"/>
              </a:rPr>
              <a:t>	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E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+ 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3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(R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3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+ 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4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)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– 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= 0</a:t>
            </a:r>
          </a:p>
          <a:p>
            <a:pPr lvl="0" algn="just">
              <a:tabLst>
                <a:tab pos="463550" algn="l"/>
              </a:tabLst>
            </a:pP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	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– 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3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(R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3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+ 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4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)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= E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		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(4)</a:t>
            </a:r>
          </a:p>
          <a:p>
            <a:pPr lvl="0" algn="just">
              <a:tabLst>
                <a:tab pos="168275" algn="l"/>
              </a:tabLst>
            </a:pP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	Substitute (1) to (4):</a:t>
            </a:r>
          </a:p>
          <a:p>
            <a:pPr lvl="0" algn="just">
              <a:tabLst>
                <a:tab pos="463550" algn="l"/>
              </a:tabLst>
            </a:pP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	(</a:t>
            </a:r>
            <a:r>
              <a:rPr lang="en-US" dirty="0">
                <a:solidFill>
                  <a:srgbClr val="000000"/>
                </a:solidFill>
              </a:rPr>
              <a:t>I</a:t>
            </a:r>
            <a:r>
              <a:rPr lang="en-US" baseline="-25000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 – I</a:t>
            </a:r>
            <a:r>
              <a:rPr lang="en-US" baseline="-25000" dirty="0">
                <a:solidFill>
                  <a:srgbClr val="000000"/>
                </a:solidFill>
              </a:rPr>
              <a:t>3</a:t>
            </a:r>
            <a:r>
              <a:rPr lang="en-US" dirty="0">
                <a:solidFill>
                  <a:srgbClr val="000000"/>
                </a:solidFill>
              </a:rPr>
              <a:t>)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– 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3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(R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3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+ 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4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)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= E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</a:t>
            </a:r>
            <a:endParaRPr lang="en-US" altLang="en-US" dirty="0">
              <a:solidFill>
                <a:srgbClr val="000000"/>
              </a:solidFill>
              <a:cs typeface="Tahoma" panose="020B0604030504040204" pitchFamily="34" charset="0"/>
            </a:endParaRPr>
          </a:p>
          <a:p>
            <a:pPr lvl="0" algn="just">
              <a:tabLst>
                <a:tab pos="463550" algn="l"/>
              </a:tabLst>
            </a:pP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	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 </a:t>
            </a:r>
            <a:r>
              <a:rPr lang="en-US" dirty="0">
                <a:solidFill>
                  <a:srgbClr val="000000"/>
                </a:solidFill>
              </a:rPr>
              <a:t>–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3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(R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+ 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3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+ R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4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)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= E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</a:t>
            </a:r>
          </a:p>
          <a:p>
            <a:pPr lvl="0" algn="just">
              <a:tabLst>
                <a:tab pos="463550" algn="l"/>
              </a:tabLst>
            </a:pP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	3I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 – 10I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3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= 29			(5)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4EEC115-7EDF-4C46-B16B-391136A5393B}"/>
              </a:ext>
            </a:extLst>
          </p:cNvPr>
          <p:cNvGrpSpPr/>
          <p:nvPr/>
        </p:nvGrpSpPr>
        <p:grpSpPr>
          <a:xfrm>
            <a:off x="5260477" y="3557719"/>
            <a:ext cx="6096000" cy="2110669"/>
            <a:chOff x="4715461" y="3868100"/>
            <a:chExt cx="6209524" cy="2228571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354CC2F7-341B-4720-922C-CCCCB5EA8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5461" y="3868100"/>
              <a:ext cx="6209524" cy="2228571"/>
            </a:xfrm>
            <a:prstGeom prst="rect">
              <a:avLst/>
            </a:prstGeom>
          </p:spPr>
        </p:pic>
        <p:cxnSp>
          <p:nvCxnSpPr>
            <p:cNvPr id="1029" name="AutoShape 5">
              <a:extLst>
                <a:ext uri="{FF2B5EF4-FFF2-40B4-BE49-F238E27FC236}">
                  <a16:creationId xmlns:a16="http://schemas.microsoft.com/office/drawing/2014/main" id="{E1FFB06B-66BC-4C9E-A7BB-5E4DDF2DCD5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462524" y="4982385"/>
              <a:ext cx="15240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39683F22-0E2E-413E-BA87-A33208A4C7C4}"/>
              </a:ext>
            </a:extLst>
          </p:cNvPr>
          <p:cNvSpPr/>
          <p:nvPr/>
        </p:nvSpPr>
        <p:spPr>
          <a:xfrm>
            <a:off x="8849104" y="5535655"/>
            <a:ext cx="13499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tabLst>
                <a:tab pos="280988" algn="l"/>
              </a:tabLst>
            </a:pP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1 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= 5 A</a:t>
            </a:r>
          </a:p>
          <a:p>
            <a:pPr lvl="0" algn="just">
              <a:tabLst>
                <a:tab pos="463550" algn="l"/>
              </a:tabLst>
            </a:pP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I</a:t>
            </a:r>
            <a:r>
              <a:rPr lang="en-US" altLang="en-US" baseline="-25000" dirty="0">
                <a:solidFill>
                  <a:srgbClr val="000000"/>
                </a:solidFill>
                <a:cs typeface="Tahoma" panose="020B0604030504040204" pitchFamily="34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cs typeface="Tahoma" panose="020B0604030504040204" pitchFamily="34" charset="0"/>
              </a:rPr>
              <a:t> = 3 A</a:t>
            </a:r>
          </a:p>
        </p:txBody>
      </p:sp>
    </p:spTree>
    <p:extLst>
      <p:ext uri="{BB962C8B-B14F-4D97-AF65-F5344CB8AC3E}">
        <p14:creationId xmlns:p14="http://schemas.microsoft.com/office/powerpoint/2010/main" val="177166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defRPr/>
            </a:pPr>
            <a:r>
              <a:rPr lang="en-ID" sz="4400" b="1" dirty="0">
                <a:solidFill>
                  <a:schemeClr val="tx1"/>
                </a:solidFill>
                <a:latin typeface="Bahnschrift SemiCondensed" panose="020B0502040204020203" pitchFamily="34" charset="0"/>
              </a:rPr>
              <a:t>THANK YOU</a:t>
            </a:r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A159F993-E1C6-4F27-A750-25D9CDDF0481}"/>
              </a:ext>
            </a:extLst>
          </p:cNvPr>
          <p:cNvSpPr txBox="1">
            <a:spLocks/>
          </p:cNvSpPr>
          <p:nvPr/>
        </p:nvSpPr>
        <p:spPr>
          <a:xfrm>
            <a:off x="9448800" y="645510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730E37-5C16-466C-845D-4A4B342645F2}" type="slidenum">
              <a:rPr lang="en-US" sz="1600" smtClean="0"/>
              <a:pPr/>
              <a:t>8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660577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337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Bahnschrift SemiCondensed</vt:lpstr>
      <vt:lpstr>Calibri</vt:lpstr>
      <vt:lpstr>Hind</vt:lpstr>
      <vt:lpstr>Poppins Light</vt:lpstr>
      <vt:lpstr>Trebuchet MS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Muhamad Akrom</dc:creator>
  <cp:lastModifiedBy>Muhamad Akrom</cp:lastModifiedBy>
  <cp:revision>39</cp:revision>
  <dcterms:created xsi:type="dcterms:W3CDTF">2021-03-03T06:20:21Z</dcterms:created>
  <dcterms:modified xsi:type="dcterms:W3CDTF">2021-03-10T11:17:57Z</dcterms:modified>
</cp:coreProperties>
</file>