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98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D96"/>
    <a:srgbClr val="FDA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EDED5-0533-4E70-B4A5-BEA6D603B068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DC97D-0F12-4F3F-A4C2-187828961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2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2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5931778" y="3930652"/>
            <a:ext cx="4750043" cy="2355851"/>
          </a:xfrm>
          <a:custGeom>
            <a:avLst/>
            <a:gdLst>
              <a:gd name="connsiteX0" fmla="*/ 162337 w 4750043"/>
              <a:gd name="connsiteY0" fmla="*/ 0 h 2355851"/>
              <a:gd name="connsiteX1" fmla="*/ 2286173 w 4750043"/>
              <a:gd name="connsiteY1" fmla="*/ 0 h 2355851"/>
              <a:gd name="connsiteX2" fmla="*/ 2456190 w 4750043"/>
              <a:gd name="connsiteY2" fmla="*/ 204022 h 2355851"/>
              <a:gd name="connsiteX3" fmla="*/ 2626207 w 4750043"/>
              <a:gd name="connsiteY3" fmla="*/ 0 h 2355851"/>
              <a:gd name="connsiteX4" fmla="*/ 4750043 w 4750043"/>
              <a:gd name="connsiteY4" fmla="*/ 0 h 2355851"/>
              <a:gd name="connsiteX5" fmla="*/ 4750043 w 4750043"/>
              <a:gd name="connsiteY5" fmla="*/ 2355851 h 2355851"/>
              <a:gd name="connsiteX6" fmla="*/ 162337 w 4750043"/>
              <a:gd name="connsiteY6" fmla="*/ 2355851 h 2355851"/>
              <a:gd name="connsiteX7" fmla="*/ 162337 w 4750043"/>
              <a:gd name="connsiteY7" fmla="*/ 1326270 h 2355851"/>
              <a:gd name="connsiteX8" fmla="*/ 0 w 4750043"/>
              <a:gd name="connsiteY8" fmla="*/ 1182925 h 2355851"/>
              <a:gd name="connsiteX9" fmla="*/ 162337 w 4750043"/>
              <a:gd name="connsiteY9" fmla="*/ 1039580 h 23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0043" h="2355851">
                <a:moveTo>
                  <a:pt x="162337" y="0"/>
                </a:moveTo>
                <a:lnTo>
                  <a:pt x="2286173" y="0"/>
                </a:lnTo>
                <a:lnTo>
                  <a:pt x="2456190" y="204022"/>
                </a:lnTo>
                <a:lnTo>
                  <a:pt x="2626207" y="0"/>
                </a:lnTo>
                <a:lnTo>
                  <a:pt x="4750043" y="0"/>
                </a:lnTo>
                <a:lnTo>
                  <a:pt x="4750043" y="2355851"/>
                </a:lnTo>
                <a:lnTo>
                  <a:pt x="162337" y="2355851"/>
                </a:lnTo>
                <a:lnTo>
                  <a:pt x="162337" y="1326270"/>
                </a:lnTo>
                <a:lnTo>
                  <a:pt x="0" y="1182925"/>
                </a:lnTo>
                <a:lnTo>
                  <a:pt x="162337" y="103958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2"/>
          </p:nvPr>
        </p:nvSpPr>
        <p:spPr>
          <a:xfrm>
            <a:off x="1506404" y="3745903"/>
            <a:ext cx="4587707" cy="2540598"/>
          </a:xfrm>
          <a:custGeom>
            <a:avLst/>
            <a:gdLst>
              <a:gd name="connsiteX0" fmla="*/ 2293854 w 4587707"/>
              <a:gd name="connsiteY0" fmla="*/ 0 h 2540598"/>
              <a:gd name="connsiteX1" fmla="*/ 2456988 w 4587707"/>
              <a:gd name="connsiteY1" fmla="*/ 184747 h 2540598"/>
              <a:gd name="connsiteX2" fmla="*/ 4587707 w 4587707"/>
              <a:gd name="connsiteY2" fmla="*/ 184747 h 2540598"/>
              <a:gd name="connsiteX3" fmla="*/ 4587707 w 4587707"/>
              <a:gd name="connsiteY3" fmla="*/ 1224331 h 2540598"/>
              <a:gd name="connsiteX4" fmla="*/ 4425374 w 4587707"/>
              <a:gd name="connsiteY4" fmla="*/ 1367673 h 2540598"/>
              <a:gd name="connsiteX5" fmla="*/ 4587707 w 4587707"/>
              <a:gd name="connsiteY5" fmla="*/ 1511015 h 2540598"/>
              <a:gd name="connsiteX6" fmla="*/ 4587707 w 4587707"/>
              <a:gd name="connsiteY6" fmla="*/ 2540598 h 2540598"/>
              <a:gd name="connsiteX7" fmla="*/ 0 w 4587707"/>
              <a:gd name="connsiteY7" fmla="*/ 2540598 h 2540598"/>
              <a:gd name="connsiteX8" fmla="*/ 0 w 4587707"/>
              <a:gd name="connsiteY8" fmla="*/ 184747 h 2540598"/>
              <a:gd name="connsiteX9" fmla="*/ 2130721 w 4587707"/>
              <a:gd name="connsiteY9" fmla="*/ 184747 h 254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7707" h="2540598">
                <a:moveTo>
                  <a:pt x="2293854" y="0"/>
                </a:moveTo>
                <a:lnTo>
                  <a:pt x="2456988" y="184747"/>
                </a:lnTo>
                <a:lnTo>
                  <a:pt x="4587707" y="184747"/>
                </a:lnTo>
                <a:lnTo>
                  <a:pt x="4587707" y="1224331"/>
                </a:lnTo>
                <a:lnTo>
                  <a:pt x="4425374" y="1367673"/>
                </a:lnTo>
                <a:lnTo>
                  <a:pt x="4587707" y="1511015"/>
                </a:lnTo>
                <a:lnTo>
                  <a:pt x="4587707" y="2540598"/>
                </a:lnTo>
                <a:lnTo>
                  <a:pt x="0" y="2540598"/>
                </a:lnTo>
                <a:lnTo>
                  <a:pt x="0" y="184747"/>
                </a:lnTo>
                <a:lnTo>
                  <a:pt x="2130721" y="184747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1"/>
          </p:nvPr>
        </p:nvSpPr>
        <p:spPr>
          <a:xfrm>
            <a:off x="6094113" y="1574799"/>
            <a:ext cx="4587707" cy="2559874"/>
          </a:xfrm>
          <a:custGeom>
            <a:avLst/>
            <a:gdLst>
              <a:gd name="connsiteX0" fmla="*/ 0 w 4587707"/>
              <a:gd name="connsiteY0" fmla="*/ 0 h 2559874"/>
              <a:gd name="connsiteX1" fmla="*/ 4587707 w 4587707"/>
              <a:gd name="connsiteY1" fmla="*/ 0 h 2559874"/>
              <a:gd name="connsiteX2" fmla="*/ 4587707 w 4587707"/>
              <a:gd name="connsiteY2" fmla="*/ 2355851 h 2559874"/>
              <a:gd name="connsiteX3" fmla="*/ 2463871 w 4587707"/>
              <a:gd name="connsiteY3" fmla="*/ 2355851 h 2559874"/>
              <a:gd name="connsiteX4" fmla="*/ 2293853 w 4587707"/>
              <a:gd name="connsiteY4" fmla="*/ 2559874 h 2559874"/>
              <a:gd name="connsiteX5" fmla="*/ 2123835 w 4587707"/>
              <a:gd name="connsiteY5" fmla="*/ 2355851 h 2559874"/>
              <a:gd name="connsiteX6" fmla="*/ 0 w 4587707"/>
              <a:gd name="connsiteY6" fmla="*/ 2355851 h 2559874"/>
              <a:gd name="connsiteX7" fmla="*/ 0 w 4587707"/>
              <a:gd name="connsiteY7" fmla="*/ 1277693 h 2559874"/>
              <a:gd name="connsiteX8" fmla="*/ 188136 w 4587707"/>
              <a:gd name="connsiteY8" fmla="*/ 1111567 h 2559874"/>
              <a:gd name="connsiteX9" fmla="*/ 0 w 4587707"/>
              <a:gd name="connsiteY9" fmla="*/ 945441 h 255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7707" h="2559874">
                <a:moveTo>
                  <a:pt x="0" y="0"/>
                </a:moveTo>
                <a:lnTo>
                  <a:pt x="4587707" y="0"/>
                </a:lnTo>
                <a:lnTo>
                  <a:pt x="4587707" y="2355851"/>
                </a:lnTo>
                <a:lnTo>
                  <a:pt x="2463871" y="2355851"/>
                </a:lnTo>
                <a:lnTo>
                  <a:pt x="2293853" y="2559874"/>
                </a:lnTo>
                <a:lnTo>
                  <a:pt x="2123835" y="2355851"/>
                </a:lnTo>
                <a:lnTo>
                  <a:pt x="0" y="2355851"/>
                </a:lnTo>
                <a:lnTo>
                  <a:pt x="0" y="1277693"/>
                </a:lnTo>
                <a:lnTo>
                  <a:pt x="188136" y="1111567"/>
                </a:lnTo>
                <a:lnTo>
                  <a:pt x="0" y="945441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1506402" y="1574801"/>
            <a:ext cx="4775846" cy="2355851"/>
          </a:xfrm>
          <a:custGeom>
            <a:avLst/>
            <a:gdLst>
              <a:gd name="connsiteX0" fmla="*/ 0 w 4775846"/>
              <a:gd name="connsiteY0" fmla="*/ 0 h 2355851"/>
              <a:gd name="connsiteX1" fmla="*/ 4587707 w 4775846"/>
              <a:gd name="connsiteY1" fmla="*/ 0 h 2355851"/>
              <a:gd name="connsiteX2" fmla="*/ 4587707 w 4775846"/>
              <a:gd name="connsiteY2" fmla="*/ 945437 h 2355851"/>
              <a:gd name="connsiteX3" fmla="*/ 4775846 w 4775846"/>
              <a:gd name="connsiteY3" fmla="*/ 1111566 h 2355851"/>
              <a:gd name="connsiteX4" fmla="*/ 4587707 w 4775846"/>
              <a:gd name="connsiteY4" fmla="*/ 1277694 h 2355851"/>
              <a:gd name="connsiteX5" fmla="*/ 4587707 w 4775846"/>
              <a:gd name="connsiteY5" fmla="*/ 2355850 h 2355851"/>
              <a:gd name="connsiteX6" fmla="*/ 2456989 w 4775846"/>
              <a:gd name="connsiteY6" fmla="*/ 2355850 h 2355851"/>
              <a:gd name="connsiteX7" fmla="*/ 2293855 w 4775846"/>
              <a:gd name="connsiteY7" fmla="*/ 2171103 h 2355851"/>
              <a:gd name="connsiteX8" fmla="*/ 2130722 w 4775846"/>
              <a:gd name="connsiteY8" fmla="*/ 2355850 h 2355851"/>
              <a:gd name="connsiteX9" fmla="*/ 1 w 4775846"/>
              <a:gd name="connsiteY9" fmla="*/ 2355850 h 2355851"/>
              <a:gd name="connsiteX10" fmla="*/ 1 w 4775846"/>
              <a:gd name="connsiteY10" fmla="*/ 2355851 h 2355851"/>
              <a:gd name="connsiteX11" fmla="*/ 0 w 4775846"/>
              <a:gd name="connsiteY11" fmla="*/ 2355851 h 23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5846" h="2355851">
                <a:moveTo>
                  <a:pt x="0" y="0"/>
                </a:moveTo>
                <a:lnTo>
                  <a:pt x="4587707" y="0"/>
                </a:lnTo>
                <a:lnTo>
                  <a:pt x="4587707" y="945437"/>
                </a:lnTo>
                <a:lnTo>
                  <a:pt x="4775846" y="1111566"/>
                </a:lnTo>
                <a:lnTo>
                  <a:pt x="4587707" y="1277694"/>
                </a:lnTo>
                <a:lnTo>
                  <a:pt x="4587707" y="2355850"/>
                </a:lnTo>
                <a:lnTo>
                  <a:pt x="2456989" y="2355850"/>
                </a:lnTo>
                <a:lnTo>
                  <a:pt x="2293855" y="2171103"/>
                </a:lnTo>
                <a:lnTo>
                  <a:pt x="2130722" y="2355850"/>
                </a:lnTo>
                <a:lnTo>
                  <a:pt x="1" y="2355850"/>
                </a:lnTo>
                <a:lnTo>
                  <a:pt x="1" y="2355851"/>
                </a:lnTo>
                <a:lnTo>
                  <a:pt x="0" y="2355851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119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97400" y="1892300"/>
            <a:ext cx="4466700" cy="405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7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447769" y="0"/>
            <a:ext cx="374904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89020" y="0"/>
            <a:ext cx="374904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70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33966" y="3430954"/>
            <a:ext cx="6126097" cy="345456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sz="10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80418" y="-12315"/>
            <a:ext cx="6126097" cy="345456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sz="105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97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15339" y="1869946"/>
            <a:ext cx="13716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81800" y="1869946"/>
            <a:ext cx="13716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24863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001369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177875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354381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530887" y="4444872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529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9" grpId="0"/>
      <p:bldP spid="20" grpId="0"/>
      <p:bldP spid="21" grpId="0"/>
      <p:bldP spid="2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17800" y="1860416"/>
            <a:ext cx="5136000" cy="4061409"/>
          </a:xfrm>
          <a:prstGeom prst="rect">
            <a:avLst/>
          </a:prstGeom>
        </p:spPr>
      </p:sp>
      <p:sp>
        <p:nvSpPr>
          <p:cNvPr id="1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8200" y="1860416"/>
            <a:ext cx="5136000" cy="4061409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1383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860417"/>
            <a:ext cx="12192000" cy="215278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03669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119643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502336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882494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9972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8813" y="2628737"/>
            <a:ext cx="1550987" cy="15494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982704" y="2628737"/>
            <a:ext cx="1550987" cy="15494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31119" y="2315682"/>
            <a:ext cx="2177738" cy="217551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682427" y="2315682"/>
            <a:ext cx="2177738" cy="217551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27655" y="1937321"/>
            <a:ext cx="2935235" cy="29322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60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44735" y="2546920"/>
            <a:ext cx="1733365" cy="30918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31556" y="2546920"/>
            <a:ext cx="1733365" cy="30918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5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294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933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25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803900" y="1943100"/>
            <a:ext cx="5549900" cy="378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6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01656"/>
            <a:ext cx="12192000" cy="299785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9491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1275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670300" y="2222500"/>
            <a:ext cx="4864608" cy="3670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9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175337" y="3084457"/>
            <a:ext cx="3913883" cy="255434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427672" y="2950652"/>
            <a:ext cx="3765114" cy="23738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057349" y="2950652"/>
            <a:ext cx="3724201" cy="237382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98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639219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75336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966987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303104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70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914400" y="1711438"/>
            <a:ext cx="3328416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431792" y="1711438"/>
            <a:ext cx="3328416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949184" y="1711438"/>
            <a:ext cx="3328416" cy="2560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81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38200" y="2031999"/>
            <a:ext cx="2560320" cy="373062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05450" y="2031999"/>
            <a:ext cx="2560320" cy="373062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41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1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591300" y="3530600"/>
            <a:ext cx="1188720" cy="118872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950200" y="3530600"/>
            <a:ext cx="1188720" cy="118872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9309100" y="3526547"/>
            <a:ext cx="1188720" cy="11887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8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1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1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1925" y="173038"/>
            <a:ext cx="6157913" cy="65119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8586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2238375" y="1504950"/>
            <a:ext cx="3390900" cy="1528763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6496050" y="3076575"/>
            <a:ext cx="1943100" cy="1528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03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77850" y="1699434"/>
            <a:ext cx="3338268" cy="21717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169744" y="1699434"/>
            <a:ext cx="3338268" cy="21717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7819263" y="1699434"/>
            <a:ext cx="3338268" cy="2171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20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14" y="1825625"/>
            <a:ext cx="5266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66970" y="0"/>
            <a:ext cx="612502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24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16700" y="0"/>
            <a:ext cx="557529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4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 with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1603389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429501" y="1069989"/>
            <a:ext cx="2501900" cy="42132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42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14" y="654078"/>
            <a:ext cx="58764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14" y="1825625"/>
            <a:ext cx="5266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199" y="0"/>
            <a:ext cx="612502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87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600" y="654078"/>
            <a:ext cx="58764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1" y="0"/>
            <a:ext cx="307332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094228" y="0"/>
            <a:ext cx="3073329" cy="3419856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094228" y="3441700"/>
            <a:ext cx="3073329" cy="34198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86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98728" y="1069988"/>
            <a:ext cx="3776472" cy="48863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14322"/>
            <a:ext cx="5289258" cy="684367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113028" y="2616201"/>
            <a:ext cx="5008372" cy="3136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62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5"/>
          <p:cNvSpPr>
            <a:spLocks noGrp="1"/>
          </p:cNvSpPr>
          <p:nvPr>
            <p:ph type="pic" sz="quarter" idx="14"/>
          </p:nvPr>
        </p:nvSpPr>
        <p:spPr>
          <a:xfrm>
            <a:off x="1029335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029335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47"/>
          <p:cNvSpPr>
            <a:spLocks noGrp="1"/>
          </p:cNvSpPr>
          <p:nvPr>
            <p:ph type="pic" sz="quarter" idx="16"/>
          </p:nvPr>
        </p:nvSpPr>
        <p:spPr>
          <a:xfrm>
            <a:off x="3600291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48"/>
          <p:cNvSpPr>
            <a:spLocks noGrp="1"/>
          </p:cNvSpPr>
          <p:nvPr>
            <p:ph type="pic" sz="quarter" idx="17"/>
          </p:nvPr>
        </p:nvSpPr>
        <p:spPr>
          <a:xfrm>
            <a:off x="3600291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49"/>
          <p:cNvSpPr>
            <a:spLocks noGrp="1"/>
          </p:cNvSpPr>
          <p:nvPr>
            <p:ph type="pic" sz="quarter" idx="18"/>
          </p:nvPr>
        </p:nvSpPr>
        <p:spPr>
          <a:xfrm>
            <a:off x="6171248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50"/>
          <p:cNvSpPr>
            <a:spLocks noGrp="1"/>
          </p:cNvSpPr>
          <p:nvPr>
            <p:ph type="pic" sz="quarter" idx="19"/>
          </p:nvPr>
        </p:nvSpPr>
        <p:spPr>
          <a:xfrm>
            <a:off x="6171248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52"/>
          <p:cNvSpPr>
            <a:spLocks noGrp="1"/>
          </p:cNvSpPr>
          <p:nvPr>
            <p:ph type="pic" sz="quarter" idx="20"/>
          </p:nvPr>
        </p:nvSpPr>
        <p:spPr>
          <a:xfrm>
            <a:off x="8742204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51"/>
          <p:cNvSpPr>
            <a:spLocks noGrp="1"/>
          </p:cNvSpPr>
          <p:nvPr>
            <p:ph type="pic" sz="quarter" idx="21"/>
          </p:nvPr>
        </p:nvSpPr>
        <p:spPr>
          <a:xfrm>
            <a:off x="8742204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01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11" grpId="0"/>
          <p:bldP spid="12" grpId="0"/>
          <p:bldP spid="13" grpId="0"/>
          <p:bldP spid="14" grpId="0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11" grpId="0"/>
          <p:bldP spid="12" grpId="0"/>
          <p:bldP spid="13" grpId="0"/>
          <p:bldP spid="14" grpId="0"/>
          <p:bldP spid="15" grpId="0"/>
          <p:bldP spid="16" grpId="0"/>
        </p:bld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97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4617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22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Picture layout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743200"/>
            <a:ext cx="121920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9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0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388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 userDrawn="1">
            <p:ph type="pic" sz="quarter" idx="10"/>
          </p:nvPr>
        </p:nvSpPr>
        <p:spPr>
          <a:xfrm>
            <a:off x="2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2032" y="2286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30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2029968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6096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2027936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Picture Placeholder 30"/>
          <p:cNvSpPr>
            <a:spLocks noGrp="1"/>
          </p:cNvSpPr>
          <p:nvPr>
            <p:ph type="pic" sz="quarter" idx="16"/>
          </p:nvPr>
        </p:nvSpPr>
        <p:spPr>
          <a:xfrm>
            <a:off x="4066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8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0"/>
          <p:cNvSpPr>
            <a:spLocks noGrp="1"/>
          </p:cNvSpPr>
          <p:nvPr>
            <p:ph type="pic" sz="quarter" idx="18"/>
          </p:nvPr>
        </p:nvSpPr>
        <p:spPr>
          <a:xfrm>
            <a:off x="4064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0"/>
          <p:cNvSpPr>
            <a:spLocks noGrp="1"/>
          </p:cNvSpPr>
          <p:nvPr>
            <p:ph type="pic" sz="quarter" idx="19"/>
          </p:nvPr>
        </p:nvSpPr>
        <p:spPr>
          <a:xfrm>
            <a:off x="10162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0"/>
          <p:cNvSpPr>
            <a:spLocks noGrp="1"/>
          </p:cNvSpPr>
          <p:nvPr>
            <p:ph type="pic" sz="quarter" idx="20"/>
          </p:nvPr>
        </p:nvSpPr>
        <p:spPr>
          <a:xfrm>
            <a:off x="10162032" y="2286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Picture Placeholder 30"/>
          <p:cNvSpPr>
            <a:spLocks noGrp="1"/>
          </p:cNvSpPr>
          <p:nvPr>
            <p:ph type="pic" sz="quarter" idx="21"/>
          </p:nvPr>
        </p:nvSpPr>
        <p:spPr>
          <a:xfrm>
            <a:off x="10160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3" name="Picture Placeholder 30"/>
          <p:cNvSpPr>
            <a:spLocks noGrp="1"/>
          </p:cNvSpPr>
          <p:nvPr>
            <p:ph type="pic" sz="quarter" idx="22"/>
          </p:nvPr>
        </p:nvSpPr>
        <p:spPr>
          <a:xfrm>
            <a:off x="8123936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Picture Placeholder 30"/>
          <p:cNvSpPr>
            <a:spLocks noGrp="1"/>
          </p:cNvSpPr>
          <p:nvPr>
            <p:ph type="pic" sz="quarter" idx="23"/>
          </p:nvPr>
        </p:nvSpPr>
        <p:spPr>
          <a:xfrm>
            <a:off x="8123936" y="0"/>
            <a:ext cx="2029968" cy="228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2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" y="1905000"/>
            <a:ext cx="1714500" cy="17145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" y="4222750"/>
            <a:ext cx="1714500" cy="1714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26400" y="0"/>
            <a:ext cx="41656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6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ux1.eiu.edu/~cfadd/1350/Hmwk/Ch03/Images/FigP3.37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74768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45" name="Title 14"/>
          <p:cNvSpPr>
            <a:spLocks noGrp="1"/>
          </p:cNvSpPr>
          <p:nvPr>
            <p:ph type="ctrTitle"/>
          </p:nvPr>
        </p:nvSpPr>
        <p:spPr>
          <a:xfrm>
            <a:off x="3040844" y="2646074"/>
            <a:ext cx="7126309" cy="1447799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id-ID" sz="4800" b="1" dirty="0" smtClean="0">
                <a:solidFill>
                  <a:schemeClr val="tx1">
                    <a:lumMod val="50000"/>
                  </a:schemeClr>
                </a:solidFill>
              </a:rPr>
              <a:t>PEND</a:t>
            </a:r>
            <a:r>
              <a:rPr lang="en-ID" sz="4800" b="1" dirty="0" smtClean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id-ID" sz="4800" b="1" dirty="0" smtClean="0">
                <a:solidFill>
                  <a:schemeClr val="tx1">
                    <a:lumMod val="50000"/>
                  </a:schemeClr>
                </a:solidFill>
              </a:rPr>
              <a:t>HULU</a:t>
            </a:r>
            <a:r>
              <a:rPr lang="en-ID" sz="4800" b="1" dirty="0" smtClean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id-ID" sz="4800" b="1" dirty="0" smtClean="0">
                <a:solidFill>
                  <a:schemeClr val="tx1">
                    <a:lumMod val="50000"/>
                  </a:schemeClr>
                </a:solidFill>
              </a:rPr>
              <a:t>N &amp; </a:t>
            </a:r>
            <a:r>
              <a:rPr lang="en-US" sz="4800" b="1" dirty="0" smtClean="0">
                <a:solidFill>
                  <a:schemeClr val="tx1">
                    <a:lumMod val="50000"/>
                  </a:schemeClr>
                </a:solidFill>
              </a:rPr>
              <a:t>ALJABAR </a:t>
            </a:r>
            <a:r>
              <a:rPr lang="id-ID" sz="4800" b="1" dirty="0" smtClean="0">
                <a:solidFill>
                  <a:schemeClr val="tx1">
                    <a:lumMod val="50000"/>
                  </a:schemeClr>
                </a:solidFill>
              </a:rPr>
              <a:t>VEKTOR</a:t>
            </a:r>
            <a:endParaRPr lang="id-ID" sz="4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971800" y="2654300"/>
            <a:ext cx="7264399" cy="15494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48" name="Title 14"/>
          <p:cNvSpPr txBox="1">
            <a:spLocks/>
          </p:cNvSpPr>
          <p:nvPr/>
        </p:nvSpPr>
        <p:spPr>
          <a:xfrm>
            <a:off x="4459889" y="4194992"/>
            <a:ext cx="4288218" cy="54628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32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FISIKA DASAR </a:t>
            </a:r>
            <a:r>
              <a:rPr lang="id-ID" sz="3200" b="1" dirty="0" smtClean="0">
                <a:solidFill>
                  <a:prstClr val="white"/>
                </a:solidFill>
                <a:latin typeface="Bahnschrift SemiCondensed" panose="020B0502040204020203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Condensed" panose="020B0502040204020203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7" y="348089"/>
            <a:ext cx="2096679" cy="157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99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614410" y="109057"/>
            <a:ext cx="6903077" cy="862964"/>
          </a:xfrm>
          <a:solidFill>
            <a:schemeClr val="bg1">
              <a:lumMod val="8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endParaRPr lang="en-US" sz="2000" dirty="0">
              <a:solidFill>
                <a:srgbClr val="0066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066FF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66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2758557" y="124062"/>
            <a:ext cx="6674885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ALJABAR VEKTOR</a:t>
            </a:r>
            <a:endParaRPr lang="id-ID" sz="3000" dirty="0">
              <a:solidFill>
                <a:srgbClr val="0070C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8600" y="990600"/>
            <a:ext cx="632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70C0"/>
                </a:solidFill>
              </a:rPr>
              <a:t>Vektor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Dalam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Koordinat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Kartesian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2400" y="1658938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koordinat</a:t>
            </a:r>
            <a:r>
              <a:rPr lang="en-US" sz="2400" dirty="0"/>
              <a:t> </a:t>
            </a:r>
            <a:r>
              <a:rPr lang="en-US" sz="2400" dirty="0" err="1"/>
              <a:t>kartesius</a:t>
            </a:r>
            <a:r>
              <a:rPr lang="en-US" sz="2400" dirty="0"/>
              <a:t>, </a:t>
            </a:r>
            <a:r>
              <a:rPr lang="en-US" sz="2400" dirty="0" err="1"/>
              <a:t>sumbu</a:t>
            </a:r>
            <a:r>
              <a:rPr lang="en-US" sz="2400" dirty="0"/>
              <a:t> </a:t>
            </a:r>
            <a:r>
              <a:rPr lang="en-US" sz="2400" i="1" dirty="0"/>
              <a:t>x, y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/>
              <a:t>z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satuan</a:t>
            </a:r>
            <a:r>
              <a:rPr lang="en-US" sz="2400" dirty="0"/>
              <a:t> </a:t>
            </a:r>
            <a:r>
              <a:rPr lang="en-US" sz="2400" b="1" i="1" dirty="0" err="1"/>
              <a:t>i</a:t>
            </a:r>
            <a:r>
              <a:rPr lang="en-US" sz="2400" b="1" i="1" dirty="0"/>
              <a:t>, j, k</a:t>
            </a:r>
            <a:r>
              <a:rPr lang="en-US" sz="2400" dirty="0"/>
              <a:t>.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penulisan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b="1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3−D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:</a:t>
            </a:r>
          </a:p>
        </p:txBody>
      </p:sp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6" y="3504280"/>
            <a:ext cx="3281448" cy="246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733800" y="4191000"/>
            <a:ext cx="5429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 b="1" dirty="0"/>
              <a:t>A</a:t>
            </a:r>
            <a:r>
              <a:rPr lang="en-US" sz="1800" baseline="-25000" dirty="0"/>
              <a:t>x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komponen</a:t>
            </a:r>
            <a:r>
              <a:rPr lang="en-US" sz="1800" dirty="0"/>
              <a:t> </a:t>
            </a:r>
            <a:r>
              <a:rPr lang="en-US" sz="1800" dirty="0" err="1"/>
              <a:t>vektor</a:t>
            </a:r>
            <a:r>
              <a:rPr lang="en-US" sz="1800" dirty="0"/>
              <a:t> </a:t>
            </a:r>
            <a:r>
              <a:rPr lang="en-US" sz="1800" b="1" dirty="0"/>
              <a:t>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arah</a:t>
            </a:r>
            <a:r>
              <a:rPr lang="en-US" sz="1800" dirty="0"/>
              <a:t> </a:t>
            </a:r>
            <a:r>
              <a:rPr lang="en-US" sz="1800" dirty="0" err="1"/>
              <a:t>sumbu</a:t>
            </a:r>
            <a:r>
              <a:rPr lang="en-US" sz="1800" dirty="0"/>
              <a:t>-</a:t>
            </a:r>
            <a:r>
              <a:rPr lang="en-US" sz="1800" i="1" dirty="0"/>
              <a:t>x</a:t>
            </a:r>
            <a:endParaRPr lang="en-US" sz="1800" dirty="0"/>
          </a:p>
          <a:p>
            <a:pPr eaLnBrk="1" hangingPunct="1"/>
            <a:r>
              <a:rPr lang="en-US" sz="1800" b="1" dirty="0"/>
              <a:t>A</a:t>
            </a:r>
            <a:r>
              <a:rPr lang="en-US" sz="1800" baseline="-25000" dirty="0"/>
              <a:t>y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komponen</a:t>
            </a:r>
            <a:r>
              <a:rPr lang="en-US" sz="1800" dirty="0"/>
              <a:t> </a:t>
            </a:r>
            <a:r>
              <a:rPr lang="en-US" sz="1800" dirty="0" err="1"/>
              <a:t>vektor</a:t>
            </a:r>
            <a:r>
              <a:rPr lang="en-US" sz="1800" dirty="0"/>
              <a:t> </a:t>
            </a:r>
            <a:r>
              <a:rPr lang="en-US" sz="1800" b="1" dirty="0"/>
              <a:t>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arah</a:t>
            </a:r>
            <a:r>
              <a:rPr lang="en-US" sz="1800" dirty="0"/>
              <a:t> </a:t>
            </a:r>
            <a:r>
              <a:rPr lang="en-US" sz="1800" dirty="0" err="1"/>
              <a:t>sumbu</a:t>
            </a:r>
            <a:r>
              <a:rPr lang="en-US" sz="1800" dirty="0"/>
              <a:t>-</a:t>
            </a:r>
            <a:r>
              <a:rPr lang="en-US" sz="1800" i="1" dirty="0"/>
              <a:t>y</a:t>
            </a:r>
            <a:endParaRPr lang="en-US" sz="1800" dirty="0"/>
          </a:p>
          <a:p>
            <a:pPr eaLnBrk="1" hangingPunct="1"/>
            <a:r>
              <a:rPr lang="en-US" sz="1800" b="1" dirty="0" err="1"/>
              <a:t>A</a:t>
            </a:r>
            <a:r>
              <a:rPr lang="en-US" sz="1800" baseline="-25000" dirty="0" err="1"/>
              <a:t>z</a:t>
            </a:r>
            <a:r>
              <a:rPr lang="en-US" sz="1800" baseline="-250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komponen</a:t>
            </a:r>
            <a:r>
              <a:rPr lang="en-US" sz="1800" dirty="0"/>
              <a:t> </a:t>
            </a:r>
            <a:r>
              <a:rPr lang="en-US" sz="1800" dirty="0" err="1"/>
              <a:t>vektor</a:t>
            </a:r>
            <a:r>
              <a:rPr lang="en-US" sz="1800" dirty="0"/>
              <a:t> </a:t>
            </a:r>
            <a:r>
              <a:rPr lang="en-US" sz="1800" b="1" dirty="0"/>
              <a:t>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arah</a:t>
            </a:r>
            <a:r>
              <a:rPr lang="en-US" sz="1800" dirty="0"/>
              <a:t> </a:t>
            </a:r>
            <a:r>
              <a:rPr lang="en-US" sz="1800" dirty="0" err="1"/>
              <a:t>sumbu</a:t>
            </a:r>
            <a:r>
              <a:rPr lang="en-US" sz="1800" dirty="0"/>
              <a:t>-</a:t>
            </a:r>
            <a:r>
              <a:rPr lang="en-US" sz="1800" i="1" dirty="0"/>
              <a:t>z</a:t>
            </a:r>
            <a:endParaRPr lang="en-US" sz="1800" dirty="0"/>
          </a:p>
        </p:txBody>
      </p:sp>
      <p:sp>
        <p:nvSpPr>
          <p:cNvPr id="12" name="Rectangle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0" y="3124200"/>
            <a:ext cx="3733800" cy="56271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8287938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614410" y="109057"/>
            <a:ext cx="6903077" cy="862964"/>
          </a:xfrm>
          <a:solidFill>
            <a:schemeClr val="bg1">
              <a:lumMod val="8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endParaRPr lang="en-US" sz="2000" dirty="0">
              <a:solidFill>
                <a:srgbClr val="0066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066FF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66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228600" y="990600"/>
            <a:ext cx="632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70C0"/>
                </a:solidFill>
              </a:rPr>
              <a:t>Vektor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Dalam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Koordinat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Kartesian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152400" y="1658938"/>
            <a:ext cx="883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Besar vektor </a:t>
            </a:r>
            <a:r>
              <a:rPr lang="en-US" sz="2400" b="1"/>
              <a:t>A </a:t>
            </a:r>
            <a:r>
              <a:rPr lang="en-US" sz="2400"/>
              <a:t>adalah : </a:t>
            </a:r>
          </a:p>
        </p:txBody>
      </p:sp>
      <p:graphicFrame>
        <p:nvGraphicFramePr>
          <p:cNvPr id="43" name="Object 6"/>
          <p:cNvGraphicFramePr>
            <a:graphicFrameLocks noChangeAspect="1"/>
          </p:cNvGraphicFramePr>
          <p:nvPr/>
        </p:nvGraphicFramePr>
        <p:xfrm>
          <a:off x="1905000" y="2209800"/>
          <a:ext cx="45339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1294838" imgH="304668" progId="Equation.3">
                  <p:embed/>
                </p:oleObj>
              </mc:Choice>
              <mc:Fallback>
                <p:oleObj name="Equation" r:id="rId4" imgW="1294838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9800"/>
                        <a:ext cx="45339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207963" y="3276600"/>
            <a:ext cx="8707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Vektor satuan “</a:t>
            </a:r>
            <a:r>
              <a:rPr lang="en-US" sz="2400" b="1" i="1"/>
              <a:t>a”</a:t>
            </a:r>
            <a:r>
              <a:rPr lang="en-US" sz="2400"/>
              <a:t> adalah vektor yang besarnya 1 arahnya sama dengan arah vektor </a:t>
            </a:r>
            <a:r>
              <a:rPr lang="en-US" sz="2400" b="1"/>
              <a:t>A </a:t>
            </a:r>
            <a:r>
              <a:rPr lang="en-US" sz="2400"/>
              <a:t>dan dinyatakan sebagai</a:t>
            </a:r>
          </a:p>
        </p:txBody>
      </p:sp>
      <p:graphicFrame>
        <p:nvGraphicFramePr>
          <p:cNvPr id="45" name="Object 9"/>
          <p:cNvGraphicFramePr>
            <a:graphicFrameLocks noChangeAspect="1"/>
          </p:cNvGraphicFramePr>
          <p:nvPr/>
        </p:nvGraphicFramePr>
        <p:xfrm>
          <a:off x="1981200" y="4419600"/>
          <a:ext cx="152400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457002" imgH="444307" progId="Equation.3">
                  <p:embed/>
                </p:oleObj>
              </mc:Choice>
              <mc:Fallback>
                <p:oleObj name="Equation" r:id="rId6" imgW="457002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419600"/>
                        <a:ext cx="1524000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6"/>
          <p:cNvSpPr txBox="1">
            <a:spLocks/>
          </p:cNvSpPr>
          <p:nvPr/>
        </p:nvSpPr>
        <p:spPr>
          <a:xfrm>
            <a:off x="2758557" y="124062"/>
            <a:ext cx="6674885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ALJABAR VEKTOR</a:t>
            </a:r>
            <a:endParaRPr lang="id-ID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1105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614410" y="109057"/>
            <a:ext cx="6903077" cy="862964"/>
          </a:xfrm>
          <a:solidFill>
            <a:schemeClr val="bg1">
              <a:lumMod val="8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endParaRPr lang="en-US" sz="2000" dirty="0">
              <a:solidFill>
                <a:srgbClr val="0066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066FF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66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26" name="Rectangle 2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67784" y="2438400"/>
            <a:ext cx="3709862" cy="562718"/>
          </a:xfrm>
          <a:prstGeom prst="rect">
            <a:avLst/>
          </a:prstGeom>
          <a:blipFill rotWithShape="1">
            <a:blip r:embed="rId3"/>
            <a:stretch>
              <a:fillRect l="-3454" t="-11957" b="-2173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</a:rPr>
              <a:t> </a:t>
            </a:r>
          </a:p>
        </p:txBody>
      </p:sp>
      <p:sp>
        <p:nvSpPr>
          <p:cNvPr id="27" name="Rectangle 2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" y="2438400"/>
            <a:ext cx="3733800" cy="56271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</a:rPr>
              <a:t> </a:t>
            </a: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304800" y="1676400"/>
            <a:ext cx="4662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Diketahui dua Vektor A dan B :</a:t>
            </a:r>
          </a:p>
        </p:txBody>
      </p:sp>
      <p:sp>
        <p:nvSpPr>
          <p:cNvPr id="29" name="Rectangle 2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6616" y="4114800"/>
            <a:ext cx="9220200" cy="138499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</a:rPr>
              <a:t> </a:t>
            </a: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377825" y="3509963"/>
            <a:ext cx="746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Penjumlahan dan Pengurangan dua Vektor A dan B :</a:t>
            </a: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228600" y="990600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70C0"/>
                </a:solidFill>
              </a:rPr>
              <a:t>Operasi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Vektor</a:t>
            </a:r>
            <a:r>
              <a:rPr lang="en-US" b="1" dirty="0">
                <a:solidFill>
                  <a:srgbClr val="0070C0"/>
                </a:solidFill>
              </a:rPr>
              <a:t> :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Penjumlahan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Pengurangan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itle 6"/>
          <p:cNvSpPr txBox="1">
            <a:spLocks/>
          </p:cNvSpPr>
          <p:nvPr/>
        </p:nvSpPr>
        <p:spPr>
          <a:xfrm>
            <a:off x="2758557" y="124062"/>
            <a:ext cx="6674885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ALJABAR VEKTOR</a:t>
            </a:r>
            <a:endParaRPr lang="id-ID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4661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614410" y="109057"/>
            <a:ext cx="6903077" cy="862964"/>
          </a:xfrm>
          <a:solidFill>
            <a:schemeClr val="bg1">
              <a:lumMod val="8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endParaRPr lang="en-US" sz="2000" dirty="0">
              <a:solidFill>
                <a:srgbClr val="0066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066FF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66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228600" y="990600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70C0"/>
                </a:solidFill>
              </a:rPr>
              <a:t>Operasi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Vektor</a:t>
            </a:r>
            <a:r>
              <a:rPr lang="en-US" b="1" dirty="0">
                <a:solidFill>
                  <a:srgbClr val="0070C0"/>
                </a:solidFill>
              </a:rPr>
              <a:t> :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Penjumlahan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Pengurangan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1658938"/>
            <a:ext cx="88392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perahu</a:t>
            </a:r>
            <a:r>
              <a:rPr lang="en-US" sz="2000" dirty="0"/>
              <a:t> </a:t>
            </a:r>
            <a:r>
              <a:rPr lang="en-US" sz="2000" dirty="0" err="1"/>
              <a:t>berlayar</a:t>
            </a:r>
            <a:r>
              <a:rPr lang="en-US" sz="2000" dirty="0"/>
              <a:t> </a:t>
            </a:r>
            <a:r>
              <a:rPr lang="en-US" sz="2000" dirty="0" err="1"/>
              <a:t>lepas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kecepatan</a:t>
            </a:r>
            <a:r>
              <a:rPr lang="en-US" sz="2000" dirty="0"/>
              <a:t>  </a:t>
            </a:r>
            <a:r>
              <a:rPr lang="en-US" sz="2000" i="1" dirty="0" err="1"/>
              <a:t>v</a:t>
            </a:r>
            <a:r>
              <a:rPr lang="en-US" sz="2000" baseline="-25000" dirty="0" err="1"/>
              <a:t>P</a:t>
            </a:r>
            <a:r>
              <a:rPr lang="en-US" sz="2000" i="1" dirty="0"/>
              <a:t> </a:t>
            </a:r>
            <a:r>
              <a:rPr lang="en-US" sz="2000" dirty="0"/>
              <a:t>= (5</a:t>
            </a:r>
            <a:r>
              <a:rPr lang="en-US" sz="2000" b="1" i="1" dirty="0"/>
              <a:t>i</a:t>
            </a:r>
            <a:r>
              <a:rPr lang="en-US" sz="2000" dirty="0"/>
              <a:t> + 10</a:t>
            </a:r>
            <a:r>
              <a:rPr lang="en-US" sz="2000" b="1" i="1" dirty="0"/>
              <a:t>j</a:t>
            </a:r>
            <a:r>
              <a:rPr lang="en-US" sz="2000" i="1" dirty="0"/>
              <a:t> </a:t>
            </a:r>
            <a:r>
              <a:rPr lang="en-US" sz="2000" dirty="0"/>
              <a:t>− 6</a:t>
            </a:r>
            <a:r>
              <a:rPr lang="en-US" sz="2000" b="1" i="1" dirty="0"/>
              <a:t>k</a:t>
            </a:r>
            <a:r>
              <a:rPr lang="en-US" sz="2000" dirty="0"/>
              <a:t> ) m/s. </a:t>
            </a:r>
          </a:p>
          <a:p>
            <a:pPr>
              <a:defRPr/>
            </a:pPr>
            <a:r>
              <a:rPr lang="en-US" sz="2000" dirty="0" err="1"/>
              <a:t>Gelombang</a:t>
            </a:r>
            <a:r>
              <a:rPr lang="en-US" sz="2000" dirty="0"/>
              <a:t> air </a:t>
            </a:r>
            <a:r>
              <a:rPr lang="en-US" sz="2000" dirty="0" err="1"/>
              <a:t>laut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kecepatan</a:t>
            </a:r>
            <a:r>
              <a:rPr lang="en-US" sz="2000" dirty="0"/>
              <a:t> </a:t>
            </a:r>
            <a:r>
              <a:rPr lang="en-US" sz="2000" i="1" dirty="0" err="1"/>
              <a:t>v</a:t>
            </a:r>
            <a:r>
              <a:rPr lang="en-US" sz="2000" baseline="-25000" dirty="0" err="1"/>
              <a:t>A</a:t>
            </a:r>
            <a:r>
              <a:rPr lang="en-US" sz="2000" i="1" dirty="0"/>
              <a:t> </a:t>
            </a:r>
            <a:r>
              <a:rPr lang="en-US" sz="2000" dirty="0"/>
              <a:t>= (10</a:t>
            </a:r>
            <a:r>
              <a:rPr lang="en-US" sz="2000" b="1" i="1" dirty="0"/>
              <a:t>i</a:t>
            </a:r>
            <a:r>
              <a:rPr lang="en-US" sz="2000" dirty="0"/>
              <a:t> − 5</a:t>
            </a:r>
            <a:r>
              <a:rPr lang="en-US" sz="2000" b="1" i="1" dirty="0"/>
              <a:t>j</a:t>
            </a:r>
            <a:r>
              <a:rPr lang="en-US" sz="2000" i="1" dirty="0"/>
              <a:t> </a:t>
            </a:r>
            <a:r>
              <a:rPr lang="en-US" sz="2000" dirty="0"/>
              <a:t>+ 4</a:t>
            </a:r>
            <a:r>
              <a:rPr lang="en-US" sz="2000" b="1" i="1" dirty="0"/>
              <a:t>k</a:t>
            </a:r>
            <a:r>
              <a:rPr lang="en-US" sz="2000" dirty="0"/>
              <a:t> ) m/s. </a:t>
            </a:r>
          </a:p>
          <a:p>
            <a:pPr>
              <a:defRPr/>
            </a:pPr>
            <a:r>
              <a:rPr lang="en-US" sz="2000" dirty="0" err="1"/>
              <a:t>Hitunglah</a:t>
            </a:r>
            <a:r>
              <a:rPr lang="en-US" sz="2000" dirty="0"/>
              <a:t> : 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sz="2000" i="1" dirty="0" err="1"/>
              <a:t>v</a:t>
            </a:r>
            <a:r>
              <a:rPr lang="en-US" sz="2000" baseline="-25000" dirty="0" err="1"/>
              <a:t>P</a:t>
            </a:r>
            <a:r>
              <a:rPr lang="en-US" sz="2000" dirty="0"/>
              <a:t> + </a:t>
            </a:r>
            <a:r>
              <a:rPr lang="en-US" sz="2000" i="1" dirty="0" err="1"/>
              <a:t>v</a:t>
            </a:r>
            <a:r>
              <a:rPr lang="en-US" sz="2000" baseline="-25000" dirty="0" err="1"/>
              <a:t>A</a:t>
            </a:r>
            <a:r>
              <a:rPr lang="en-US" sz="2000" dirty="0"/>
              <a:t> 	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sz="2000" i="1" dirty="0" err="1"/>
              <a:t>v</a:t>
            </a:r>
            <a:r>
              <a:rPr lang="en-US" sz="2000" baseline="-25000" dirty="0" err="1"/>
              <a:t>P</a:t>
            </a:r>
            <a:r>
              <a:rPr lang="en-US" sz="2000" dirty="0"/>
              <a:t> − </a:t>
            </a:r>
            <a:r>
              <a:rPr lang="en-US" sz="2000" i="1" dirty="0" err="1"/>
              <a:t>v</a:t>
            </a:r>
            <a:r>
              <a:rPr lang="en-US" sz="2000" baseline="-25000" dirty="0" err="1"/>
              <a:t>A</a:t>
            </a:r>
            <a:r>
              <a:rPr lang="en-US" sz="2000" dirty="0"/>
              <a:t>	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4800" y="3581400"/>
            <a:ext cx="868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a) </a:t>
            </a:r>
            <a:r>
              <a:rPr lang="en-US" sz="2000" i="1"/>
              <a:t>v</a:t>
            </a:r>
            <a:r>
              <a:rPr lang="en-US" sz="2000" baseline="-25000"/>
              <a:t>P</a:t>
            </a:r>
            <a:r>
              <a:rPr lang="en-US" sz="2000"/>
              <a:t> + </a:t>
            </a:r>
            <a:r>
              <a:rPr lang="en-US" sz="2000" i="1"/>
              <a:t>v</a:t>
            </a:r>
            <a:r>
              <a:rPr lang="en-US" sz="2000" baseline="-25000"/>
              <a:t>A</a:t>
            </a:r>
            <a:r>
              <a:rPr lang="en-US" sz="2000"/>
              <a:t> = (5+10)</a:t>
            </a:r>
            <a:r>
              <a:rPr lang="en-US" sz="2000" b="1" i="1"/>
              <a:t>i</a:t>
            </a:r>
            <a:r>
              <a:rPr lang="en-US" sz="2000"/>
              <a:t> + (10−5)</a:t>
            </a:r>
            <a:r>
              <a:rPr lang="en-US" sz="2000" b="1" i="1"/>
              <a:t>j</a:t>
            </a:r>
            <a:r>
              <a:rPr lang="en-US" sz="2000" i="1"/>
              <a:t>  + </a:t>
            </a:r>
            <a:r>
              <a:rPr lang="en-US" sz="2000"/>
              <a:t>(− 6+4)</a:t>
            </a:r>
            <a:r>
              <a:rPr lang="en-US" sz="2000" b="1" i="1"/>
              <a:t>k</a:t>
            </a:r>
            <a:r>
              <a:rPr lang="en-US" sz="2000"/>
              <a:t> = (15</a:t>
            </a:r>
            <a:r>
              <a:rPr lang="en-US" sz="2000" b="1" i="1"/>
              <a:t>i</a:t>
            </a:r>
            <a:r>
              <a:rPr lang="en-US" sz="2000"/>
              <a:t> + 5</a:t>
            </a:r>
            <a:r>
              <a:rPr lang="en-US" sz="2000" b="1" i="1"/>
              <a:t>j</a:t>
            </a:r>
            <a:r>
              <a:rPr lang="en-US" sz="2000" i="1"/>
              <a:t> </a:t>
            </a:r>
            <a:r>
              <a:rPr lang="en-US" sz="2000"/>
              <a:t>− 2</a:t>
            </a:r>
            <a:r>
              <a:rPr lang="en-US" sz="2000" b="1" i="1"/>
              <a:t>k</a:t>
            </a:r>
            <a:r>
              <a:rPr lang="en-US" sz="2000"/>
              <a:t> ) m/s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b) </a:t>
            </a:r>
            <a:r>
              <a:rPr lang="en-US" sz="2000" i="1"/>
              <a:t>v</a:t>
            </a:r>
            <a:r>
              <a:rPr lang="en-US" sz="2000" baseline="-25000"/>
              <a:t>P</a:t>
            </a:r>
            <a:r>
              <a:rPr lang="en-US" sz="2000"/>
              <a:t> − </a:t>
            </a:r>
            <a:r>
              <a:rPr lang="en-US" sz="2000" i="1"/>
              <a:t>v</a:t>
            </a:r>
            <a:r>
              <a:rPr lang="en-US" sz="2000" baseline="-25000"/>
              <a:t>A</a:t>
            </a:r>
            <a:r>
              <a:rPr lang="en-US" sz="2000"/>
              <a:t> = (5−10)</a:t>
            </a:r>
            <a:r>
              <a:rPr lang="en-US" sz="2000" b="1" i="1"/>
              <a:t>i</a:t>
            </a:r>
            <a:r>
              <a:rPr lang="en-US" sz="2000"/>
              <a:t> + (10+5)</a:t>
            </a:r>
            <a:r>
              <a:rPr lang="en-US" sz="2000" b="1" i="1"/>
              <a:t>j</a:t>
            </a:r>
            <a:r>
              <a:rPr lang="en-US" sz="2000" i="1"/>
              <a:t>  + </a:t>
            </a:r>
            <a:r>
              <a:rPr lang="en-US" sz="2000"/>
              <a:t>(− 6−4)</a:t>
            </a:r>
            <a:r>
              <a:rPr lang="en-US" sz="2000" b="1" i="1"/>
              <a:t>k</a:t>
            </a:r>
            <a:r>
              <a:rPr lang="en-US" sz="2000"/>
              <a:t> = (−5</a:t>
            </a:r>
            <a:r>
              <a:rPr lang="en-US" sz="2000" b="1" i="1"/>
              <a:t>i</a:t>
            </a:r>
            <a:r>
              <a:rPr lang="en-US" sz="2000"/>
              <a:t> + 15</a:t>
            </a:r>
            <a:r>
              <a:rPr lang="en-US" sz="2000" b="1" i="1"/>
              <a:t>j</a:t>
            </a:r>
            <a:r>
              <a:rPr lang="en-US" sz="2000" i="1"/>
              <a:t> </a:t>
            </a:r>
            <a:r>
              <a:rPr lang="en-US" sz="2000"/>
              <a:t>− 10</a:t>
            </a:r>
            <a:r>
              <a:rPr lang="en-US" sz="2000" b="1" i="1"/>
              <a:t>k</a:t>
            </a:r>
            <a:r>
              <a:rPr lang="en-US" sz="2000"/>
              <a:t> ) m/s</a:t>
            </a: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2758557" y="124062"/>
            <a:ext cx="6674885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ALJABAR VEKTOR</a:t>
            </a:r>
            <a:endParaRPr lang="id-ID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6128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614410" y="109057"/>
            <a:ext cx="6903077" cy="862964"/>
          </a:xfrm>
          <a:solidFill>
            <a:schemeClr val="bg1">
              <a:lumMod val="8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endParaRPr lang="en-US" sz="2000" dirty="0">
              <a:solidFill>
                <a:srgbClr val="0066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066FF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66FF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228600" y="990600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70C0"/>
                </a:solidFill>
              </a:rPr>
              <a:t>Operasi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Vektor</a:t>
            </a:r>
            <a:r>
              <a:rPr lang="en-US" b="1" dirty="0">
                <a:solidFill>
                  <a:srgbClr val="0070C0"/>
                </a:solidFill>
              </a:rPr>
              <a:t> :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Penjumlahan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Pengurangan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8600" y="1371600"/>
            <a:ext cx="8839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/>
            <a:r>
              <a:rPr lang="en-US" sz="2000" dirty="0" err="1"/>
              <a:t>Seekor</a:t>
            </a:r>
            <a:r>
              <a:rPr lang="en-US" sz="2000" dirty="0"/>
              <a:t> </a:t>
            </a:r>
            <a:r>
              <a:rPr lang="en-US" sz="2000" dirty="0" err="1"/>
              <a:t>Kuda</a:t>
            </a:r>
            <a:r>
              <a:rPr lang="en-US" sz="2000" dirty="0"/>
              <a:t> </a:t>
            </a:r>
            <a:r>
              <a:rPr lang="en-US" sz="2000" dirty="0" err="1"/>
              <a:t>ditarik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orang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dirty="0" err="1"/>
              <a:t>masing-masing</a:t>
            </a:r>
            <a:r>
              <a:rPr lang="en-US" sz="2000" dirty="0"/>
              <a:t> 120 N </a:t>
            </a:r>
            <a:r>
              <a:rPr lang="en-US" sz="2000" dirty="0" err="1"/>
              <a:t>dan</a:t>
            </a:r>
            <a:r>
              <a:rPr lang="en-US" sz="2000" dirty="0"/>
              <a:t> 80N. Gaya </a:t>
            </a:r>
            <a:r>
              <a:rPr lang="en-US" sz="2000" dirty="0" err="1"/>
              <a:t>pertama</a:t>
            </a:r>
            <a:r>
              <a:rPr lang="en-US" sz="2000" dirty="0"/>
              <a:t> </a:t>
            </a:r>
            <a:r>
              <a:rPr lang="en-US" sz="2000" dirty="0" err="1"/>
              <a:t>membentuk</a:t>
            </a:r>
            <a:r>
              <a:rPr lang="en-US" sz="2000" dirty="0"/>
              <a:t> </a:t>
            </a:r>
            <a:r>
              <a:rPr lang="en-US" sz="2000" dirty="0" err="1"/>
              <a:t>sudut</a:t>
            </a:r>
            <a:r>
              <a:rPr lang="en-US" sz="2000" dirty="0"/>
              <a:t> 60</a:t>
            </a:r>
            <a:r>
              <a:rPr lang="en-US" sz="2000" baseline="30000" dirty="0"/>
              <a:t>o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sumbu</a:t>
            </a:r>
            <a:r>
              <a:rPr lang="en-US" sz="2000" dirty="0"/>
              <a:t>-</a:t>
            </a:r>
            <a:r>
              <a:rPr lang="en-US" sz="2000" i="1" dirty="0"/>
              <a:t>x</a:t>
            </a:r>
            <a:r>
              <a:rPr lang="en-US" sz="2000" dirty="0"/>
              <a:t> </a:t>
            </a:r>
            <a:r>
              <a:rPr lang="en-US" sz="2000" dirty="0" err="1"/>
              <a:t>positif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membentuk</a:t>
            </a:r>
            <a:r>
              <a:rPr lang="en-US" sz="2000" dirty="0"/>
              <a:t> </a:t>
            </a:r>
            <a:r>
              <a:rPr lang="en-US" sz="2000" dirty="0" err="1"/>
              <a:t>sudut</a:t>
            </a:r>
            <a:r>
              <a:rPr lang="en-US" sz="2000" dirty="0"/>
              <a:t> 75</a:t>
            </a:r>
            <a:r>
              <a:rPr lang="en-US" sz="2000" baseline="30000" dirty="0"/>
              <a:t>o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sumbu</a:t>
            </a:r>
            <a:r>
              <a:rPr lang="en-US" sz="2000" dirty="0"/>
              <a:t>-</a:t>
            </a:r>
            <a:r>
              <a:rPr lang="en-US" sz="2000" i="1" dirty="0"/>
              <a:t>x</a:t>
            </a:r>
            <a:r>
              <a:rPr lang="en-US" sz="2000" dirty="0"/>
              <a:t> negative. </a:t>
            </a:r>
            <a:r>
              <a:rPr lang="en-US" sz="2000" dirty="0" err="1"/>
              <a:t>Tentukan</a:t>
            </a:r>
            <a:r>
              <a:rPr lang="en-US" sz="2000" dirty="0"/>
              <a:t> Gaya </a:t>
            </a:r>
            <a:r>
              <a:rPr lang="en-US" sz="2000" dirty="0" err="1"/>
              <a:t>tunggal</a:t>
            </a:r>
            <a:r>
              <a:rPr lang="en-US" sz="2000" dirty="0"/>
              <a:t> yang </a:t>
            </a:r>
            <a:r>
              <a:rPr lang="en-US" sz="2000" dirty="0" err="1"/>
              <a:t>ekivalen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endParaRPr lang="en-US" sz="2000" dirty="0"/>
          </a:p>
          <a:p>
            <a:pPr eaLnBrk="1" hangingPunct="1"/>
            <a:r>
              <a:rPr lang="en-US" sz="2000" dirty="0"/>
              <a:t> 	</a:t>
            </a:r>
          </a:p>
        </p:txBody>
      </p:sp>
      <p:pic>
        <p:nvPicPr>
          <p:cNvPr id="12" name="Picture 7" descr="http://www.ux1.eiu.edu/~cfadd/1350/Hmwk/Ch03/Images/FigP3.37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4685"/>
            <a:ext cx="3352800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6"/>
          <p:cNvSpPr txBox="1">
            <a:spLocks/>
          </p:cNvSpPr>
          <p:nvPr/>
        </p:nvSpPr>
        <p:spPr>
          <a:xfrm>
            <a:off x="2758557" y="124062"/>
            <a:ext cx="6674885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ALJABAR VEKTOR</a:t>
            </a:r>
            <a:endParaRPr lang="id-ID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1843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614410" y="109057"/>
            <a:ext cx="6903077" cy="862964"/>
          </a:xfrm>
          <a:solidFill>
            <a:schemeClr val="bg1">
              <a:lumMod val="8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endParaRPr lang="en-US" sz="2000" dirty="0">
              <a:solidFill>
                <a:srgbClr val="0066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066FF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66FF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228600" y="990600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70C0"/>
                </a:solidFill>
              </a:rPr>
              <a:t>Operasi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Vektor</a:t>
            </a:r>
            <a:r>
              <a:rPr lang="en-US" b="1" dirty="0">
                <a:solidFill>
                  <a:srgbClr val="0070C0"/>
                </a:solidFill>
              </a:rPr>
              <a:t> :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Penjumlahan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Pengurangan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2025650"/>
            <a:ext cx="57531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F</a:t>
            </a:r>
            <a:r>
              <a:rPr lang="en-US" sz="2000" baseline="-25000"/>
              <a:t>1x</a:t>
            </a:r>
            <a:r>
              <a:rPr lang="en-US" sz="2000"/>
              <a:t> = F</a:t>
            </a:r>
            <a:r>
              <a:rPr lang="en-US" sz="2000" baseline="-25000"/>
              <a:t>1</a:t>
            </a:r>
            <a:r>
              <a:rPr lang="en-US" sz="2000"/>
              <a:t> cos 60</a:t>
            </a:r>
            <a:r>
              <a:rPr lang="en-US" sz="2000" baseline="30000"/>
              <a:t>o</a:t>
            </a:r>
            <a:r>
              <a:rPr lang="en-US" sz="2000"/>
              <a:t> = (120 N) ( 0.50) = 60 N </a:t>
            </a:r>
          </a:p>
          <a:p>
            <a:pPr eaLnBrk="1" hangingPunct="1"/>
            <a:r>
              <a:rPr lang="en-US" sz="2000"/>
              <a:t>F</a:t>
            </a:r>
            <a:r>
              <a:rPr lang="en-US" sz="2000" baseline="-25000"/>
              <a:t>1y</a:t>
            </a:r>
            <a:r>
              <a:rPr lang="en-US" sz="2000"/>
              <a:t> = F</a:t>
            </a:r>
            <a:r>
              <a:rPr lang="en-US" sz="2000" baseline="-25000"/>
              <a:t>1</a:t>
            </a:r>
            <a:r>
              <a:rPr lang="en-US" sz="2000"/>
              <a:t> sin 60</a:t>
            </a:r>
            <a:r>
              <a:rPr lang="en-US" sz="2000" baseline="30000"/>
              <a:t>o</a:t>
            </a:r>
            <a:r>
              <a:rPr lang="en-US" sz="2000"/>
              <a:t> = (120 N) ( 0.866) = 104 N</a:t>
            </a:r>
          </a:p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F</a:t>
            </a:r>
            <a:r>
              <a:rPr lang="en-US" sz="2000" b="1" baseline="-25000">
                <a:solidFill>
                  <a:srgbClr val="FF0000"/>
                </a:solidFill>
              </a:rPr>
              <a:t>1</a:t>
            </a:r>
            <a:r>
              <a:rPr lang="en-US" sz="2000">
                <a:solidFill>
                  <a:srgbClr val="FF0000"/>
                </a:solidFill>
              </a:rPr>
              <a:t> = 60 N </a:t>
            </a:r>
            <a:r>
              <a:rPr lang="en-US" sz="2000" b="1" i="1">
                <a:solidFill>
                  <a:srgbClr val="FF0000"/>
                </a:solidFill>
              </a:rPr>
              <a:t>i</a:t>
            </a:r>
            <a:r>
              <a:rPr lang="en-US" sz="2000" i="1">
                <a:solidFill>
                  <a:srgbClr val="FF0000"/>
                </a:solidFill>
              </a:rPr>
              <a:t> </a:t>
            </a:r>
            <a:r>
              <a:rPr lang="en-US" sz="2000">
                <a:solidFill>
                  <a:srgbClr val="FF0000"/>
                </a:solidFill>
              </a:rPr>
              <a:t>+ 104 N </a:t>
            </a:r>
            <a:r>
              <a:rPr lang="en-US" sz="2000" b="1" i="1">
                <a:solidFill>
                  <a:srgbClr val="FF0000"/>
                </a:solidFill>
              </a:rPr>
              <a:t>j</a:t>
            </a:r>
            <a:endParaRPr lang="en-US" sz="2000">
              <a:solidFill>
                <a:srgbClr val="FF0000"/>
              </a:solidFill>
            </a:endParaRP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F</a:t>
            </a:r>
            <a:r>
              <a:rPr lang="en-US" sz="2000" baseline="-25000"/>
              <a:t>2x</a:t>
            </a:r>
            <a:r>
              <a:rPr lang="en-US" sz="2000"/>
              <a:t> = − F</a:t>
            </a:r>
            <a:r>
              <a:rPr lang="en-US" sz="2000" baseline="-25000"/>
              <a:t>2</a:t>
            </a:r>
            <a:r>
              <a:rPr lang="en-US" sz="2000"/>
              <a:t> cos 75</a:t>
            </a:r>
            <a:r>
              <a:rPr lang="en-US" sz="2000" baseline="30000"/>
              <a:t>o</a:t>
            </a:r>
            <a:r>
              <a:rPr lang="en-US" sz="2000"/>
              <a:t> = − (80 N) ( 0.260) = − 20.8 N</a:t>
            </a:r>
          </a:p>
          <a:p>
            <a:pPr eaLnBrk="1" hangingPunct="1"/>
            <a:r>
              <a:rPr lang="en-US" sz="2000"/>
              <a:t>F</a:t>
            </a:r>
            <a:r>
              <a:rPr lang="en-US" sz="2000" baseline="-25000"/>
              <a:t>2y</a:t>
            </a:r>
            <a:r>
              <a:rPr lang="en-US" sz="2000"/>
              <a:t> = F</a:t>
            </a:r>
            <a:r>
              <a:rPr lang="en-US" sz="2000" baseline="-25000"/>
              <a:t>2</a:t>
            </a:r>
            <a:r>
              <a:rPr lang="en-US" sz="2000"/>
              <a:t> sin 75</a:t>
            </a:r>
            <a:r>
              <a:rPr lang="en-US" sz="2000" baseline="30000"/>
              <a:t>o</a:t>
            </a:r>
            <a:r>
              <a:rPr lang="en-US" sz="2000"/>
              <a:t> = (80 N) ( 0.966) = 77.3 N</a:t>
            </a:r>
          </a:p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F</a:t>
            </a:r>
            <a:r>
              <a:rPr lang="en-US" sz="2000" b="1" baseline="-25000">
                <a:solidFill>
                  <a:srgbClr val="FF0000"/>
                </a:solidFill>
              </a:rPr>
              <a:t>2</a:t>
            </a:r>
            <a:r>
              <a:rPr lang="en-US" sz="2000">
                <a:solidFill>
                  <a:srgbClr val="FF0000"/>
                </a:solidFill>
              </a:rPr>
              <a:t> = − 20.8 N </a:t>
            </a:r>
            <a:r>
              <a:rPr lang="en-US" sz="2000" b="1" i="1">
                <a:solidFill>
                  <a:srgbClr val="FF0000"/>
                </a:solidFill>
              </a:rPr>
              <a:t>i</a:t>
            </a:r>
            <a:r>
              <a:rPr lang="en-US" sz="2000">
                <a:solidFill>
                  <a:srgbClr val="FF0000"/>
                </a:solidFill>
              </a:rPr>
              <a:t> + 77.3 N </a:t>
            </a:r>
            <a:r>
              <a:rPr lang="en-US" sz="2000" b="1" i="1">
                <a:solidFill>
                  <a:srgbClr val="FF0000"/>
                </a:solidFill>
              </a:rPr>
              <a:t>j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28600" y="1447800"/>
            <a:ext cx="876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FF0000"/>
                </a:solidFill>
              </a:rPr>
              <a:t>Caranya</a:t>
            </a:r>
            <a:r>
              <a:rPr lang="en-US" sz="2000" dirty="0">
                <a:solidFill>
                  <a:srgbClr val="FF0000"/>
                </a:solidFill>
              </a:rPr>
              <a:t> :</a:t>
            </a:r>
            <a:r>
              <a:rPr lang="en-US" sz="2000" dirty="0"/>
              <a:t> </a:t>
            </a:r>
            <a:r>
              <a:rPr lang="en-US" sz="2000" dirty="0" err="1"/>
              <a:t>Uraikan</a:t>
            </a:r>
            <a:r>
              <a:rPr lang="en-US" sz="2000" dirty="0"/>
              <a:t> Gaya-</a:t>
            </a:r>
            <a:r>
              <a:rPr lang="en-US" sz="2000" dirty="0" err="1"/>
              <a:t>gaya</a:t>
            </a:r>
            <a:r>
              <a:rPr lang="en-US" sz="2000" dirty="0"/>
              <a:t> F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F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menurut</a:t>
            </a:r>
            <a:r>
              <a:rPr lang="en-US" sz="2000" dirty="0"/>
              <a:t> </a:t>
            </a:r>
            <a:r>
              <a:rPr lang="en-US" sz="2000" dirty="0" err="1"/>
              <a:t>sumbu</a:t>
            </a:r>
            <a:r>
              <a:rPr lang="en-US" sz="2000" dirty="0"/>
              <a:t>-x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sumbu</a:t>
            </a:r>
            <a:r>
              <a:rPr lang="en-US" sz="2000" dirty="0"/>
              <a:t>-y</a:t>
            </a:r>
          </a:p>
        </p:txBody>
      </p:sp>
      <p:grpSp>
        <p:nvGrpSpPr>
          <p:cNvPr id="15" name="Group 9238"/>
          <p:cNvGrpSpPr>
            <a:grpSpLocks/>
          </p:cNvGrpSpPr>
          <p:nvPr/>
        </p:nvGrpSpPr>
        <p:grpSpPr bwMode="auto">
          <a:xfrm>
            <a:off x="6842975" y="2288848"/>
            <a:ext cx="3524250" cy="1428750"/>
            <a:chOff x="152400" y="2228088"/>
            <a:chExt cx="3525012" cy="1429512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52400" y="3352637"/>
              <a:ext cx="33535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752946" y="2437750"/>
              <a:ext cx="0" cy="9148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1752946" y="2361509"/>
              <a:ext cx="800273" cy="99112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1386155" y="2663295"/>
              <a:ext cx="366791" cy="689342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2"/>
            <p:cNvSpPr txBox="1">
              <a:spLocks noChangeArrowheads="1"/>
            </p:cNvSpPr>
            <p:nvPr/>
          </p:nvSpPr>
          <p:spPr bwMode="auto">
            <a:xfrm>
              <a:off x="2572512" y="2228088"/>
              <a:ext cx="11049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400"/>
                <a:t>F1 = 120 N</a:t>
              </a:r>
            </a:p>
          </p:txBody>
        </p:sp>
        <p:sp>
          <p:nvSpPr>
            <p:cNvPr id="21" name="TextBox 24"/>
            <p:cNvSpPr txBox="1">
              <a:spLocks noChangeArrowheads="1"/>
            </p:cNvSpPr>
            <p:nvPr/>
          </p:nvSpPr>
          <p:spPr bwMode="auto">
            <a:xfrm>
              <a:off x="533400" y="2664023"/>
              <a:ext cx="11049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400"/>
                <a:t>F</a:t>
              </a:r>
              <a:r>
                <a:rPr lang="en-US" sz="1400" baseline="-25000"/>
                <a:t>2</a:t>
              </a:r>
              <a:r>
                <a:rPr lang="en-US" sz="1400"/>
                <a:t> = 80 N</a:t>
              </a:r>
            </a:p>
          </p:txBody>
        </p:sp>
        <p:cxnSp>
          <p:nvCxnSpPr>
            <p:cNvPr id="22" name="Straight Connector 21"/>
            <p:cNvCxnSpPr>
              <a:stCxn id="20" idx="1"/>
            </p:cNvCxnSpPr>
            <p:nvPr/>
          </p:nvCxnSpPr>
          <p:spPr>
            <a:xfrm>
              <a:off x="2572273" y="2382158"/>
              <a:ext cx="0" cy="970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752946" y="3352637"/>
              <a:ext cx="800273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1752946" y="2361509"/>
              <a:ext cx="0" cy="99112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52946" y="2361509"/>
              <a:ext cx="8002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9221"/>
            <p:cNvSpPr txBox="1">
              <a:spLocks noChangeArrowheads="1"/>
            </p:cNvSpPr>
            <p:nvPr/>
          </p:nvSpPr>
          <p:spPr bwMode="auto">
            <a:xfrm>
              <a:off x="1798320" y="3121223"/>
              <a:ext cx="5334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000"/>
                <a:t>60</a:t>
              </a:r>
              <a:r>
                <a:rPr lang="en-US" sz="1000" baseline="30000"/>
                <a:t>o</a:t>
              </a:r>
            </a:p>
          </p:txBody>
        </p:sp>
        <p:sp>
          <p:nvSpPr>
            <p:cNvPr id="27" name="TextBox 38"/>
            <p:cNvSpPr txBox="1">
              <a:spLocks noChangeArrowheads="1"/>
            </p:cNvSpPr>
            <p:nvPr/>
          </p:nvSpPr>
          <p:spPr bwMode="auto">
            <a:xfrm>
              <a:off x="1408176" y="3165158"/>
              <a:ext cx="4602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000"/>
                <a:t>75</a:t>
              </a:r>
              <a:r>
                <a:rPr lang="en-US" sz="1000" baseline="30000"/>
                <a:t>o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386155" y="2663295"/>
              <a:ext cx="3667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389330" y="2663295"/>
              <a:ext cx="0" cy="7036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1752946" y="2663295"/>
              <a:ext cx="0" cy="67981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1386155" y="3366933"/>
              <a:ext cx="366791" cy="0"/>
            </a:xfrm>
            <a:prstGeom prst="straightConnector1">
              <a:avLst/>
            </a:prstGeom>
            <a:ln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57"/>
            <p:cNvSpPr txBox="1">
              <a:spLocks noChangeArrowheads="1"/>
            </p:cNvSpPr>
            <p:nvPr/>
          </p:nvSpPr>
          <p:spPr bwMode="auto">
            <a:xfrm>
              <a:off x="2362200" y="3349823"/>
              <a:ext cx="5524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400"/>
                <a:t>F</a:t>
              </a:r>
              <a:r>
                <a:rPr lang="en-US" sz="1400" baseline="-25000"/>
                <a:t>1x</a:t>
              </a:r>
              <a:endParaRPr lang="en-US" sz="1400"/>
            </a:p>
          </p:txBody>
        </p:sp>
        <p:sp>
          <p:nvSpPr>
            <p:cNvPr id="35" name="TextBox 58"/>
            <p:cNvSpPr txBox="1">
              <a:spLocks noChangeArrowheads="1"/>
            </p:cNvSpPr>
            <p:nvPr/>
          </p:nvSpPr>
          <p:spPr bwMode="auto">
            <a:xfrm>
              <a:off x="1760982" y="2295144"/>
              <a:ext cx="5524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400"/>
                <a:t>F</a:t>
              </a:r>
              <a:r>
                <a:rPr lang="en-US" sz="1400" baseline="-25000"/>
                <a:t>1y</a:t>
              </a:r>
              <a:endParaRPr lang="en-US" sz="1400"/>
            </a:p>
          </p:txBody>
        </p:sp>
        <p:sp>
          <p:nvSpPr>
            <p:cNvPr id="36" name="TextBox 59"/>
            <p:cNvSpPr txBox="1">
              <a:spLocks noChangeArrowheads="1"/>
            </p:cNvSpPr>
            <p:nvPr/>
          </p:nvSpPr>
          <p:spPr bwMode="auto">
            <a:xfrm>
              <a:off x="1200150" y="3349823"/>
              <a:ext cx="5524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400"/>
                <a:t>F</a:t>
              </a:r>
              <a:r>
                <a:rPr lang="en-US" sz="1400" baseline="-25000"/>
                <a:t>2x</a:t>
              </a:r>
              <a:endParaRPr lang="en-US" sz="1400"/>
            </a:p>
          </p:txBody>
        </p:sp>
        <p:sp>
          <p:nvSpPr>
            <p:cNvPr id="37" name="TextBox 60"/>
            <p:cNvSpPr txBox="1">
              <a:spLocks noChangeArrowheads="1"/>
            </p:cNvSpPr>
            <p:nvPr/>
          </p:nvSpPr>
          <p:spPr bwMode="auto">
            <a:xfrm>
              <a:off x="1751838" y="2542032"/>
              <a:ext cx="5524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400"/>
                <a:t>F</a:t>
              </a:r>
              <a:r>
                <a:rPr lang="en-US" sz="1400" baseline="-25000"/>
                <a:t>2y</a:t>
              </a:r>
              <a:endParaRPr lang="en-US" sz="1400"/>
            </a:p>
          </p:txBody>
        </p:sp>
      </p:grpSp>
      <p:sp>
        <p:nvSpPr>
          <p:cNvPr id="38" name="Rectangle 9239"/>
          <p:cNvSpPr>
            <a:spLocks noChangeArrowheads="1"/>
          </p:cNvSpPr>
          <p:nvPr/>
        </p:nvSpPr>
        <p:spPr bwMode="auto">
          <a:xfrm>
            <a:off x="793750" y="4276189"/>
            <a:ext cx="87757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B050"/>
                </a:solidFill>
              </a:rPr>
              <a:t>R = F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en-US" b="1" dirty="0">
                <a:solidFill>
                  <a:srgbClr val="00B050"/>
                </a:solidFill>
              </a:rPr>
              <a:t> + F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  <a:p>
            <a:pPr eaLnBrk="1" hangingPunct="1"/>
            <a:r>
              <a:rPr lang="en-US" b="1" dirty="0">
                <a:solidFill>
                  <a:srgbClr val="00B050"/>
                </a:solidFill>
              </a:rPr>
              <a:t>    = (</a:t>
            </a:r>
            <a:r>
              <a:rPr lang="en-US" dirty="0">
                <a:solidFill>
                  <a:srgbClr val="00B050"/>
                </a:solidFill>
              </a:rPr>
              <a:t>60 N </a:t>
            </a:r>
            <a:r>
              <a:rPr lang="en-US" b="1" i="1" dirty="0" err="1">
                <a:solidFill>
                  <a:srgbClr val="00B050"/>
                </a:solidFill>
              </a:rPr>
              <a:t>i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+ 104 N </a:t>
            </a:r>
            <a:r>
              <a:rPr lang="en-US" b="1" i="1" dirty="0">
                <a:solidFill>
                  <a:srgbClr val="00B050"/>
                </a:solidFill>
              </a:rPr>
              <a:t>j</a:t>
            </a:r>
            <a:r>
              <a:rPr lang="en-US" b="1" dirty="0">
                <a:solidFill>
                  <a:srgbClr val="00B050"/>
                </a:solidFill>
              </a:rPr>
              <a:t>) + (</a:t>
            </a:r>
            <a:r>
              <a:rPr lang="en-US" dirty="0">
                <a:solidFill>
                  <a:srgbClr val="00B050"/>
                </a:solidFill>
              </a:rPr>
              <a:t>−20.8 N </a:t>
            </a:r>
            <a:r>
              <a:rPr lang="en-US" b="1" i="1" dirty="0" err="1">
                <a:solidFill>
                  <a:srgbClr val="00B050"/>
                </a:solidFill>
              </a:rPr>
              <a:t>i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+ 77.3 N </a:t>
            </a:r>
            <a:r>
              <a:rPr lang="en-US" b="1" i="1" dirty="0">
                <a:solidFill>
                  <a:srgbClr val="00B050"/>
                </a:solidFill>
              </a:rPr>
              <a:t>j</a:t>
            </a:r>
            <a:r>
              <a:rPr lang="en-US" b="1" dirty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  <a:p>
            <a:pPr eaLnBrk="1" hangingPunct="1"/>
            <a:r>
              <a:rPr lang="en-US" b="1" dirty="0">
                <a:solidFill>
                  <a:srgbClr val="00B050"/>
                </a:solidFill>
              </a:rPr>
              <a:t>    = ( </a:t>
            </a:r>
            <a:r>
              <a:rPr lang="en-US" dirty="0">
                <a:solidFill>
                  <a:srgbClr val="00B050"/>
                </a:solidFill>
              </a:rPr>
              <a:t>60 − 20.8 </a:t>
            </a:r>
            <a:r>
              <a:rPr lang="en-US" b="1" dirty="0">
                <a:solidFill>
                  <a:srgbClr val="00B050"/>
                </a:solidFill>
              </a:rPr>
              <a:t>)</a:t>
            </a:r>
            <a:r>
              <a:rPr lang="en-US" dirty="0">
                <a:solidFill>
                  <a:srgbClr val="00B050"/>
                </a:solidFill>
              </a:rPr>
              <a:t> N </a:t>
            </a:r>
            <a:r>
              <a:rPr lang="en-US" b="1" i="1" dirty="0" err="1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+ ( </a:t>
            </a:r>
            <a:r>
              <a:rPr lang="en-US" dirty="0">
                <a:solidFill>
                  <a:srgbClr val="00B050"/>
                </a:solidFill>
              </a:rPr>
              <a:t>104 + 77.3 </a:t>
            </a:r>
            <a:r>
              <a:rPr lang="en-US" b="1" dirty="0">
                <a:solidFill>
                  <a:srgbClr val="00B050"/>
                </a:solidFill>
              </a:rPr>
              <a:t>)</a:t>
            </a:r>
            <a:r>
              <a:rPr lang="en-US" dirty="0">
                <a:solidFill>
                  <a:srgbClr val="00B050"/>
                </a:solidFill>
              </a:rPr>
              <a:t> N </a:t>
            </a:r>
            <a:r>
              <a:rPr lang="en-US" b="1" i="1" dirty="0">
                <a:solidFill>
                  <a:srgbClr val="00B050"/>
                </a:solidFill>
              </a:rPr>
              <a:t>j</a:t>
            </a:r>
            <a:endParaRPr lang="en-US" dirty="0">
              <a:solidFill>
                <a:srgbClr val="00B050"/>
              </a:solidFill>
            </a:endParaRPr>
          </a:p>
          <a:p>
            <a:pPr eaLnBrk="1" hangingPunct="1"/>
            <a:r>
              <a:rPr lang="en-US" dirty="0">
                <a:solidFill>
                  <a:srgbClr val="00B050"/>
                </a:solidFill>
              </a:rPr>
              <a:t>    = 39.2 N </a:t>
            </a:r>
            <a:r>
              <a:rPr lang="en-US" b="1" i="1" dirty="0" err="1">
                <a:solidFill>
                  <a:srgbClr val="00B050"/>
                </a:solidFill>
              </a:rPr>
              <a:t>i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+ 181.3 N </a:t>
            </a:r>
            <a:r>
              <a:rPr lang="en-US" b="1" i="1" dirty="0">
                <a:solidFill>
                  <a:srgbClr val="00B050"/>
                </a:solidFill>
              </a:rPr>
              <a:t>j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9" name="Title 6"/>
          <p:cNvSpPr txBox="1">
            <a:spLocks/>
          </p:cNvSpPr>
          <p:nvPr/>
        </p:nvSpPr>
        <p:spPr>
          <a:xfrm>
            <a:off x="2758557" y="124062"/>
            <a:ext cx="6674885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ALJABAR VEKTOR</a:t>
            </a:r>
            <a:endParaRPr lang="id-ID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4554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614410" y="109057"/>
            <a:ext cx="6903077" cy="862964"/>
          </a:xfrm>
          <a:solidFill>
            <a:schemeClr val="bg1">
              <a:lumMod val="8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endParaRPr lang="en-US" sz="2000" dirty="0">
              <a:solidFill>
                <a:srgbClr val="0066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066FF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66FF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228600" y="990600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70C0"/>
                </a:solidFill>
              </a:rPr>
              <a:t>Operasi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Vektor</a:t>
            </a:r>
            <a:r>
              <a:rPr lang="en-US" b="1" dirty="0">
                <a:solidFill>
                  <a:srgbClr val="0070C0"/>
                </a:solidFill>
              </a:rPr>
              <a:t> :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Perkalian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Vektor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Dengan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Skalar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228600" y="1676400"/>
            <a:ext cx="861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Momentum adalah besaran vektor yang didefinisikan oleh </a:t>
            </a:r>
            <a:r>
              <a:rPr lang="en-US" sz="2000" b="1" i="1"/>
              <a:t>P</a:t>
            </a:r>
            <a:r>
              <a:rPr lang="en-US" sz="2000"/>
              <a:t> = m</a:t>
            </a:r>
            <a:r>
              <a:rPr lang="en-US" sz="2000" b="1" i="1"/>
              <a:t>v</a:t>
            </a:r>
            <a:r>
              <a:rPr lang="en-US" sz="2000"/>
              <a:t>. </a:t>
            </a:r>
          </a:p>
          <a:p>
            <a:pPr eaLnBrk="1" hangingPunct="1"/>
            <a:r>
              <a:rPr lang="en-US" sz="2000"/>
              <a:t>Sebuah massa 10 kg bergerak dengan kecepatan </a:t>
            </a:r>
            <a:r>
              <a:rPr lang="en-US" sz="1800" b="1" i="1"/>
              <a:t>v</a:t>
            </a:r>
            <a:r>
              <a:rPr lang="en-US" sz="1800"/>
              <a:t> = (5 </a:t>
            </a:r>
            <a:r>
              <a:rPr lang="en-US" sz="1800" b="1" i="1"/>
              <a:t>i </a:t>
            </a:r>
            <a:r>
              <a:rPr lang="en-US" sz="1800"/>
              <a:t>+ 6 </a:t>
            </a:r>
            <a:r>
              <a:rPr lang="en-US" sz="1800" b="1" i="1"/>
              <a:t>j</a:t>
            </a:r>
            <a:r>
              <a:rPr lang="en-US" sz="1800"/>
              <a:t> – 20 </a:t>
            </a:r>
            <a:r>
              <a:rPr lang="en-US" sz="1800" b="1" i="1"/>
              <a:t>k</a:t>
            </a:r>
            <a:r>
              <a:rPr lang="en-US" sz="1800"/>
              <a:t> ) m/s</a:t>
            </a:r>
            <a:r>
              <a:rPr lang="en-US" sz="2000"/>
              <a:t>. Tentukan momentum yang dimiliki oleh massa tersebut.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02859" y="2860863"/>
            <a:ext cx="845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 dirty="0"/>
              <a:t>P</a:t>
            </a:r>
            <a:r>
              <a:rPr lang="en-US" dirty="0"/>
              <a:t>	= 	m</a:t>
            </a:r>
            <a:r>
              <a:rPr lang="en-US" b="1" i="1" dirty="0"/>
              <a:t>v</a:t>
            </a:r>
            <a:endParaRPr lang="en-US" dirty="0"/>
          </a:p>
          <a:p>
            <a:pPr eaLnBrk="1" hangingPunct="1"/>
            <a:r>
              <a:rPr lang="en-US" dirty="0"/>
              <a:t>	=	10 (5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dirty="0"/>
              <a:t>+ 6 </a:t>
            </a:r>
            <a:r>
              <a:rPr lang="en-US" b="1" i="1" dirty="0"/>
              <a:t>j</a:t>
            </a:r>
            <a:r>
              <a:rPr lang="en-US" dirty="0"/>
              <a:t> – 20 </a:t>
            </a:r>
            <a:r>
              <a:rPr lang="en-US" b="1" i="1" dirty="0"/>
              <a:t>k</a:t>
            </a:r>
            <a:r>
              <a:rPr lang="en-US" dirty="0"/>
              <a:t> )</a:t>
            </a:r>
          </a:p>
          <a:p>
            <a:pPr eaLnBrk="1" hangingPunct="1"/>
            <a:r>
              <a:rPr lang="en-US" dirty="0"/>
              <a:t>	=	(50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dirty="0"/>
              <a:t>+ 60 </a:t>
            </a:r>
            <a:r>
              <a:rPr lang="en-US" b="1" i="1" dirty="0"/>
              <a:t>j</a:t>
            </a:r>
            <a:r>
              <a:rPr lang="en-US" dirty="0"/>
              <a:t> – 200 </a:t>
            </a:r>
            <a:r>
              <a:rPr lang="en-US" b="1" i="1" dirty="0"/>
              <a:t>k</a:t>
            </a:r>
            <a:r>
              <a:rPr lang="en-US" dirty="0"/>
              <a:t> ) </a:t>
            </a:r>
            <a:r>
              <a:rPr lang="en-US" dirty="0" err="1"/>
              <a:t>kg.m</a:t>
            </a:r>
            <a:r>
              <a:rPr lang="en-US" dirty="0"/>
              <a:t>/s</a:t>
            </a: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676400" y="4641615"/>
            <a:ext cx="7315200" cy="1384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m =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besaran</a:t>
            </a:r>
            <a:r>
              <a:rPr lang="en-US" dirty="0"/>
              <a:t> </a:t>
            </a:r>
            <a:r>
              <a:rPr lang="en-US" dirty="0" err="1"/>
              <a:t>skalar</a:t>
            </a:r>
            <a:endParaRPr lang="en-US" dirty="0"/>
          </a:p>
          <a:p>
            <a:pPr eaLnBrk="1" hangingPunct="1"/>
            <a:r>
              <a:rPr lang="en-US" dirty="0"/>
              <a:t>V =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besaran</a:t>
            </a:r>
            <a:r>
              <a:rPr lang="en-US" dirty="0"/>
              <a:t> </a:t>
            </a:r>
            <a:r>
              <a:rPr lang="en-US" dirty="0" err="1"/>
              <a:t>vektor</a:t>
            </a:r>
            <a:endParaRPr lang="en-US" dirty="0"/>
          </a:p>
          <a:p>
            <a:pPr eaLnBrk="1" hangingPunct="1"/>
            <a:r>
              <a:rPr lang="en-US" dirty="0"/>
              <a:t>P = momentum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besaran</a:t>
            </a:r>
            <a:r>
              <a:rPr lang="en-US" dirty="0"/>
              <a:t> </a:t>
            </a:r>
            <a:r>
              <a:rPr lang="en-US" dirty="0" err="1"/>
              <a:t>vektor</a:t>
            </a:r>
            <a:endParaRPr lang="en-US" dirty="0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2758557" y="124062"/>
            <a:ext cx="6674885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ALJABAR VEKTOR</a:t>
            </a:r>
            <a:endParaRPr lang="id-ID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4374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614410" y="109057"/>
            <a:ext cx="6903077" cy="862964"/>
          </a:xfrm>
          <a:solidFill>
            <a:schemeClr val="bg1">
              <a:lumMod val="8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endParaRPr lang="en-US" sz="2000" dirty="0">
              <a:solidFill>
                <a:srgbClr val="0066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066FF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66FF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76" y="5786675"/>
            <a:ext cx="1453206" cy="1089904"/>
          </a:xfrm>
          <a:prstGeom prst="rect">
            <a:avLst/>
          </a:prstGeom>
        </p:spPr>
      </p:pic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228600" y="990600"/>
            <a:ext cx="115169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70C0"/>
                </a:solidFill>
              </a:rPr>
              <a:t>Operasi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Vektor</a:t>
            </a:r>
            <a:r>
              <a:rPr lang="en-US" b="1" dirty="0">
                <a:solidFill>
                  <a:srgbClr val="0070C0"/>
                </a:solidFill>
              </a:rPr>
              <a:t> :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Perkalian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Titik</a:t>
            </a:r>
            <a:r>
              <a:rPr lang="en-US" sz="2400" b="1" dirty="0">
                <a:solidFill>
                  <a:srgbClr val="FF0000"/>
                </a:solidFill>
              </a:rPr>
              <a:t> (</a:t>
            </a:r>
            <a:r>
              <a:rPr lang="en-US" sz="2400" b="1" dirty="0" err="1">
                <a:solidFill>
                  <a:srgbClr val="FF0000"/>
                </a:solidFill>
              </a:rPr>
              <a:t>Skalar</a:t>
            </a:r>
            <a:r>
              <a:rPr lang="en-US" sz="2400" b="1" dirty="0">
                <a:solidFill>
                  <a:srgbClr val="FF0000"/>
                </a:solidFill>
              </a:rPr>
              <a:t>) Dari </a:t>
            </a:r>
            <a:r>
              <a:rPr lang="en-US" sz="2400" b="1" dirty="0" err="1">
                <a:solidFill>
                  <a:srgbClr val="FF0000"/>
                </a:solidFill>
              </a:rPr>
              <a:t>Dua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Buah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Vektor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37534" y="1435301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/>
              <a:t>Akan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berguna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menyatakan</a:t>
            </a:r>
            <a:r>
              <a:rPr lang="en-US" sz="2000" dirty="0"/>
              <a:t> </a:t>
            </a:r>
            <a:r>
              <a:rPr lang="en-US" sz="2000" dirty="0" err="1"/>
              <a:t>perkalian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buah</a:t>
            </a:r>
            <a:r>
              <a:rPr lang="en-US" sz="2000" dirty="0"/>
              <a:t> </a:t>
            </a:r>
            <a:r>
              <a:rPr lang="en-US" sz="2000" dirty="0" err="1"/>
              <a:t>vektor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komponen-komponennya</a:t>
            </a:r>
            <a:r>
              <a:rPr lang="en-US" sz="2000" dirty="0"/>
              <a:t>. </a:t>
            </a:r>
            <a:r>
              <a:rPr lang="en-US" sz="2000" dirty="0" err="1"/>
              <a:t>Definisi</a:t>
            </a:r>
            <a:r>
              <a:rPr lang="en-US" sz="2000" dirty="0"/>
              <a:t> </a:t>
            </a:r>
            <a:r>
              <a:rPr lang="en-US" sz="2000" dirty="0" err="1"/>
              <a:t>perkalian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:</a:t>
            </a:r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083976"/>
              </p:ext>
            </p:extLst>
          </p:nvPr>
        </p:nvGraphicFramePr>
        <p:xfrm>
          <a:off x="489934" y="2121101"/>
          <a:ext cx="7086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4" imgW="3810000" imgH="508000" progId="Equation.3">
                  <p:embed/>
                </p:oleObj>
              </mc:Choice>
              <mc:Fallback>
                <p:oleObj name="Equation" r:id="rId4" imgW="38100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34" y="2121101"/>
                        <a:ext cx="7086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148325"/>
              </p:ext>
            </p:extLst>
          </p:nvPr>
        </p:nvGraphicFramePr>
        <p:xfrm>
          <a:off x="642334" y="3492701"/>
          <a:ext cx="80406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6" imgW="2768600" imgH="241300" progId="Equation.3">
                  <p:embed/>
                </p:oleObj>
              </mc:Choice>
              <mc:Fallback>
                <p:oleObj name="Equation" r:id="rId6" imgW="2768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34" y="3492701"/>
                        <a:ext cx="80406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158241"/>
              </p:ext>
            </p:extLst>
          </p:nvPr>
        </p:nvGraphicFramePr>
        <p:xfrm>
          <a:off x="566134" y="4635701"/>
          <a:ext cx="77724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8" imgW="1803400" imgH="241300" progId="Equation.3">
                  <p:embed/>
                </p:oleObj>
              </mc:Choice>
              <mc:Fallback>
                <p:oleObj name="Equation" r:id="rId8" imgW="1803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34" y="4635701"/>
                        <a:ext cx="77724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108934" y="3035501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Maka: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185134" y="4102301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Atau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32892" y="5302652"/>
            <a:ext cx="7162800" cy="1384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A </a:t>
            </a:r>
            <a:r>
              <a:rPr lang="en-US" dirty="0" err="1"/>
              <a:t>dan</a:t>
            </a:r>
            <a:r>
              <a:rPr lang="en-US" dirty="0"/>
              <a:t> B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besaran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</a:p>
          <a:p>
            <a:pPr eaLnBrk="1" hangingPunct="1"/>
            <a:r>
              <a:rPr lang="en-US" dirty="0" err="1"/>
              <a:t>Tetapi</a:t>
            </a:r>
            <a:r>
              <a:rPr lang="en-US" dirty="0"/>
              <a:t>,</a:t>
            </a:r>
          </a:p>
          <a:p>
            <a:pPr eaLnBrk="1" hangingPunct="1"/>
            <a:r>
              <a:rPr lang="en-US" dirty="0">
                <a:solidFill>
                  <a:srgbClr val="0070C0"/>
                </a:solidFill>
              </a:rPr>
              <a:t>A ●B </a:t>
            </a:r>
            <a:r>
              <a:rPr lang="en-US" dirty="0" err="1">
                <a:solidFill>
                  <a:srgbClr val="0070C0"/>
                </a:solidFill>
              </a:rPr>
              <a:t>merupakan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besaran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skalar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Title 6"/>
          <p:cNvSpPr txBox="1">
            <a:spLocks/>
          </p:cNvSpPr>
          <p:nvPr/>
        </p:nvSpPr>
        <p:spPr>
          <a:xfrm>
            <a:off x="2758557" y="124062"/>
            <a:ext cx="6674885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ALJABAR VEKTOR</a:t>
            </a:r>
            <a:endParaRPr lang="id-ID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9994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614410" y="109057"/>
            <a:ext cx="6903077" cy="862964"/>
          </a:xfrm>
          <a:solidFill>
            <a:schemeClr val="bg1">
              <a:lumMod val="8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endParaRPr lang="en-US" sz="2000" dirty="0">
              <a:solidFill>
                <a:srgbClr val="0066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066FF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66FF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76" y="5786675"/>
            <a:ext cx="1453206" cy="1089904"/>
          </a:xfrm>
          <a:prstGeom prst="rect">
            <a:avLst/>
          </a:prstGeom>
        </p:spPr>
      </p:pic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228600" y="990600"/>
            <a:ext cx="115169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70C0"/>
                </a:solidFill>
              </a:rPr>
              <a:t>Operasi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Vektor</a:t>
            </a:r>
            <a:r>
              <a:rPr lang="en-US" b="1" dirty="0">
                <a:solidFill>
                  <a:srgbClr val="0070C0"/>
                </a:solidFill>
              </a:rPr>
              <a:t> :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Perkalian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Titik</a:t>
            </a:r>
            <a:r>
              <a:rPr lang="en-US" sz="2400" b="1" dirty="0">
                <a:solidFill>
                  <a:srgbClr val="FF0000"/>
                </a:solidFill>
              </a:rPr>
              <a:t> (</a:t>
            </a:r>
            <a:r>
              <a:rPr lang="en-US" sz="2400" b="1" dirty="0" err="1">
                <a:solidFill>
                  <a:srgbClr val="FF0000"/>
                </a:solidFill>
              </a:rPr>
              <a:t>Skalar</a:t>
            </a:r>
            <a:r>
              <a:rPr lang="en-US" sz="2400" b="1" dirty="0">
                <a:solidFill>
                  <a:srgbClr val="FF0000"/>
                </a:solidFill>
              </a:rPr>
              <a:t>) Dari </a:t>
            </a:r>
            <a:r>
              <a:rPr lang="en-US" sz="2400" b="1" dirty="0" err="1">
                <a:solidFill>
                  <a:srgbClr val="FF0000"/>
                </a:solidFill>
              </a:rPr>
              <a:t>Dua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Buah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Vektor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28600" y="1524000"/>
            <a:ext cx="8763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/>
              <a:t>Usaha </a:t>
            </a:r>
            <a:r>
              <a:rPr lang="en-US" sz="2000" dirty="0" err="1"/>
              <a:t>didefinisikan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i="1" dirty="0"/>
              <a:t>W</a:t>
            </a:r>
            <a:r>
              <a:rPr lang="en-US" sz="2000" dirty="0"/>
              <a:t> = </a:t>
            </a:r>
            <a:r>
              <a:rPr lang="en-US" sz="2000" b="1" i="1" dirty="0" err="1"/>
              <a:t>F•r</a:t>
            </a:r>
            <a:r>
              <a:rPr lang="en-US" sz="2000" dirty="0"/>
              <a:t>  </a:t>
            </a:r>
            <a:r>
              <a:rPr lang="en-US" sz="2000" dirty="0" err="1"/>
              <a:t>dimana</a:t>
            </a:r>
            <a:r>
              <a:rPr lang="en-US" sz="2000" dirty="0"/>
              <a:t> </a:t>
            </a:r>
            <a:r>
              <a:rPr lang="en-US" sz="2000" b="1" i="1" dirty="0"/>
              <a:t>F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b="1" i="1" dirty="0"/>
              <a:t>r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perpindahan</a:t>
            </a:r>
            <a:r>
              <a:rPr lang="en-US" sz="2000" dirty="0"/>
              <a:t>. 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b="1" i="1" dirty="0"/>
              <a:t>F</a:t>
            </a:r>
            <a:r>
              <a:rPr lang="en-US" sz="2000" dirty="0"/>
              <a:t> = (15</a:t>
            </a:r>
            <a:r>
              <a:rPr lang="en-US" sz="2000" b="1" i="1" dirty="0"/>
              <a:t>i </a:t>
            </a:r>
            <a:r>
              <a:rPr lang="en-US" sz="2000" dirty="0"/>
              <a:t>+ 10</a:t>
            </a:r>
            <a:r>
              <a:rPr lang="en-US" sz="2000" b="1" i="1" dirty="0"/>
              <a:t>j</a:t>
            </a:r>
            <a:r>
              <a:rPr lang="en-US" sz="2000" dirty="0"/>
              <a:t> – 5</a:t>
            </a:r>
            <a:r>
              <a:rPr lang="en-US" sz="2000" b="1" i="1" dirty="0"/>
              <a:t>k</a:t>
            </a:r>
            <a:r>
              <a:rPr lang="en-US" sz="2000" dirty="0"/>
              <a:t> ) N 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benda</a:t>
            </a:r>
            <a:r>
              <a:rPr lang="en-US" sz="2000" dirty="0"/>
              <a:t>,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benda</a:t>
            </a:r>
            <a:r>
              <a:rPr lang="en-US" sz="2000" dirty="0"/>
              <a:t> </a:t>
            </a:r>
            <a:r>
              <a:rPr lang="en-US" sz="2000" dirty="0" err="1"/>
              <a:t>mengalami</a:t>
            </a:r>
            <a:r>
              <a:rPr lang="en-US" sz="2000" dirty="0"/>
              <a:t> </a:t>
            </a:r>
            <a:r>
              <a:rPr lang="en-US" sz="2000" dirty="0" err="1"/>
              <a:t>perpindahan</a:t>
            </a:r>
            <a:r>
              <a:rPr lang="en-US" sz="2000" dirty="0"/>
              <a:t> </a:t>
            </a:r>
          </a:p>
          <a:p>
            <a:pPr eaLnBrk="1" hangingPunct="1"/>
            <a:r>
              <a:rPr lang="en-US" sz="2000" b="1" i="1" dirty="0"/>
              <a:t>r</a:t>
            </a:r>
            <a:r>
              <a:rPr lang="en-US" sz="2000" dirty="0"/>
              <a:t> = (5</a:t>
            </a:r>
            <a:r>
              <a:rPr lang="en-US" sz="2000" b="1" i="1" dirty="0"/>
              <a:t>i </a:t>
            </a:r>
            <a:r>
              <a:rPr lang="en-US" sz="2000" dirty="0"/>
              <a:t>+ 6</a:t>
            </a:r>
            <a:r>
              <a:rPr lang="en-US" sz="2000" b="1" i="1" dirty="0"/>
              <a:t>j</a:t>
            </a:r>
            <a:r>
              <a:rPr lang="en-US" sz="2000" dirty="0"/>
              <a:t> + 20</a:t>
            </a:r>
            <a:r>
              <a:rPr lang="en-US" sz="2000" b="1" i="1" dirty="0"/>
              <a:t>k</a:t>
            </a:r>
            <a:r>
              <a:rPr lang="en-US" sz="2000" dirty="0"/>
              <a:t> ) m, </a:t>
            </a:r>
            <a:r>
              <a:rPr lang="en-US" sz="2000" dirty="0" err="1"/>
              <a:t>berapa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yang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?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304800" y="3429000"/>
            <a:ext cx="8534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W 	= 	</a:t>
            </a:r>
            <a:r>
              <a:rPr lang="en-US" b="1" i="1">
                <a:solidFill>
                  <a:srgbClr val="FF0000"/>
                </a:solidFill>
              </a:rPr>
              <a:t>F•r</a:t>
            </a:r>
            <a:r>
              <a:rPr lang="en-US">
                <a:solidFill>
                  <a:srgbClr val="FF0000"/>
                </a:solidFill>
              </a:rPr>
              <a:t>  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	=	(15 </a:t>
            </a:r>
            <a:r>
              <a:rPr lang="en-US" b="1" i="1">
                <a:solidFill>
                  <a:srgbClr val="FF0000"/>
                </a:solidFill>
              </a:rPr>
              <a:t>i </a:t>
            </a:r>
            <a:r>
              <a:rPr lang="en-US">
                <a:solidFill>
                  <a:srgbClr val="FF0000"/>
                </a:solidFill>
              </a:rPr>
              <a:t>+ 10 </a:t>
            </a:r>
            <a:r>
              <a:rPr lang="en-US" b="1" i="1">
                <a:solidFill>
                  <a:srgbClr val="FF0000"/>
                </a:solidFill>
              </a:rPr>
              <a:t>j</a:t>
            </a:r>
            <a:r>
              <a:rPr lang="en-US">
                <a:solidFill>
                  <a:srgbClr val="FF0000"/>
                </a:solidFill>
              </a:rPr>
              <a:t> – 5 </a:t>
            </a:r>
            <a:r>
              <a:rPr lang="en-US" b="1" i="1">
                <a:solidFill>
                  <a:srgbClr val="FF0000"/>
                </a:solidFill>
              </a:rPr>
              <a:t>k</a:t>
            </a:r>
            <a:r>
              <a:rPr lang="en-US">
                <a:solidFill>
                  <a:srgbClr val="FF0000"/>
                </a:solidFill>
              </a:rPr>
              <a:t> ) </a:t>
            </a:r>
            <a:r>
              <a:rPr lang="en-US" b="1" i="1">
                <a:solidFill>
                  <a:srgbClr val="FF0000"/>
                </a:solidFill>
              </a:rPr>
              <a:t>•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(5 </a:t>
            </a:r>
            <a:r>
              <a:rPr lang="en-US" b="1" i="1">
                <a:solidFill>
                  <a:srgbClr val="FF0000"/>
                </a:solidFill>
              </a:rPr>
              <a:t>i </a:t>
            </a:r>
            <a:r>
              <a:rPr lang="en-US">
                <a:solidFill>
                  <a:srgbClr val="FF0000"/>
                </a:solidFill>
              </a:rPr>
              <a:t>+ 6 </a:t>
            </a:r>
            <a:r>
              <a:rPr lang="en-US" b="1" i="1">
                <a:solidFill>
                  <a:srgbClr val="FF0000"/>
                </a:solidFill>
              </a:rPr>
              <a:t>j</a:t>
            </a:r>
            <a:r>
              <a:rPr lang="en-US">
                <a:solidFill>
                  <a:srgbClr val="FF0000"/>
                </a:solidFill>
              </a:rPr>
              <a:t> + 20 </a:t>
            </a:r>
            <a:r>
              <a:rPr lang="en-US" b="1" i="1">
                <a:solidFill>
                  <a:srgbClr val="FF0000"/>
                </a:solidFill>
              </a:rPr>
              <a:t>k</a:t>
            </a:r>
            <a:r>
              <a:rPr lang="en-US">
                <a:solidFill>
                  <a:srgbClr val="FF0000"/>
                </a:solidFill>
              </a:rPr>
              <a:t> )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	=	(15.5 + 10.6 – 5.20)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	=	(75 + 60 – 100 )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	=	35 Joule</a:t>
            </a: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2758557" y="124062"/>
            <a:ext cx="6674885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ALJABAR VEKTOR</a:t>
            </a:r>
            <a:endParaRPr lang="id-ID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4490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614410" y="109057"/>
            <a:ext cx="6903077" cy="862964"/>
          </a:xfrm>
          <a:solidFill>
            <a:schemeClr val="bg1">
              <a:lumMod val="8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endParaRPr lang="en-US" sz="2000" dirty="0">
              <a:solidFill>
                <a:srgbClr val="0066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066FF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66FF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76" y="5786675"/>
            <a:ext cx="1453206" cy="1089904"/>
          </a:xfrm>
          <a:prstGeom prst="rect">
            <a:avLst/>
          </a:prstGeom>
        </p:spPr>
      </p:pic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228600" y="990600"/>
            <a:ext cx="115169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70C0"/>
                </a:solidFill>
              </a:rPr>
              <a:t>Operasi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Vektor</a:t>
            </a:r>
            <a:r>
              <a:rPr lang="en-US" b="1" dirty="0">
                <a:solidFill>
                  <a:srgbClr val="0070C0"/>
                </a:solidFill>
              </a:rPr>
              <a:t> :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Perkalian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Vektor</a:t>
            </a:r>
            <a:r>
              <a:rPr lang="en-US" sz="2400" b="1" dirty="0">
                <a:solidFill>
                  <a:srgbClr val="FF0000"/>
                </a:solidFill>
              </a:rPr>
              <a:t> Dari </a:t>
            </a:r>
            <a:r>
              <a:rPr lang="en-US" sz="2400" b="1" dirty="0" err="1">
                <a:solidFill>
                  <a:srgbClr val="FF0000"/>
                </a:solidFill>
              </a:rPr>
              <a:t>Dua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Buah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Vektor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215900" y="1524000"/>
          <a:ext cx="2895600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4" imgW="1371600" imgH="787400" progId="Equation.3">
                  <p:embed/>
                </p:oleObj>
              </mc:Choice>
              <mc:Fallback>
                <p:oleObj name="Equation" r:id="rId4" imgW="13716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24000"/>
                        <a:ext cx="2895600" cy="167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28600" y="3429000"/>
          <a:ext cx="3886200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6" imgW="1841500" imgH="787400" progId="Equation.3">
                  <p:embed/>
                </p:oleObj>
              </mc:Choice>
              <mc:Fallback>
                <p:oleObj name="Equation" r:id="rId6" imgW="18415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429000"/>
                        <a:ext cx="3886200" cy="167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9222"/>
          <p:cNvSpPr txBox="1">
            <a:spLocks noChangeArrowheads="1"/>
          </p:cNvSpPr>
          <p:nvPr/>
        </p:nvSpPr>
        <p:spPr bwMode="auto">
          <a:xfrm>
            <a:off x="2792413" y="5065713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(+)</a:t>
            </a:r>
          </a:p>
        </p:txBody>
      </p:sp>
      <p:sp>
        <p:nvSpPr>
          <p:cNvPr id="14" name="TextBox 40"/>
          <p:cNvSpPr txBox="1">
            <a:spLocks noChangeArrowheads="1"/>
          </p:cNvSpPr>
          <p:nvPr/>
        </p:nvSpPr>
        <p:spPr bwMode="auto">
          <a:xfrm>
            <a:off x="3352800" y="5065713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(+)</a:t>
            </a:r>
          </a:p>
        </p:txBody>
      </p:sp>
      <p:sp>
        <p:nvSpPr>
          <p:cNvPr id="15" name="TextBox 41"/>
          <p:cNvSpPr txBox="1">
            <a:spLocks noChangeArrowheads="1"/>
          </p:cNvSpPr>
          <p:nvPr/>
        </p:nvSpPr>
        <p:spPr bwMode="auto">
          <a:xfrm>
            <a:off x="3962400" y="5048250"/>
            <a:ext cx="685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(+)</a:t>
            </a:r>
          </a:p>
        </p:txBody>
      </p:sp>
      <p:sp>
        <p:nvSpPr>
          <p:cNvPr id="16" name="TextBox 42"/>
          <p:cNvSpPr txBox="1">
            <a:spLocks noChangeArrowheads="1"/>
          </p:cNvSpPr>
          <p:nvPr/>
        </p:nvSpPr>
        <p:spPr bwMode="auto">
          <a:xfrm>
            <a:off x="2828925" y="3027363"/>
            <a:ext cx="685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(-)</a:t>
            </a:r>
          </a:p>
        </p:txBody>
      </p:sp>
      <p:sp>
        <p:nvSpPr>
          <p:cNvPr id="17" name="TextBox 43"/>
          <p:cNvSpPr txBox="1">
            <a:spLocks noChangeArrowheads="1"/>
          </p:cNvSpPr>
          <p:nvPr/>
        </p:nvSpPr>
        <p:spPr bwMode="auto">
          <a:xfrm>
            <a:off x="3371850" y="302895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(-)</a:t>
            </a:r>
          </a:p>
        </p:txBody>
      </p:sp>
      <p:sp>
        <p:nvSpPr>
          <p:cNvPr id="20" name="TextBox 44"/>
          <p:cNvSpPr txBox="1">
            <a:spLocks noChangeArrowheads="1"/>
          </p:cNvSpPr>
          <p:nvPr/>
        </p:nvSpPr>
        <p:spPr bwMode="auto">
          <a:xfrm>
            <a:off x="3867150" y="302895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(-)</a:t>
            </a:r>
          </a:p>
        </p:txBody>
      </p:sp>
      <p:graphicFrame>
        <p:nvGraphicFramePr>
          <p:cNvPr id="21" name="Object 9223"/>
          <p:cNvGraphicFramePr>
            <a:graphicFrameLocks noChangeAspect="1"/>
          </p:cNvGraphicFramePr>
          <p:nvPr/>
        </p:nvGraphicFramePr>
        <p:xfrm>
          <a:off x="195263" y="5791200"/>
          <a:ext cx="81867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8" imgW="3581400" imgH="266700" progId="Equation.3">
                  <p:embed/>
                </p:oleObj>
              </mc:Choice>
              <mc:Fallback>
                <p:oleObj name="Equation" r:id="rId8" imgW="35814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5791200"/>
                        <a:ext cx="81867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3962400" y="1752600"/>
            <a:ext cx="4933950" cy="954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70C0"/>
                </a:solidFill>
              </a:rPr>
              <a:t>A , B dan  A x B, </a:t>
            </a:r>
          </a:p>
          <a:p>
            <a:pPr eaLnBrk="1" hangingPunct="1"/>
            <a:r>
              <a:rPr lang="en-US"/>
              <a:t>merupakan besaran vektor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411288" y="3657600"/>
            <a:ext cx="1712912" cy="152400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057400" y="3657600"/>
            <a:ext cx="1619250" cy="152400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90800" y="3657600"/>
            <a:ext cx="1676400" cy="152400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219200" y="3429000"/>
            <a:ext cx="1905000" cy="1600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752600" y="3429000"/>
            <a:ext cx="1924050" cy="1600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514600" y="3429000"/>
            <a:ext cx="1647825" cy="1600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6"/>
          <p:cNvSpPr txBox="1">
            <a:spLocks/>
          </p:cNvSpPr>
          <p:nvPr/>
        </p:nvSpPr>
        <p:spPr>
          <a:xfrm>
            <a:off x="2758557" y="124062"/>
            <a:ext cx="6674885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ALJABAR VEKTOR</a:t>
            </a:r>
            <a:endParaRPr lang="id-ID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008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16715" y="114599"/>
            <a:ext cx="7544053" cy="831822"/>
          </a:xfrm>
        </p:spPr>
        <p:txBody>
          <a:bodyPr>
            <a:noAutofit/>
          </a:bodyPr>
          <a:lstStyle/>
          <a:p>
            <a:pPr algn="ctr"/>
            <a:r>
              <a:rPr lang="en-US" sz="3000" dirty="0" err="1">
                <a:solidFill>
                  <a:srgbClr val="FF0000"/>
                </a:solidFill>
              </a:rPr>
              <a:t>Mengapa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mahasiswa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Teknik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Informatika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perlu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belajar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fisika</a:t>
            </a:r>
            <a:r>
              <a:rPr lang="en-US" sz="3000" dirty="0">
                <a:solidFill>
                  <a:srgbClr val="FF0000"/>
                </a:solidFill>
              </a:rPr>
              <a:t> ?</a:t>
            </a:r>
            <a:endParaRPr lang="id-ID" sz="3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48342" y="1074057"/>
            <a:ext cx="11480800" cy="435428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Ilmu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Komputer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sekedar</a:t>
            </a:r>
            <a:r>
              <a:rPr lang="en-US" sz="2400" dirty="0"/>
              <a:t> </a:t>
            </a:r>
            <a:r>
              <a:rPr lang="en-US" sz="2400" dirty="0" err="1"/>
              <a:t>belajar</a:t>
            </a:r>
            <a:r>
              <a:rPr lang="en-US" sz="2400" dirty="0"/>
              <a:t> </a:t>
            </a:r>
            <a:r>
              <a:rPr lang="en-US" sz="2400" dirty="0" err="1"/>
              <a:t>pemrograman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, </a:t>
            </a:r>
            <a:r>
              <a:rPr lang="en-US" sz="2400" dirty="0" err="1"/>
              <a:t>melainkan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B050"/>
                </a:solidFill>
              </a:rPr>
              <a:t>mempelajari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bagaimana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membangun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mesin</a:t>
            </a:r>
            <a:r>
              <a:rPr lang="en-US" sz="2400" dirty="0">
                <a:solidFill>
                  <a:srgbClr val="00B050"/>
                </a:solidFill>
              </a:rPr>
              <a:t> yang </a:t>
            </a:r>
            <a:r>
              <a:rPr lang="en-US" sz="2400" dirty="0" err="1">
                <a:solidFill>
                  <a:srgbClr val="00B050"/>
                </a:solidFill>
              </a:rPr>
              <a:t>lebih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baik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dan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lebih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efisien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untuk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melakukan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komputasi</a:t>
            </a:r>
            <a:r>
              <a:rPr lang="en-US" sz="2400" dirty="0"/>
              <a:t>. </a:t>
            </a: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Komputasi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cabang</a:t>
            </a:r>
            <a:r>
              <a:rPr lang="en-US" sz="2400" dirty="0"/>
              <a:t> </a:t>
            </a:r>
            <a:r>
              <a:rPr lang="en-US" sz="2400" dirty="0" err="1"/>
              <a:t>matematika</a:t>
            </a:r>
            <a:r>
              <a:rPr lang="en-US" sz="2400" dirty="0"/>
              <a:t> yang </a:t>
            </a:r>
            <a:r>
              <a:rPr lang="en-US" sz="2400" dirty="0" err="1"/>
              <a:t>mempelajari</a:t>
            </a:r>
            <a:r>
              <a:rPr lang="en-US" sz="2400" dirty="0"/>
              <a:t>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ekspresi</a:t>
            </a:r>
            <a:r>
              <a:rPr lang="en-US" sz="2400" dirty="0"/>
              <a:t> </a:t>
            </a:r>
            <a:r>
              <a:rPr lang="en-US" sz="2400" dirty="0" err="1"/>
              <a:t>matematika</a:t>
            </a:r>
            <a:r>
              <a:rPr lang="en-US" sz="2400" dirty="0"/>
              <a:t> </a:t>
            </a:r>
            <a:r>
              <a:rPr lang="en-US" sz="2400" dirty="0" err="1"/>
              <a:t>dievaluasi</a:t>
            </a:r>
            <a:r>
              <a:rPr lang="en-US" sz="2400" dirty="0"/>
              <a:t> 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direduksi</a:t>
            </a:r>
            <a:r>
              <a:rPr lang="en-US" sz="2400" dirty="0"/>
              <a:t> </a:t>
            </a: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seperangkat</a:t>
            </a:r>
            <a:r>
              <a:rPr lang="en-US" sz="2400" dirty="0"/>
              <a:t> </a:t>
            </a:r>
            <a:r>
              <a:rPr lang="en-US" sz="2400" dirty="0" err="1"/>
              <a:t>aturan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 smtClean="0"/>
              <a:t>.</a:t>
            </a:r>
            <a:endParaRPr lang="id-ID" sz="2400" dirty="0" smtClean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Ilmu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komputer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meliputi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id-ID" sz="2400" dirty="0" smtClean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omputer</a:t>
            </a:r>
            <a:r>
              <a:rPr lang="en-US" dirty="0" smtClean="0"/>
              <a:t>/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endParaRPr lang="id-ID" dirty="0" smtClean="0"/>
          </a:p>
          <a:p>
            <a:pPr lvl="1">
              <a:lnSpc>
                <a:spcPct val="100000"/>
              </a:lnSpc>
              <a:defRPr/>
            </a:pP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endParaRPr lang="id-ID" dirty="0" smtClean="0"/>
          </a:p>
          <a:p>
            <a:pPr lvl="1">
              <a:lnSpc>
                <a:spcPct val="100000"/>
              </a:lnSpc>
              <a:defRPr/>
            </a:pP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>
              <a:solidFill>
                <a:srgbClr val="0066FF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0066FF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550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614410" y="109057"/>
            <a:ext cx="6903077" cy="862964"/>
          </a:xfrm>
          <a:solidFill>
            <a:schemeClr val="bg1">
              <a:lumMod val="8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endParaRPr lang="en-US" sz="2000" dirty="0">
              <a:solidFill>
                <a:srgbClr val="0066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066FF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66FF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76" y="5786675"/>
            <a:ext cx="1453206" cy="1089904"/>
          </a:xfrm>
          <a:prstGeom prst="rect">
            <a:avLst/>
          </a:prstGeom>
        </p:spPr>
      </p:pic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228600" y="990600"/>
            <a:ext cx="115169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70C0"/>
                </a:solidFill>
              </a:rPr>
              <a:t>Operasi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Vektor</a:t>
            </a:r>
            <a:r>
              <a:rPr lang="en-US" b="1" dirty="0">
                <a:solidFill>
                  <a:srgbClr val="0070C0"/>
                </a:solidFill>
              </a:rPr>
              <a:t> :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Perkalian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Vektor</a:t>
            </a:r>
            <a:r>
              <a:rPr lang="en-US" sz="2400" b="1" dirty="0">
                <a:solidFill>
                  <a:srgbClr val="FF0000"/>
                </a:solidFill>
              </a:rPr>
              <a:t> Dari </a:t>
            </a:r>
            <a:r>
              <a:rPr lang="en-US" sz="2400" b="1" dirty="0" err="1">
                <a:solidFill>
                  <a:srgbClr val="FF0000"/>
                </a:solidFill>
              </a:rPr>
              <a:t>Dua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Buah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Vektor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4"/>
              <p:cNvSpPr txBox="1">
                <a:spLocks noChangeArrowheads="1"/>
              </p:cNvSpPr>
              <p:nvPr/>
            </p:nvSpPr>
            <p:spPr bwMode="auto">
              <a:xfrm>
                <a:off x="228599" y="1600200"/>
                <a:ext cx="1136997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000" dirty="0" smtClean="0"/>
                  <a:t>Torsi </a:t>
                </a:r>
                <a:r>
                  <a:rPr lang="en-US" sz="2000" dirty="0" err="1"/>
                  <a:t>didefinisikan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sebagai</a:t>
                </a:r>
                <a:r>
                  <a:rPr lang="en-US" sz="2000" dirty="0"/>
                  <a:t> :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r>
                  <a:rPr lang="en-US" sz="2000" dirty="0" smtClean="0"/>
                  <a:t> . Bila </a:t>
                </a:r>
                <a:r>
                  <a:rPr lang="en-US" sz="2000" dirty="0" err="1"/>
                  <a:t>sebuah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gaya</a:t>
                </a:r>
                <a:r>
                  <a:rPr lang="en-US" sz="2000" dirty="0"/>
                  <a:t> </a:t>
                </a:r>
                <a:r>
                  <a:rPr lang="en-US" sz="2000" b="1" i="1" dirty="0"/>
                  <a:t>F</a:t>
                </a:r>
                <a:r>
                  <a:rPr lang="en-US" sz="2000" dirty="0"/>
                  <a:t> = (6 </a:t>
                </a:r>
                <a:r>
                  <a:rPr lang="en-US" sz="2000" b="1" i="1" dirty="0" err="1"/>
                  <a:t>i</a:t>
                </a:r>
                <a:r>
                  <a:rPr lang="en-US" sz="2000" b="1" i="1" dirty="0"/>
                  <a:t>  </a:t>
                </a:r>
                <a:r>
                  <a:rPr lang="en-US" sz="2000" dirty="0"/>
                  <a:t>+ 10 </a:t>
                </a:r>
                <a:r>
                  <a:rPr lang="en-US" sz="2000" b="1" i="1" dirty="0"/>
                  <a:t>k</a:t>
                </a:r>
                <a:r>
                  <a:rPr lang="en-US" sz="2000" dirty="0"/>
                  <a:t> ) N  </a:t>
                </a:r>
                <a:r>
                  <a:rPr lang="en-US" sz="2000" dirty="0" err="1"/>
                  <a:t>dipakai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untuk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memutar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sebuah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kunci</a:t>
                </a:r>
                <a:r>
                  <a:rPr lang="en-US" sz="2000" dirty="0"/>
                  <a:t> pas, </a:t>
                </a:r>
                <a:r>
                  <a:rPr lang="en-US" sz="2000" dirty="0" err="1"/>
                  <a:t>dan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posisi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baut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terhadap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titik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tangkap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gaya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adalah</a:t>
                </a:r>
                <a:r>
                  <a:rPr lang="en-US" sz="2000" dirty="0"/>
                  <a:t> </a:t>
                </a:r>
                <a:r>
                  <a:rPr lang="en-US" sz="2000" b="1" dirty="0"/>
                  <a:t>r</a:t>
                </a:r>
                <a:r>
                  <a:rPr lang="en-US" sz="2000" dirty="0"/>
                  <a:t> = (–4 </a:t>
                </a:r>
                <a:r>
                  <a:rPr lang="en-US" sz="2000" b="1" i="1" dirty="0" err="1"/>
                  <a:t>i</a:t>
                </a:r>
                <a:r>
                  <a:rPr lang="en-US" sz="2000" b="1" i="1" dirty="0"/>
                  <a:t> </a:t>
                </a:r>
                <a:r>
                  <a:rPr lang="en-US" sz="2000" dirty="0"/>
                  <a:t>+ 10 </a:t>
                </a:r>
                <a:r>
                  <a:rPr lang="en-US" sz="2000" b="1" i="1" dirty="0"/>
                  <a:t>j</a:t>
                </a:r>
                <a:r>
                  <a:rPr lang="en-US" sz="2000" dirty="0"/>
                  <a:t> ) m. </a:t>
                </a:r>
                <a:r>
                  <a:rPr lang="en-US" sz="2000" dirty="0" err="1"/>
                  <a:t>Hitung</a:t>
                </a:r>
                <a:r>
                  <a:rPr lang="en-US" sz="2000" dirty="0"/>
                  <a:t> torsi yang </a:t>
                </a:r>
                <a:r>
                  <a:rPr lang="en-US" sz="2000" dirty="0" err="1"/>
                  <a:t>dilakukan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gaya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tersebut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29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1600200"/>
                <a:ext cx="11369979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536" t="-2410" b="-102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6" t="31889" r="35439" b="28384"/>
          <a:stretch>
            <a:fillRect/>
          </a:stretch>
        </p:blipFill>
        <p:spPr bwMode="auto">
          <a:xfrm>
            <a:off x="328613" y="2924175"/>
            <a:ext cx="5410200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6"/>
          <p:cNvSpPr txBox="1">
            <a:spLocks/>
          </p:cNvSpPr>
          <p:nvPr/>
        </p:nvSpPr>
        <p:spPr>
          <a:xfrm>
            <a:off x="2758557" y="124062"/>
            <a:ext cx="6674885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ALJABAR VEKTOR</a:t>
            </a:r>
            <a:endParaRPr lang="id-ID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226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614410" y="109057"/>
            <a:ext cx="6903077" cy="862964"/>
          </a:xfrm>
          <a:solidFill>
            <a:schemeClr val="bg1">
              <a:lumMod val="8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endParaRPr lang="en-US" sz="2000" dirty="0">
              <a:solidFill>
                <a:srgbClr val="0066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066FF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66FF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76" y="5786675"/>
            <a:ext cx="1453206" cy="1089904"/>
          </a:xfrm>
          <a:prstGeom prst="rect">
            <a:avLst/>
          </a:prstGeom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2758557" y="124062"/>
            <a:ext cx="6674885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70C0"/>
                </a:solidFill>
                <a:latin typeface="Bookman Old Style" panose="02050604050505020204" pitchFamily="18" charset="0"/>
              </a:rPr>
              <a:t>SOAL-SOAL VEKTOR</a:t>
            </a:r>
            <a:endParaRPr lang="id-ID" sz="3000" dirty="0">
              <a:solidFill>
                <a:srgbClr val="0070C0"/>
              </a:solidFill>
            </a:endParaRPr>
          </a:p>
        </p:txBody>
      </p:sp>
      <p:pic>
        <p:nvPicPr>
          <p:cNvPr id="11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0" t="22955" r="30876" b="26186"/>
          <a:stretch>
            <a:fillRect/>
          </a:stretch>
        </p:blipFill>
        <p:spPr bwMode="auto">
          <a:xfrm>
            <a:off x="2601531" y="1123782"/>
            <a:ext cx="6967470" cy="525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398253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981457" y="73960"/>
            <a:ext cx="6229084" cy="621499"/>
          </a:xfrm>
          <a:solidFill>
            <a:schemeClr val="bg1">
              <a:lumMod val="8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endParaRPr lang="en-US" sz="2000" dirty="0">
              <a:solidFill>
                <a:srgbClr val="0066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066FF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66FF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76" y="5786675"/>
            <a:ext cx="1453206" cy="1089904"/>
          </a:xfrm>
          <a:prstGeom prst="rect">
            <a:avLst/>
          </a:prstGeom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2758556" y="0"/>
            <a:ext cx="6674885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70C0"/>
                </a:solidFill>
                <a:latin typeface="Bookman Old Style" panose="02050604050505020204" pitchFamily="18" charset="0"/>
              </a:rPr>
              <a:t>SOAL-SOAL VEKTOR</a:t>
            </a:r>
            <a:endParaRPr lang="id-ID" sz="3000" dirty="0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4" t="23917" r="30026" b="20137"/>
          <a:stretch>
            <a:fillRect/>
          </a:stretch>
        </p:blipFill>
        <p:spPr bwMode="auto">
          <a:xfrm>
            <a:off x="1943098" y="782440"/>
            <a:ext cx="8305800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081415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981457" y="73960"/>
            <a:ext cx="6229084" cy="621499"/>
          </a:xfrm>
          <a:solidFill>
            <a:schemeClr val="bg1">
              <a:lumMod val="8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endParaRPr lang="en-US" sz="2000" dirty="0">
              <a:solidFill>
                <a:srgbClr val="0066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066FF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66FF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76" y="5786675"/>
            <a:ext cx="1453206" cy="1089904"/>
          </a:xfrm>
          <a:prstGeom prst="rect">
            <a:avLst/>
          </a:prstGeom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2758556" y="0"/>
            <a:ext cx="6674885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70C0"/>
                </a:solidFill>
                <a:latin typeface="Bookman Old Style" panose="02050604050505020204" pitchFamily="18" charset="0"/>
              </a:rPr>
              <a:t>SOAL-SOAL VEKTOR</a:t>
            </a:r>
            <a:endParaRPr lang="id-ID" sz="3000" dirty="0">
              <a:solidFill>
                <a:srgbClr val="0070C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4" t="26117" r="30566" b="34296"/>
          <a:stretch>
            <a:fillRect/>
          </a:stretch>
        </p:blipFill>
        <p:spPr bwMode="auto">
          <a:xfrm>
            <a:off x="1556197" y="914400"/>
            <a:ext cx="86788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60184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 panose="02050604050505020204" pitchFamily="18" charset="0"/>
              </a:rPr>
              <a:t>SEKIAN - TERIMAKASIH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B24CB3-857A-4429-8A3D-E2E2D0725396}"/>
              </a:ext>
            </a:extLst>
          </p:cNvPr>
          <p:cNvSpPr txBox="1"/>
          <p:nvPr/>
        </p:nvSpPr>
        <p:spPr>
          <a:xfrm>
            <a:off x="8421119" y="6410491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76" y="5786675"/>
            <a:ext cx="1453206" cy="1089904"/>
          </a:xfrm>
          <a:prstGeom prst="rect">
            <a:avLst/>
          </a:prstGeom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2758556" y="0"/>
            <a:ext cx="6674885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d-ID" sz="32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705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16715" y="114599"/>
            <a:ext cx="7544053" cy="831822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Bagaimana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hubungan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antara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Ilmu</a:t>
            </a:r>
            <a:r>
              <a:rPr lang="en-US" sz="3200" dirty="0" smtClean="0">
                <a:solidFill>
                  <a:srgbClr val="FF0000"/>
                </a:solidFill>
              </a:rPr>
              <a:t> computer </a:t>
            </a:r>
            <a:r>
              <a:rPr 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Fisika</a:t>
            </a:r>
            <a:r>
              <a:rPr lang="en-US" sz="3200" dirty="0" smtClean="0">
                <a:solidFill>
                  <a:srgbClr val="FF0000"/>
                </a:solidFill>
              </a:rPr>
              <a:t> ?</a:t>
            </a:r>
            <a:endParaRPr lang="id-ID" sz="3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55600" y="1443640"/>
            <a:ext cx="11480800" cy="44078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Dibutuhkan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ilmu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bahan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dirty="0" err="1">
                <a:solidFill>
                  <a:srgbClr val="FF0000"/>
                </a:solidFill>
              </a:rPr>
              <a:t>ada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dalam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Fisika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  <a:r>
              <a:rPr lang="en-US" sz="2400" dirty="0" err="1">
                <a:solidFill>
                  <a:srgbClr val="FF0000"/>
                </a:solidFill>
              </a:rPr>
              <a:t>untuk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membuat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material </a:t>
            </a:r>
            <a:r>
              <a:rPr lang="en-US" sz="2400" dirty="0" err="1" smtClean="0">
                <a:solidFill>
                  <a:srgbClr val="FF0000"/>
                </a:solidFill>
              </a:rPr>
              <a:t>berikut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rgbClr val="0066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pic>
        <p:nvPicPr>
          <p:cNvPr id="9" name="Picture 11" descr="Hasil gambar untuk gambar cpu dan fungsi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801" y="2049974"/>
            <a:ext cx="5449771" cy="37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6"/>
          <p:cNvSpPr txBox="1">
            <a:spLocks/>
          </p:cNvSpPr>
          <p:nvPr/>
        </p:nvSpPr>
        <p:spPr>
          <a:xfrm>
            <a:off x="2469115" y="266999"/>
            <a:ext cx="7544053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d-ID" sz="3000" dirty="0"/>
          </a:p>
        </p:txBody>
      </p:sp>
      <p:sp>
        <p:nvSpPr>
          <p:cNvPr id="13" name="Title 6"/>
          <p:cNvSpPr txBox="1">
            <a:spLocks/>
          </p:cNvSpPr>
          <p:nvPr/>
        </p:nvSpPr>
        <p:spPr>
          <a:xfrm>
            <a:off x="290283" y="797036"/>
            <a:ext cx="9020986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B050"/>
                </a:solidFill>
              </a:rPr>
              <a:t>Pengembangan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Komputer</a:t>
            </a:r>
            <a:r>
              <a:rPr lang="en-US" sz="2400" dirty="0">
                <a:solidFill>
                  <a:srgbClr val="00B050"/>
                </a:solidFill>
              </a:rPr>
              <a:t>/</a:t>
            </a:r>
            <a:r>
              <a:rPr lang="en-US" sz="2400" dirty="0" err="1">
                <a:solidFill>
                  <a:srgbClr val="00B050"/>
                </a:solidFill>
              </a:rPr>
              <a:t>Perangkat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keras</a:t>
            </a:r>
            <a:endParaRPr lang="en-US" sz="24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9038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16715" y="114599"/>
            <a:ext cx="7544053" cy="831822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Bagaimana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hubungan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antara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Ilmu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Komputer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Fisika</a:t>
            </a:r>
            <a:r>
              <a:rPr lang="en-US" sz="3200" dirty="0" smtClean="0">
                <a:solidFill>
                  <a:srgbClr val="FF0000"/>
                </a:solidFill>
              </a:rPr>
              <a:t> ?</a:t>
            </a:r>
            <a:endParaRPr lang="id-ID" sz="3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55600" y="1443640"/>
            <a:ext cx="11480800" cy="44078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FF0000"/>
                </a:solidFill>
              </a:rPr>
              <a:t>Dibutuhkan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ilmu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Rotasi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data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diambil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drive disk yang </a:t>
            </a:r>
            <a:r>
              <a:rPr lang="en-US" sz="2400" dirty="0" err="1"/>
              <a:t>berputar</a:t>
            </a: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rgbClr val="0066FF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11" name="Title 6"/>
          <p:cNvSpPr txBox="1">
            <a:spLocks/>
          </p:cNvSpPr>
          <p:nvPr/>
        </p:nvSpPr>
        <p:spPr>
          <a:xfrm>
            <a:off x="2469115" y="266999"/>
            <a:ext cx="7544053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d-ID" sz="3000" dirty="0"/>
          </a:p>
        </p:txBody>
      </p:sp>
      <p:sp>
        <p:nvSpPr>
          <p:cNvPr id="13" name="Title 6"/>
          <p:cNvSpPr txBox="1">
            <a:spLocks/>
          </p:cNvSpPr>
          <p:nvPr/>
        </p:nvSpPr>
        <p:spPr>
          <a:xfrm>
            <a:off x="290283" y="797036"/>
            <a:ext cx="9020986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B050"/>
                </a:solidFill>
              </a:rPr>
              <a:t>Pengembangan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Komputer</a:t>
            </a:r>
            <a:r>
              <a:rPr lang="en-US" sz="2400" dirty="0">
                <a:solidFill>
                  <a:srgbClr val="00B050"/>
                </a:solidFill>
              </a:rPr>
              <a:t>/</a:t>
            </a:r>
            <a:r>
              <a:rPr lang="en-US" sz="2400" dirty="0" err="1">
                <a:solidFill>
                  <a:srgbClr val="00B050"/>
                </a:solidFill>
              </a:rPr>
              <a:t>Perangkat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keras</a:t>
            </a:r>
            <a:endParaRPr lang="en-US" sz="24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" name="Picture 9" descr="Hasil gambar untuk gambar hard disk dr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60" y="2194795"/>
            <a:ext cx="2505696" cy="147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asil gambar untuk gambar optical disk dr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209" y="2495323"/>
            <a:ext cx="3432060" cy="223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asil gambar untuk gambar floppy disk dri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09" y="4301319"/>
            <a:ext cx="2009335" cy="133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5274971" y="4505454"/>
            <a:ext cx="2895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Ilmu Optik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3040741" y="5225936"/>
            <a:ext cx="3048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Kemagnetan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3512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16715" y="114599"/>
            <a:ext cx="7544053" cy="831822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Bagaimana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hubungan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antara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Ilmu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</a:t>
            </a:r>
            <a:r>
              <a:rPr lang="en-US" sz="3200" dirty="0" err="1" smtClean="0">
                <a:solidFill>
                  <a:srgbClr val="FF0000"/>
                </a:solidFill>
              </a:rPr>
              <a:t>omputer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Fisika</a:t>
            </a:r>
            <a:r>
              <a:rPr lang="en-US" sz="3200" dirty="0" smtClean="0">
                <a:solidFill>
                  <a:srgbClr val="FF0000"/>
                </a:solidFill>
              </a:rPr>
              <a:t> ?</a:t>
            </a:r>
            <a:endParaRPr lang="id-ID" sz="3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55600" y="1443640"/>
            <a:ext cx="11480800" cy="44078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id-ID" sz="2400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err="1" smtClean="0">
                <a:solidFill>
                  <a:srgbClr val="FF0000"/>
                </a:solidFill>
              </a:rPr>
              <a:t>lmu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termodinamika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mengontrol</a:t>
            </a:r>
            <a:r>
              <a:rPr lang="en-US" sz="2400" dirty="0"/>
              <a:t> </a:t>
            </a:r>
            <a:r>
              <a:rPr lang="en-US" sz="2400" dirty="0" err="1"/>
              <a:t>laju</a:t>
            </a:r>
            <a:r>
              <a:rPr lang="en-US" sz="2400" dirty="0"/>
              <a:t> </a:t>
            </a:r>
            <a:r>
              <a:rPr lang="en-US" sz="2400" dirty="0" err="1"/>
              <a:t>pembangkitan</a:t>
            </a:r>
            <a:r>
              <a:rPr lang="en-US" sz="2400" dirty="0"/>
              <a:t> </a:t>
            </a:r>
            <a:r>
              <a:rPr lang="en-US" sz="2400" dirty="0" err="1"/>
              <a:t>panas</a:t>
            </a:r>
            <a:r>
              <a:rPr lang="en-US" sz="2400" dirty="0"/>
              <a:t> yang </a:t>
            </a:r>
            <a:r>
              <a:rPr lang="en-US" sz="2400" dirty="0" err="1"/>
              <a:t>dihasilkan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disipasi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Ohm di Control Processing Unit (CPU).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rgbClr val="0066FF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11" name="Title 6"/>
          <p:cNvSpPr txBox="1">
            <a:spLocks/>
          </p:cNvSpPr>
          <p:nvPr/>
        </p:nvSpPr>
        <p:spPr>
          <a:xfrm>
            <a:off x="2469115" y="266999"/>
            <a:ext cx="7544053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d-ID" sz="3000" dirty="0"/>
          </a:p>
        </p:txBody>
      </p:sp>
      <p:sp>
        <p:nvSpPr>
          <p:cNvPr id="13" name="Title 6"/>
          <p:cNvSpPr txBox="1">
            <a:spLocks/>
          </p:cNvSpPr>
          <p:nvPr/>
        </p:nvSpPr>
        <p:spPr>
          <a:xfrm>
            <a:off x="290283" y="797036"/>
            <a:ext cx="9020986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B050"/>
                </a:solidFill>
              </a:rPr>
              <a:t>Pengembangan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Komputer</a:t>
            </a:r>
            <a:r>
              <a:rPr lang="en-US" sz="2400" dirty="0">
                <a:solidFill>
                  <a:srgbClr val="00B050"/>
                </a:solidFill>
              </a:rPr>
              <a:t>/</a:t>
            </a:r>
            <a:r>
              <a:rPr lang="en-US" sz="2400" dirty="0" err="1">
                <a:solidFill>
                  <a:srgbClr val="00B050"/>
                </a:solidFill>
              </a:rPr>
              <a:t>Perangkat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keras</a:t>
            </a:r>
            <a:endParaRPr lang="en-US" sz="24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" name="Picture 2" descr="Hasil gambar untuk gambar CP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54" y="2311295"/>
            <a:ext cx="5884817" cy="331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57167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16715" y="114599"/>
            <a:ext cx="7544053" cy="831822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Bagaimana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hubungan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antara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Ilmu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komputer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Fisika</a:t>
            </a:r>
            <a:r>
              <a:rPr lang="en-US" sz="3200" dirty="0" smtClean="0">
                <a:solidFill>
                  <a:srgbClr val="FF0000"/>
                </a:solidFill>
              </a:rPr>
              <a:t> ?</a:t>
            </a:r>
            <a:endParaRPr lang="id-ID" sz="3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55600" y="1443640"/>
            <a:ext cx="11480800" cy="44078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tercipta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generasi</a:t>
            </a:r>
            <a:r>
              <a:rPr lang="en-US" sz="2400" dirty="0"/>
              <a:t> ke-1 s/d ke-5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Quantum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rgbClr val="0066FF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11" name="Title 6"/>
          <p:cNvSpPr txBox="1">
            <a:spLocks/>
          </p:cNvSpPr>
          <p:nvPr/>
        </p:nvSpPr>
        <p:spPr>
          <a:xfrm>
            <a:off x="2469115" y="266999"/>
            <a:ext cx="7544053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d-ID" sz="3000" dirty="0"/>
          </a:p>
        </p:txBody>
      </p:sp>
      <p:sp>
        <p:nvSpPr>
          <p:cNvPr id="13" name="Title 6"/>
          <p:cNvSpPr txBox="1">
            <a:spLocks/>
          </p:cNvSpPr>
          <p:nvPr/>
        </p:nvSpPr>
        <p:spPr>
          <a:xfrm>
            <a:off x="290283" y="797036"/>
            <a:ext cx="9020986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B050"/>
                </a:solidFill>
              </a:rPr>
              <a:t>Pengembangan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Komputer</a:t>
            </a:r>
            <a:r>
              <a:rPr lang="en-US" sz="2400" dirty="0">
                <a:solidFill>
                  <a:srgbClr val="00B050"/>
                </a:solidFill>
              </a:rPr>
              <a:t>/</a:t>
            </a:r>
            <a:r>
              <a:rPr lang="en-US" sz="2400" dirty="0" err="1">
                <a:solidFill>
                  <a:srgbClr val="00B050"/>
                </a:solidFill>
              </a:rPr>
              <a:t>Perangkat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keras</a:t>
            </a:r>
            <a:endParaRPr lang="en-US" sz="24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4" name="Picture 2" descr="Hasil gambar untuk gambar komputer generasi perta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38" y="1895857"/>
            <a:ext cx="2146207" cy="153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asil gambar untuk gambar komputer generasi ke li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76" y="4159650"/>
            <a:ext cx="2441582" cy="14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Hasil gambar untuk gambar komputer generasi k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025" y="1895857"/>
            <a:ext cx="2406353" cy="153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Hasil gambar untuk gambar komputer generasi k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964" y="1895857"/>
            <a:ext cx="2392804" cy="153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sejarah komputer generasi keempa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39" y="4148488"/>
            <a:ext cx="2098784" cy="136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Hasil gambar untuk komputer kuant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01" y="4209106"/>
            <a:ext cx="2268150" cy="12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792650" y="3578175"/>
            <a:ext cx="22770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/>
              <a:t>Komputer generasi ke-1</a:t>
            </a: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4837475" y="3578175"/>
            <a:ext cx="21079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dirty="0" err="1"/>
              <a:t>Komputer</a:t>
            </a:r>
            <a:r>
              <a:rPr lang="en-US" sz="1400" dirty="0"/>
              <a:t> </a:t>
            </a:r>
            <a:r>
              <a:rPr lang="en-US" sz="1400" dirty="0" err="1"/>
              <a:t>generasi</a:t>
            </a:r>
            <a:r>
              <a:rPr lang="en-US" sz="1400" dirty="0"/>
              <a:t> ke-2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7656875" y="3578175"/>
            <a:ext cx="21252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dirty="0" err="1"/>
              <a:t>Komputer</a:t>
            </a:r>
            <a:r>
              <a:rPr lang="en-US" sz="1400" dirty="0"/>
              <a:t> </a:t>
            </a:r>
            <a:r>
              <a:rPr lang="en-US" sz="1400" dirty="0" err="1"/>
              <a:t>generasi</a:t>
            </a:r>
            <a:r>
              <a:rPr lang="en-US" sz="1400" dirty="0"/>
              <a:t> ke-3</a:t>
            </a: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1740015" y="5521073"/>
            <a:ext cx="23297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dirty="0" err="1"/>
              <a:t>Komputer</a:t>
            </a:r>
            <a:r>
              <a:rPr lang="en-US" sz="1400" dirty="0"/>
              <a:t> </a:t>
            </a:r>
            <a:r>
              <a:rPr lang="en-US" sz="1400" dirty="0" err="1"/>
              <a:t>generasi</a:t>
            </a:r>
            <a:r>
              <a:rPr lang="en-US" sz="1400" dirty="0"/>
              <a:t> ke-4</a:t>
            </a: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4656195" y="5520324"/>
            <a:ext cx="22891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dirty="0" err="1"/>
              <a:t>Komputer</a:t>
            </a:r>
            <a:r>
              <a:rPr lang="en-US" sz="1400" dirty="0"/>
              <a:t> </a:t>
            </a:r>
            <a:r>
              <a:rPr lang="en-US" sz="1400" dirty="0" err="1"/>
              <a:t>generasi</a:t>
            </a:r>
            <a:r>
              <a:rPr lang="en-US" sz="1400" dirty="0"/>
              <a:t> ke-5</a:t>
            </a:r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7755979" y="5516276"/>
            <a:ext cx="17841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dirty="0" err="1"/>
              <a:t>Komputer</a:t>
            </a:r>
            <a:r>
              <a:rPr lang="en-US" sz="1400" dirty="0"/>
              <a:t> </a:t>
            </a:r>
            <a:r>
              <a:rPr lang="en-US" sz="1400" dirty="0" err="1"/>
              <a:t>Kuantum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553762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16715" y="114599"/>
            <a:ext cx="7544053" cy="831822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Bagaimana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hubungan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antara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Ilmu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komputer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Fisika</a:t>
            </a:r>
            <a:r>
              <a:rPr lang="en-US" sz="3200" dirty="0" smtClean="0">
                <a:solidFill>
                  <a:srgbClr val="FF0000"/>
                </a:solidFill>
              </a:rPr>
              <a:t> ?</a:t>
            </a:r>
            <a:endParaRPr lang="id-ID" sz="3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55600" y="1443640"/>
            <a:ext cx="11480800" cy="44078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d-ID" sz="2400" dirty="0" smtClean="0">
                <a:solidFill>
                  <a:srgbClr val="0066FF"/>
                </a:solidFill>
              </a:rPr>
              <a:t> </a:t>
            </a:r>
            <a:endParaRPr lang="en-US" sz="2400" dirty="0">
              <a:solidFill>
                <a:srgbClr val="0066FF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11" name="Title 6"/>
          <p:cNvSpPr txBox="1">
            <a:spLocks/>
          </p:cNvSpPr>
          <p:nvPr/>
        </p:nvSpPr>
        <p:spPr>
          <a:xfrm>
            <a:off x="2469115" y="266999"/>
            <a:ext cx="7544053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d-ID" sz="3000" dirty="0"/>
          </a:p>
        </p:txBody>
      </p:sp>
      <p:sp>
        <p:nvSpPr>
          <p:cNvPr id="13" name="Title 6"/>
          <p:cNvSpPr txBox="1">
            <a:spLocks/>
          </p:cNvSpPr>
          <p:nvPr/>
        </p:nvSpPr>
        <p:spPr>
          <a:xfrm>
            <a:off x="290283" y="797036"/>
            <a:ext cx="9020986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B050"/>
                </a:solidFill>
              </a:rPr>
              <a:t>Pengembangan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Perangkat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Lunak</a:t>
            </a:r>
            <a:endParaRPr lang="en-US" sz="24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897566" y="1365820"/>
            <a:ext cx="289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Computer Graphics</a:t>
            </a:r>
          </a:p>
        </p:txBody>
      </p:sp>
      <p:pic>
        <p:nvPicPr>
          <p:cNvPr id="15" name="Picture 2" descr="Hasil gambar untuk computer graph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79" y="1975420"/>
            <a:ext cx="28575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745166" y="4413820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 smtClean="0"/>
              <a:t>ILLUMINASI</a:t>
            </a:r>
            <a:r>
              <a:rPr lang="en-US" sz="1800" dirty="0" smtClean="0"/>
              <a:t> :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800" dirty="0" err="1" smtClean="0"/>
              <a:t>Teknik</a:t>
            </a:r>
            <a:r>
              <a:rPr lang="en-US" sz="1800" dirty="0" smtClean="0"/>
              <a:t> </a:t>
            </a:r>
            <a:r>
              <a:rPr lang="en-US" sz="1800" dirty="0" err="1" smtClean="0"/>
              <a:t>bayangan</a:t>
            </a:r>
            <a:r>
              <a:rPr lang="en-US" sz="1800" dirty="0" smtClean="0"/>
              <a:t> </a:t>
            </a:r>
            <a:r>
              <a:rPr lang="en-US" sz="1800" b="1" dirty="0" smtClean="0"/>
              <a:t>SHADING</a:t>
            </a:r>
            <a:endParaRPr lang="en-US" sz="1800" dirty="0" smtClean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800" dirty="0" err="1" smtClean="0"/>
              <a:t>Teknik</a:t>
            </a:r>
            <a:r>
              <a:rPr lang="en-US" sz="1800" dirty="0" smtClean="0"/>
              <a:t> </a:t>
            </a:r>
            <a:r>
              <a:rPr lang="en-US" sz="1800" dirty="0" err="1" smtClean="0"/>
              <a:t>pencahayaan</a:t>
            </a:r>
            <a:r>
              <a:rPr lang="en-US" sz="1800" dirty="0" smtClean="0"/>
              <a:t> </a:t>
            </a:r>
            <a:r>
              <a:rPr lang="en-US" sz="1800" b="1" dirty="0" smtClean="0"/>
              <a:t>LIGHTING</a:t>
            </a:r>
            <a:endParaRPr lang="en-US" sz="1800" dirty="0" smtClean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800" dirty="0" err="1" smtClean="0"/>
              <a:t>Teknik</a:t>
            </a:r>
            <a:r>
              <a:rPr lang="en-US" sz="1800" dirty="0" smtClean="0"/>
              <a:t> Specular Lighting </a:t>
            </a:r>
          </a:p>
        </p:txBody>
      </p:sp>
      <p:pic>
        <p:nvPicPr>
          <p:cNvPr id="17" name="Picture 4" descr="Hasil gambar untuk computer graphics war game anim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66" y="1975420"/>
            <a:ext cx="35814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5707566" y="4775770"/>
            <a:ext cx="419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Efek Suara (Ilmu tentang Bunyi)</a:t>
            </a: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5707566" y="5183758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Ilmu tentang Gerak (Mekanika)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5680579" y="4407470"/>
            <a:ext cx="3962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Teknik pencahayaan (Illuminasi)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555166" y="1365820"/>
            <a:ext cx="289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video game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3368846" y="5785258"/>
            <a:ext cx="86453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0070C0"/>
                </a:solidFill>
              </a:rPr>
              <a:t>Fisika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memberikan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efek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realistis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pada</a:t>
            </a:r>
            <a:r>
              <a:rPr lang="en-US" sz="2000" dirty="0">
                <a:solidFill>
                  <a:srgbClr val="0070C0"/>
                </a:solidFill>
              </a:rPr>
              <a:t> Computer Graphic </a:t>
            </a:r>
            <a:r>
              <a:rPr lang="en-US" sz="2000" dirty="0" err="1">
                <a:solidFill>
                  <a:srgbClr val="0070C0"/>
                </a:solidFill>
              </a:rPr>
              <a:t>dan</a:t>
            </a:r>
            <a:r>
              <a:rPr lang="en-US" sz="2000" dirty="0">
                <a:solidFill>
                  <a:srgbClr val="0070C0"/>
                </a:solidFill>
              </a:rPr>
              <a:t> Video Game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848873" y="4017387"/>
            <a:ext cx="457200" cy="776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848873" y="3179187"/>
            <a:ext cx="1219200" cy="1981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313886" y="2950587"/>
            <a:ext cx="611187" cy="24177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43769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679529" y="-168285"/>
            <a:ext cx="13394029" cy="831822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Bagaimana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hubungan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antara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Ilmu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komputer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Fisika</a:t>
            </a:r>
            <a:r>
              <a:rPr lang="en-US" sz="3200" dirty="0" smtClean="0">
                <a:solidFill>
                  <a:srgbClr val="FF0000"/>
                </a:solidFill>
              </a:rPr>
              <a:t> ?</a:t>
            </a:r>
            <a:endParaRPr lang="id-ID" sz="3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0117" y="1083394"/>
            <a:ext cx="11480800" cy="481705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d-ID" sz="2400" dirty="0" smtClean="0">
                <a:solidFill>
                  <a:srgbClr val="0066FF"/>
                </a:solidFill>
              </a:rPr>
              <a:t> </a:t>
            </a:r>
            <a:endParaRPr lang="en-US" sz="2400" dirty="0">
              <a:solidFill>
                <a:srgbClr val="0066FF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836563"/>
            <a:ext cx="1453206" cy="1089904"/>
          </a:xfrm>
          <a:prstGeom prst="rect">
            <a:avLst/>
          </a:prstGeom>
        </p:spPr>
      </p:pic>
      <p:sp>
        <p:nvSpPr>
          <p:cNvPr id="11" name="Title 6"/>
          <p:cNvSpPr txBox="1">
            <a:spLocks/>
          </p:cNvSpPr>
          <p:nvPr/>
        </p:nvSpPr>
        <p:spPr>
          <a:xfrm>
            <a:off x="2469115" y="266999"/>
            <a:ext cx="7544053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d-ID" sz="3000" dirty="0"/>
          </a:p>
        </p:txBody>
      </p:sp>
      <p:sp>
        <p:nvSpPr>
          <p:cNvPr id="13" name="Title 6"/>
          <p:cNvSpPr txBox="1">
            <a:spLocks/>
          </p:cNvSpPr>
          <p:nvPr/>
        </p:nvSpPr>
        <p:spPr>
          <a:xfrm>
            <a:off x="290283" y="448099"/>
            <a:ext cx="9020986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B050"/>
                </a:solidFill>
              </a:rPr>
              <a:t>Pengembangan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Jaringan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Antar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Komputer</a:t>
            </a:r>
            <a:endParaRPr lang="en-US" sz="24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9" t="18404" r="25278" b="52779"/>
          <a:stretch>
            <a:fillRect/>
          </a:stretch>
        </p:blipFill>
        <p:spPr bwMode="auto">
          <a:xfrm>
            <a:off x="1353738" y="1111636"/>
            <a:ext cx="48228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asil gambar untuk computer networ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88" y="1141798"/>
            <a:ext cx="4084637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38" y="4021523"/>
            <a:ext cx="26304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225525" y="3869123"/>
            <a:ext cx="772522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 dirty="0" err="1">
                <a:solidFill>
                  <a:srgbClr val="FF0000"/>
                </a:solidFill>
              </a:rPr>
              <a:t>Listrik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sumber</a:t>
            </a:r>
            <a:r>
              <a:rPr lang="en-US" sz="1800" dirty="0"/>
              <a:t> </a:t>
            </a:r>
            <a:r>
              <a:rPr lang="en-US" sz="1800" dirty="0" err="1"/>
              <a:t>energi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mengoperasikan</a:t>
            </a:r>
            <a:r>
              <a:rPr lang="en-US" sz="1800" dirty="0"/>
              <a:t> </a:t>
            </a:r>
            <a:r>
              <a:rPr lang="en-US" sz="1800" dirty="0" err="1"/>
              <a:t>semua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komputer</a:t>
            </a:r>
            <a:endParaRPr lang="en-US" sz="18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800" dirty="0" err="1">
                <a:solidFill>
                  <a:srgbClr val="FF0000"/>
                </a:solidFill>
              </a:rPr>
              <a:t>ilmu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gelombang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elektromagnetik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telekomunikasi</a:t>
            </a:r>
            <a:r>
              <a:rPr lang="en-US" sz="1800" dirty="0"/>
              <a:t> </a:t>
            </a:r>
            <a:r>
              <a:rPr lang="en-US" sz="1800" dirty="0" err="1"/>
              <a:t>jarak</a:t>
            </a:r>
            <a:r>
              <a:rPr lang="en-US" sz="1800" dirty="0"/>
              <a:t> </a:t>
            </a:r>
            <a:r>
              <a:rPr lang="en-US" sz="1800" dirty="0" err="1"/>
              <a:t>jauh</a:t>
            </a:r>
            <a:r>
              <a:rPr lang="en-US" sz="1800" dirty="0"/>
              <a:t>, </a:t>
            </a:r>
          </a:p>
          <a:p>
            <a:pPr eaLnBrk="1" hangingPunct="1"/>
            <a:r>
              <a:rPr lang="en-US" sz="1800" dirty="0" err="1">
                <a:solidFill>
                  <a:srgbClr val="FF0000"/>
                </a:solidFill>
              </a:rPr>
              <a:t>Ilmu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tentang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Optik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mengirimkan</a:t>
            </a:r>
            <a:r>
              <a:rPr lang="en-US" sz="1800" dirty="0"/>
              <a:t> </a:t>
            </a:r>
            <a:r>
              <a:rPr lang="en-US" sz="1800" dirty="0" err="1"/>
              <a:t>pulsa</a:t>
            </a:r>
            <a:r>
              <a:rPr lang="en-US" sz="1800" dirty="0"/>
              <a:t> </a:t>
            </a:r>
            <a:r>
              <a:rPr lang="en-US" sz="1800" dirty="0" err="1"/>
              <a:t>cahaya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kabel</a:t>
            </a:r>
            <a:r>
              <a:rPr lang="en-US" sz="1800" dirty="0"/>
              <a:t> </a:t>
            </a:r>
            <a:r>
              <a:rPr lang="en-US" sz="1800" dirty="0" err="1"/>
              <a:t>serat</a:t>
            </a:r>
            <a:r>
              <a:rPr lang="en-US" sz="1800" dirty="0"/>
              <a:t> optic. </a:t>
            </a:r>
          </a:p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Internet Of Things </a:t>
            </a:r>
            <a:r>
              <a:rPr lang="en-US" sz="1800" dirty="0"/>
              <a:t>- Kita </a:t>
            </a:r>
            <a:r>
              <a:rPr lang="en-US" sz="1800" dirty="0" err="1"/>
              <a:t>memerlukan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ilmu</a:t>
            </a:r>
            <a:r>
              <a:rPr lang="en-US" sz="1800" dirty="0"/>
              <a:t> </a:t>
            </a:r>
            <a:r>
              <a:rPr lang="en-US" sz="1800" dirty="0" err="1"/>
              <a:t>fisika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mengendalikan</a:t>
            </a:r>
            <a:r>
              <a:rPr lang="en-US" sz="1800" dirty="0"/>
              <a:t> robot.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406125" y="5240723"/>
            <a:ext cx="1905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/>
              <a:t>Kabel serat Optik</a:t>
            </a:r>
          </a:p>
        </p:txBody>
      </p:sp>
    </p:spTree>
    <p:extLst>
      <p:ext uri="{BB962C8B-B14F-4D97-AF65-F5344CB8AC3E}">
        <p14:creationId xmlns:p14="http://schemas.microsoft.com/office/powerpoint/2010/main" val="11012559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48342" y="1074057"/>
            <a:ext cx="11480800" cy="435428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000" dirty="0" err="1"/>
              <a:t>Sekarang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jelas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Fisika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itu</a:t>
            </a:r>
            <a:r>
              <a:rPr lang="en-US" sz="2000" dirty="0">
                <a:solidFill>
                  <a:srgbClr val="FF0000"/>
                </a:solidFill>
              </a:rPr>
              <a:t> PENTING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B050"/>
                </a:solidFill>
              </a:rPr>
              <a:t>ilmu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komputer</a:t>
            </a:r>
            <a:r>
              <a:rPr lang="en-US" sz="2000" dirty="0"/>
              <a:t>. </a:t>
            </a:r>
            <a:endParaRPr lang="id-ID" sz="2000" dirty="0" smtClean="0"/>
          </a:p>
          <a:p>
            <a:pPr marL="0" indent="0">
              <a:buNone/>
              <a:defRPr/>
            </a:pPr>
            <a:r>
              <a:rPr lang="en-US" sz="2000" dirty="0" err="1" smtClean="0">
                <a:solidFill>
                  <a:srgbClr val="0070C0"/>
                </a:solidFill>
              </a:rPr>
              <a:t>Tanpa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Fisika</a:t>
            </a:r>
            <a:r>
              <a:rPr lang="en-US" sz="2000" dirty="0"/>
              <a:t>,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perangkat</a:t>
            </a:r>
            <a:r>
              <a:rPr lang="en-US" sz="2000" dirty="0"/>
              <a:t> </a:t>
            </a:r>
            <a:r>
              <a:rPr lang="en-US" sz="2000" dirty="0" err="1"/>
              <a:t>keras</a:t>
            </a:r>
            <a:r>
              <a:rPr lang="en-US" sz="2000" dirty="0"/>
              <a:t>.</a:t>
            </a:r>
          </a:p>
          <a:p>
            <a:pPr marL="0" indent="0">
              <a:buNone/>
              <a:defRPr/>
            </a:pP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berarti</a:t>
            </a:r>
            <a:r>
              <a:rPr lang="en-US" sz="2000" dirty="0"/>
              <a:t>, </a:t>
            </a:r>
          </a:p>
          <a:p>
            <a:pPr marL="342900" indent="-342900">
              <a:defRPr/>
            </a:pP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ponsel</a:t>
            </a:r>
            <a:r>
              <a:rPr lang="en-US" sz="2000" dirty="0"/>
              <a:t> </a:t>
            </a:r>
            <a:r>
              <a:rPr lang="en-US" sz="2000" dirty="0" err="1"/>
              <a:t>cerdas</a:t>
            </a:r>
            <a:r>
              <a:rPr lang="en-US" sz="2000" dirty="0"/>
              <a:t> </a:t>
            </a:r>
          </a:p>
          <a:p>
            <a:pPr marL="342900" indent="-342900">
              <a:defRPr/>
            </a:pP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Internet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berada</a:t>
            </a:r>
            <a:r>
              <a:rPr lang="en-US" sz="2000" dirty="0"/>
              <a:t> di era digital. </a:t>
            </a:r>
            <a:endParaRPr lang="en-US" sz="2000" dirty="0">
              <a:solidFill>
                <a:srgbClr val="0066FF"/>
              </a:solidFill>
            </a:endParaRPr>
          </a:p>
          <a:p>
            <a:pPr>
              <a:defRPr/>
            </a:pPr>
            <a:r>
              <a:rPr lang="en-US" sz="2000" dirty="0" err="1">
                <a:solidFill>
                  <a:srgbClr val="0070C0"/>
                </a:solidFill>
              </a:rPr>
              <a:t>Tanpa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Fisika</a:t>
            </a:r>
            <a:r>
              <a:rPr lang="en-US" sz="2000" dirty="0"/>
              <a:t>,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: </a:t>
            </a:r>
          </a:p>
          <a:p>
            <a:pPr marL="342900" indent="-342900">
              <a:defRPr/>
            </a:pPr>
            <a:r>
              <a:rPr lang="en-US" sz="2000" dirty="0" err="1"/>
              <a:t>efek</a:t>
            </a:r>
            <a:r>
              <a:rPr lang="en-US" sz="2000" dirty="0"/>
              <a:t> </a:t>
            </a:r>
            <a:r>
              <a:rPr lang="en-US" sz="2000" dirty="0" err="1"/>
              <a:t>pencahayaan</a:t>
            </a:r>
            <a:r>
              <a:rPr lang="en-US" sz="2000" dirty="0"/>
              <a:t>, </a:t>
            </a:r>
          </a:p>
          <a:p>
            <a:pPr marL="342900" indent="-342900">
              <a:defRPr/>
            </a:pPr>
            <a:r>
              <a:rPr lang="en-US" sz="2000" dirty="0" err="1"/>
              <a:t>efek</a:t>
            </a:r>
            <a:r>
              <a:rPr lang="en-US" sz="2000" dirty="0"/>
              <a:t> </a:t>
            </a:r>
            <a:r>
              <a:rPr lang="en-US" sz="2000" dirty="0" err="1"/>
              <a:t>bayangan</a:t>
            </a:r>
            <a:r>
              <a:rPr lang="en-US" sz="2000" dirty="0"/>
              <a:t>, </a:t>
            </a:r>
          </a:p>
          <a:p>
            <a:pPr marL="342900" indent="-342900">
              <a:defRPr/>
            </a:pPr>
            <a:r>
              <a:rPr lang="en-US" sz="2000" dirty="0"/>
              <a:t>Specular Lighting, </a:t>
            </a:r>
          </a:p>
          <a:p>
            <a:pPr marL="342900" indent="-342900">
              <a:defRPr/>
            </a:pPr>
            <a:r>
              <a:rPr lang="en-US" sz="2000" dirty="0" err="1"/>
              <a:t>gerak</a:t>
            </a:r>
            <a:r>
              <a:rPr lang="en-US" sz="2000" dirty="0"/>
              <a:t> </a:t>
            </a:r>
            <a:r>
              <a:rPr lang="en-US" sz="2000" dirty="0" err="1"/>
              <a:t>obyek</a:t>
            </a:r>
            <a:r>
              <a:rPr lang="en-US" sz="2000" dirty="0"/>
              <a:t> </a:t>
            </a:r>
            <a:r>
              <a:rPr lang="en-US" sz="2000" dirty="0" err="1"/>
              <a:t>tampak</a:t>
            </a:r>
            <a:r>
              <a:rPr lang="en-US" sz="2000" dirty="0"/>
              <a:t> </a:t>
            </a:r>
            <a:r>
              <a:rPr lang="en-US" sz="2000" dirty="0" err="1"/>
              <a:t>realistis</a:t>
            </a: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>
              <a:solidFill>
                <a:srgbClr val="0066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066FF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66FF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2316715" y="114599"/>
            <a:ext cx="7544053" cy="83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Bagaimana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hubungan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antara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Ilmu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komputer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Fisika</a:t>
            </a:r>
            <a:r>
              <a:rPr lang="en-US" sz="3200" dirty="0" smtClean="0">
                <a:solidFill>
                  <a:srgbClr val="FF0000"/>
                </a:solidFill>
              </a:rPr>
              <a:t> ?</a:t>
            </a:r>
            <a:endParaRPr lang="id-ID" sz="3000" dirty="0"/>
          </a:p>
        </p:txBody>
      </p:sp>
    </p:spTree>
    <p:extLst>
      <p:ext uri="{BB962C8B-B14F-4D97-AF65-F5344CB8AC3E}">
        <p14:creationId xmlns:p14="http://schemas.microsoft.com/office/powerpoint/2010/main" val="113648588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Theme">
  <a:themeElements>
    <a:clrScheme name="Maxpoint Ultimate Light">
      <a:dk1>
        <a:srgbClr val="3F3F3F"/>
      </a:dk1>
      <a:lt1>
        <a:sysClr val="window" lastClr="FFFFFF"/>
      </a:lt1>
      <a:dk2>
        <a:srgbClr val="313C41"/>
      </a:dk2>
      <a:lt2>
        <a:srgbClr val="FFFFFF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9">
      <a:majorFont>
        <a:latin typeface="Hind"/>
        <a:ea typeface=""/>
        <a:cs typeface=""/>
      </a:majorFont>
      <a:minorFont>
        <a:latin typeface="Hi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716</TotalTime>
  <Words>1149</Words>
  <Application>Microsoft Office PowerPoint</Application>
  <PresentationFormat>Widescreen</PresentationFormat>
  <Paragraphs>180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Bahnschrift SemiCondensed</vt:lpstr>
      <vt:lpstr>Bookman Old Style</vt:lpstr>
      <vt:lpstr>Calibri</vt:lpstr>
      <vt:lpstr>Cambria Math</vt:lpstr>
      <vt:lpstr>Hind</vt:lpstr>
      <vt:lpstr>Poppins Light</vt:lpstr>
      <vt:lpstr>ZDYFXM+ArialMT</vt:lpstr>
      <vt:lpstr>1_Office Theme</vt:lpstr>
      <vt:lpstr>Equation</vt:lpstr>
      <vt:lpstr>PENDAHULUAN &amp; ALJABAR VEKTOR</vt:lpstr>
      <vt:lpstr>Mengapa mahasiswa Teknik Informatika perlu belajar fisika ?</vt:lpstr>
      <vt:lpstr>Bagaimana hubungan antara Ilmu computer dan Fisika ?</vt:lpstr>
      <vt:lpstr>Bagaimana hubungan antara Ilmu Komputer dan Fisika ?</vt:lpstr>
      <vt:lpstr>Bagaimana hubungan antara Ilmu komputer dan Fisika ?</vt:lpstr>
      <vt:lpstr>Bagaimana hubungan antara Ilmu komputer dan Fisika ?</vt:lpstr>
      <vt:lpstr>Bagaimana hubungan antara Ilmu komputer dan Fisika ?</vt:lpstr>
      <vt:lpstr>Bagaimana hubungan antara Ilmu komputer dan Fisika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UNLEASH</dc:title>
  <dc:creator>Arksnet</dc:creator>
  <cp:lastModifiedBy>Wahyu</cp:lastModifiedBy>
  <cp:revision>87</cp:revision>
  <dcterms:created xsi:type="dcterms:W3CDTF">2018-07-26T02:16:45Z</dcterms:created>
  <dcterms:modified xsi:type="dcterms:W3CDTF">2021-02-28T00:50:50Z</dcterms:modified>
</cp:coreProperties>
</file>