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2" r:id="rId2"/>
    <p:sldId id="303" r:id="rId3"/>
    <p:sldId id="304" r:id="rId4"/>
    <p:sldId id="305" r:id="rId5"/>
    <p:sldId id="306" r:id="rId6"/>
    <p:sldId id="307" r:id="rId7"/>
    <p:sldId id="308" r:id="rId8"/>
    <p:sldId id="286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ind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ind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ind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ind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ind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1CBA-A01B-4D8F-B4D5-4808DD641CBB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87522-DB77-4EEA-AB62-385E45EB3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86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6250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7A1E1-F0EA-40A4-B0AD-4CB17A8214C7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031D1-85A8-4714-9E41-253C8A43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33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87270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8536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1333"/>
            </a:lvl1pPr>
          </a:lstStyle>
          <a:p>
            <a:pPr lvl="0"/>
            <a:endParaRPr lang="id-ID"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CA0C5-05F3-402B-A407-E3DF530FCAAE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05AA0-F20B-4497-824F-805B8EC65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68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2410048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53350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id-ID" noProof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id-ID" noProof="0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1108395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205780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05208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912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039344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18C25-EAD6-4294-BD50-F855D23EDB2D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81C30-E27A-444A-AAAF-8881048DB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884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endParaRPr lang="id-ID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35CB1-19D0-486D-87CE-DC008577C241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FF4AF-C610-41DC-A7EF-F7AE63CA15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60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 rtlCol="0"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pPr lvl="0"/>
            <a:endParaRPr lang="id-ID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6C9B-9655-42A9-8ABE-CC5A236D95AE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E133F-09E0-4E62-9884-F912E1D11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112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6E91-84AA-44E8-83D3-A7C9D3B6C2AA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47154-011F-4702-94D9-AF65535E5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954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2088-0AA3-421A-B4C1-E312AD643DAF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D9816-117D-4A80-83D1-78C336570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376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5BBC1-1020-487D-ACC4-391B1087813E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BCD97-C98E-4998-9AE1-4D69AC7D2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399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 rtlCol="0">
            <a:normAutofit/>
          </a:bodyPr>
          <a:lstStyle>
            <a:lvl1pPr marL="0" indent="0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A1B00-C8EC-406E-9E38-254FDE279B5C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8929E-8671-4BA8-A4D2-89DB472A0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190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004A2-324D-4C70-81FC-7F24D18F054B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1ECCE-D6C3-4004-8190-260AEAB70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6542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673F8-F1CC-44F8-B787-BA837D7E771F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C976A-4853-4B0F-9AB1-B75280D36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7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 rtlCol="0">
            <a:normAutofit/>
          </a:bodyPr>
          <a:lstStyle/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22816783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596131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6C38B-DF6B-4600-9441-13842D86ED36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DB784-D861-422F-B297-EF991D046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09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E2834-DD81-4258-962A-B5E47B564C51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335A0-F16D-4E37-9A1B-A51881A69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74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BF7ED-2532-48B7-BEBB-33763B5B1297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8A77A-8136-4DB6-87CD-D32407180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2757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21CE2-974C-4A24-8F5B-CB8B47B4DC53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5ADF5-5806-4BAE-AFAA-3A933CB34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781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3386F-B6E0-45B3-853D-781670511E2B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A59F-B000-48C7-9B8D-101DFC9AB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084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58287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758191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109119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rtlCol="0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740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4950555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1697633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7920383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D9289-752B-498F-9C87-03C54F23784F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F0EC5-C1F9-4DF1-9E25-740F435EF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9587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B0D34-969E-46AB-BD8C-BD861D87FB34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6FDE6-A3DD-400D-BA6B-3E1870B789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7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5558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332808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C2E09-02DA-4B00-8216-7E845804F670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C3A16-EB68-46FB-8FE4-27F1F07500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3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A8576-49D8-461A-97B4-37B66FB9A0C2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0038B-CC1B-4FA9-BAC8-B270FCA53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9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13891-0862-4EE8-B46C-D2FA979A257F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87BCF-DE08-4D20-ADE4-0FDBB1627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854331-9C2F-49C9-ACF8-0D96939BF066}" type="datetimeFigureOut">
              <a:rPr lang="en-US"/>
              <a:pPr>
                <a:defRPr/>
              </a:pPr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6670BA-D286-45E8-B94C-E41BD9C00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43" r:id="rId7"/>
    <p:sldLayoutId id="2147483742" r:id="rId8"/>
    <p:sldLayoutId id="2147483741" r:id="rId9"/>
    <p:sldLayoutId id="2147483751" r:id="rId10"/>
    <p:sldLayoutId id="2147483740" r:id="rId11"/>
    <p:sldLayoutId id="2147483752" r:id="rId12"/>
    <p:sldLayoutId id="2147483753" r:id="rId13"/>
    <p:sldLayoutId id="2147483739" r:id="rId14"/>
    <p:sldLayoutId id="2147483754" r:id="rId15"/>
    <p:sldLayoutId id="2147483755" r:id="rId16"/>
    <p:sldLayoutId id="2147483756" r:id="rId17"/>
    <p:sldLayoutId id="2147483757" r:id="rId18"/>
    <p:sldLayoutId id="2147483758" r:id="rId19"/>
    <p:sldLayoutId id="2147483759" r:id="rId20"/>
    <p:sldLayoutId id="2147483738" r:id="rId21"/>
    <p:sldLayoutId id="2147483737" r:id="rId22"/>
    <p:sldLayoutId id="2147483736" r:id="rId23"/>
    <p:sldLayoutId id="2147483735" r:id="rId24"/>
    <p:sldLayoutId id="2147483734" r:id="rId25"/>
    <p:sldLayoutId id="2147483733" r:id="rId26"/>
    <p:sldLayoutId id="2147483732" r:id="rId27"/>
    <p:sldLayoutId id="2147483731" r:id="rId28"/>
    <p:sldLayoutId id="2147483730" r:id="rId29"/>
    <p:sldLayoutId id="2147483760" r:id="rId30"/>
    <p:sldLayoutId id="2147483729" r:id="rId31"/>
    <p:sldLayoutId id="2147483728" r:id="rId32"/>
    <p:sldLayoutId id="2147483727" r:id="rId33"/>
    <p:sldLayoutId id="2147483726" r:id="rId34"/>
    <p:sldLayoutId id="2147483725" r:id="rId35"/>
    <p:sldLayoutId id="2147483761" r:id="rId36"/>
    <p:sldLayoutId id="2147483762" r:id="rId37"/>
    <p:sldLayoutId id="2147483763" r:id="rId38"/>
    <p:sldLayoutId id="2147483764" r:id="rId39"/>
    <p:sldLayoutId id="2147483765" r:id="rId40"/>
    <p:sldLayoutId id="2147483766" r:id="rId41"/>
    <p:sldLayoutId id="2147483724" r:id="rId42"/>
    <p:sldLayoutId id="2147483745" r:id="rId4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Hind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4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4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 idx="4294967295"/>
          </p:nvPr>
        </p:nvSpPr>
        <p:spPr>
          <a:xfrm>
            <a:off x="1352743" y="2894012"/>
            <a:ext cx="9486513" cy="1069975"/>
          </a:xfrm>
        </p:spPr>
        <p:txBody>
          <a:bodyPr>
            <a:normAutofit fontScale="90000"/>
          </a:bodyPr>
          <a:lstStyle/>
          <a:p>
            <a:pPr algn="ctr"/>
            <a:r>
              <a:rPr lang="en-ID" sz="4800" b="1" dirty="0" smtClean="0">
                <a:solidFill>
                  <a:srgbClr val="252D31"/>
                </a:solidFill>
              </a:rPr>
              <a:t>VELOCITY/ACCELERATION IN SHM</a:t>
            </a:r>
            <a:endParaRPr lang="en-US" sz="4800" b="1" dirty="0" smtClean="0">
              <a:solidFill>
                <a:srgbClr val="252D3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257573" y="2702718"/>
            <a:ext cx="9676851" cy="1452562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2775" name="Picture 5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68263"/>
            <a:ext cx="2097087" cy="157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287838" y="3938156"/>
            <a:ext cx="3563937" cy="877887"/>
            <a:chOff x="4287838" y="4926699"/>
            <a:chExt cx="3563937" cy="877887"/>
          </a:xfrm>
        </p:grpSpPr>
        <p:sp>
          <p:nvSpPr>
            <p:cNvPr id="8" name="Rectangle 7"/>
            <p:cNvSpPr/>
            <p:nvPr/>
          </p:nvSpPr>
          <p:spPr>
            <a:xfrm>
              <a:off x="4287838" y="5126038"/>
              <a:ext cx="3563937" cy="463550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white"/>
                </a:solidFill>
              </a:endParaRPr>
            </a:p>
          </p:txBody>
        </p:sp>
        <p:sp>
          <p:nvSpPr>
            <p:cNvPr id="9" name="Title 14"/>
            <p:cNvSpPr txBox="1">
              <a:spLocks/>
            </p:cNvSpPr>
            <p:nvPr/>
          </p:nvSpPr>
          <p:spPr bwMode="auto">
            <a:xfrm>
              <a:off x="4343400" y="4926699"/>
              <a:ext cx="3492500" cy="87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Hind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ind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ind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ind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ind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ID" sz="3200" b="1" dirty="0">
                  <a:solidFill>
                    <a:srgbClr val="FFFFFF"/>
                  </a:solidFill>
                  <a:latin typeface="Bahnschrift SemiCondensed" panose="020B0502040204020203" pitchFamily="34" charset="0"/>
                </a:rPr>
                <a:t>FISIKA DASAR 1</a:t>
              </a:r>
              <a:endParaRPr lang="en-US" sz="3200" b="1" dirty="0">
                <a:solidFill>
                  <a:srgbClr val="FFFFFF"/>
                </a:solidFill>
                <a:latin typeface="Bahnschrift SemiCondensed" panose="020B0502040204020203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100" y="5324475"/>
            <a:ext cx="1862138" cy="46355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4036" name="Title 14"/>
          <p:cNvSpPr txBox="1">
            <a:spLocks/>
          </p:cNvSpPr>
          <p:nvPr/>
        </p:nvSpPr>
        <p:spPr bwMode="auto">
          <a:xfrm>
            <a:off x="9436100" y="5332413"/>
            <a:ext cx="18621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ID" b="1">
                <a:solidFill>
                  <a:srgbClr val="FFFFFF"/>
                </a:solidFill>
              </a:rPr>
              <a:t>Overview</a:t>
            </a:r>
            <a:endParaRPr lang="en-US" b="1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338" y="5556250"/>
            <a:ext cx="946785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38" name="TextBox 21"/>
          <p:cNvSpPr txBox="1">
            <a:spLocks noChangeArrowheads="1"/>
          </p:cNvSpPr>
          <p:nvPr/>
        </p:nvSpPr>
        <p:spPr bwMode="auto">
          <a:xfrm>
            <a:off x="1249363" y="5989292"/>
            <a:ext cx="33829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ID" sz="2000" b="1" u="sng" dirty="0"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44039" name="Picture 2" descr="A close up of a logo&#10;&#10;Description automatically generat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39724" y="131763"/>
            <a:ext cx="8169961" cy="73818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77500" lnSpcReduction="2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44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Velocity in simple harmonic motion (SHM)</a:t>
            </a:r>
            <a:endParaRPr lang="en-US" sz="44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39724" y="1045132"/>
            <a:ext cx="9263063" cy="173037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400" b="1">
              <a:solidFill>
                <a:srgbClr val="3F3F3F"/>
              </a:solidFill>
            </a:endParaRPr>
          </a:p>
        </p:txBody>
      </p:sp>
      <p:graphicFrame>
        <p:nvGraphicFramePr>
          <p:cNvPr id="440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4404"/>
              </p:ext>
            </p:extLst>
          </p:nvPr>
        </p:nvGraphicFramePr>
        <p:xfrm>
          <a:off x="445292" y="1273969"/>
          <a:ext cx="905192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0" name="Equation" r:id="rId4" imgW="2705040" imgH="393480" progId="Equation.3">
                  <p:embed/>
                </p:oleObj>
              </mc:Choice>
              <mc:Fallback>
                <p:oleObj name="Equation" r:id="rId4" imgW="270504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292" y="1273969"/>
                        <a:ext cx="905192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39724" y="3866678"/>
            <a:ext cx="11034713" cy="127317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400" b="1">
              <a:solidFill>
                <a:srgbClr val="3F3F3F"/>
              </a:solidFill>
            </a:endParaRPr>
          </a:p>
        </p:txBody>
      </p:sp>
      <p:graphicFrame>
        <p:nvGraphicFramePr>
          <p:cNvPr id="4405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3484138"/>
              </p:ext>
            </p:extLst>
          </p:nvPr>
        </p:nvGraphicFramePr>
        <p:xfrm>
          <a:off x="445292" y="3991770"/>
          <a:ext cx="10787062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1" name="Equation" r:id="rId6" imgW="4038480" imgH="393480" progId="Equation.3">
                  <p:embed/>
                </p:oleObj>
              </mc:Choice>
              <mc:Fallback>
                <p:oleObj name="Equation" r:id="rId6" imgW="403848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292" y="3991770"/>
                        <a:ext cx="10787062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39724" y="2962275"/>
            <a:ext cx="8169961" cy="73818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70000" lnSpcReduction="2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44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Acceleration in simple harmonic motion (SHM)</a:t>
            </a:r>
            <a:endParaRPr lang="en-US" sz="44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 idx="4294967295"/>
          </p:nvPr>
        </p:nvSpPr>
        <p:spPr>
          <a:xfrm>
            <a:off x="3584167" y="2876550"/>
            <a:ext cx="4699815" cy="917575"/>
          </a:xfrm>
        </p:spPr>
        <p:txBody>
          <a:bodyPr>
            <a:normAutofit fontScale="90000"/>
          </a:bodyPr>
          <a:lstStyle/>
          <a:p>
            <a:pPr algn="ctr"/>
            <a:r>
              <a:rPr lang="en-ID" sz="4800" b="1" dirty="0" smtClean="0">
                <a:solidFill>
                  <a:srgbClr val="252D31"/>
                </a:solidFill>
              </a:rPr>
              <a:t>ENERGY IN SHM</a:t>
            </a:r>
            <a:endParaRPr lang="en-US" sz="4800" b="1" dirty="0" smtClean="0">
              <a:solidFill>
                <a:srgbClr val="252D3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709988" y="2836863"/>
            <a:ext cx="4448175" cy="957262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45061" name="Picture 5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68263"/>
            <a:ext cx="2097087" cy="157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188982" y="3583923"/>
            <a:ext cx="3563937" cy="877887"/>
            <a:chOff x="4287838" y="4926699"/>
            <a:chExt cx="3563937" cy="877887"/>
          </a:xfrm>
        </p:grpSpPr>
        <p:sp>
          <p:nvSpPr>
            <p:cNvPr id="8" name="Rectangle 7"/>
            <p:cNvSpPr/>
            <p:nvPr/>
          </p:nvSpPr>
          <p:spPr>
            <a:xfrm>
              <a:off x="4287838" y="5126038"/>
              <a:ext cx="3563937" cy="463550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800">
                <a:solidFill>
                  <a:prstClr val="white"/>
                </a:solidFill>
              </a:endParaRPr>
            </a:p>
          </p:txBody>
        </p:sp>
        <p:sp>
          <p:nvSpPr>
            <p:cNvPr id="9" name="Title 14"/>
            <p:cNvSpPr txBox="1">
              <a:spLocks/>
            </p:cNvSpPr>
            <p:nvPr/>
          </p:nvSpPr>
          <p:spPr bwMode="auto">
            <a:xfrm>
              <a:off x="4343400" y="4926699"/>
              <a:ext cx="3492500" cy="877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Hind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Hind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Hind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Hind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Hind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Hind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ID" sz="3200" b="1" dirty="0">
                  <a:solidFill>
                    <a:srgbClr val="FFFFFF"/>
                  </a:solidFill>
                  <a:latin typeface="Bahnschrift SemiCondensed" panose="020B0502040204020203" pitchFamily="34" charset="0"/>
                </a:rPr>
                <a:t>FISIKA DASAR 1</a:t>
              </a:r>
              <a:endParaRPr lang="en-US" sz="3200" b="1" dirty="0">
                <a:solidFill>
                  <a:srgbClr val="FFFFFF"/>
                </a:solidFill>
                <a:latin typeface="Bahnschrift SemiCondensed" panose="020B0502040204020203" pitchFamily="34" charset="0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100" y="5324475"/>
            <a:ext cx="1862138" cy="46355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6084" name="Title 14"/>
          <p:cNvSpPr txBox="1">
            <a:spLocks/>
          </p:cNvSpPr>
          <p:nvPr/>
        </p:nvSpPr>
        <p:spPr bwMode="auto">
          <a:xfrm>
            <a:off x="9436100" y="5332413"/>
            <a:ext cx="1862138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ID" b="1">
                <a:solidFill>
                  <a:srgbClr val="FFFFFF"/>
                </a:solidFill>
              </a:rPr>
              <a:t>Overview</a:t>
            </a:r>
            <a:endParaRPr lang="en-US" b="1">
              <a:solidFill>
                <a:srgbClr val="FFFFFF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338" y="5556250"/>
            <a:ext cx="946785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087" name="Picture 2" descr="A close up of a logo&#10;&#10;Description automatically generat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39725" y="131763"/>
            <a:ext cx="4567238" cy="73818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b="1" dirty="0" smtClean="0">
                <a:solidFill>
                  <a:srgbClr val="3F3F3F"/>
                </a:solidFill>
                <a:latin typeface="Times New Roman" panose="02020603050405020304" pitchFamily="18" charset="0"/>
              </a:rPr>
              <a:t>Potential energy (U):</a:t>
            </a:r>
            <a:endParaRPr lang="en-US" sz="4400" b="1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6086475" y="249238"/>
            <a:ext cx="2614613" cy="134937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400" b="1">
              <a:solidFill>
                <a:srgbClr val="3F3F3F"/>
              </a:solidFill>
            </a:endParaRPr>
          </a:p>
        </p:txBody>
      </p:sp>
      <p:graphicFrame>
        <p:nvGraphicFramePr>
          <p:cNvPr id="46091" name="Object 11"/>
          <p:cNvGraphicFramePr>
            <a:graphicFrameLocks noChangeAspect="1"/>
          </p:cNvGraphicFramePr>
          <p:nvPr/>
        </p:nvGraphicFramePr>
        <p:xfrm>
          <a:off x="6273800" y="246063"/>
          <a:ext cx="229552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0" name="Equation" r:id="rId4" imgW="685800" imgH="393480" progId="Equation.3">
                  <p:embed/>
                </p:oleObj>
              </mc:Choice>
              <mc:Fallback>
                <p:oleObj name="Equation" r:id="rId4" imgW="68580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3800" y="246063"/>
                        <a:ext cx="229552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58775" y="1751013"/>
            <a:ext cx="4567238" cy="73818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b="1" dirty="0" smtClean="0">
                <a:solidFill>
                  <a:srgbClr val="3F3F3F"/>
                </a:solidFill>
                <a:latin typeface="Times New Roman" panose="02020603050405020304" pitchFamily="18" charset="0"/>
              </a:rPr>
              <a:t>Kinetic energy (K):</a:t>
            </a:r>
            <a:endParaRPr lang="en-US" sz="4400" b="1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6048375" y="1906588"/>
            <a:ext cx="4138613" cy="134937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400" b="1">
              <a:solidFill>
                <a:srgbClr val="3F3F3F"/>
              </a:solidFill>
            </a:endParaRPr>
          </a:p>
        </p:txBody>
      </p:sp>
      <p:graphicFrame>
        <p:nvGraphicFramePr>
          <p:cNvPr id="46100" name="Object 20"/>
          <p:cNvGraphicFramePr>
            <a:graphicFrameLocks noChangeAspect="1"/>
          </p:cNvGraphicFramePr>
          <p:nvPr/>
        </p:nvGraphicFramePr>
        <p:xfrm>
          <a:off x="6218238" y="1846263"/>
          <a:ext cx="374015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1" name="Equation" r:id="rId6" imgW="1117440" imgH="393480" progId="Equation.3">
                  <p:embed/>
                </p:oleObj>
              </mc:Choice>
              <mc:Fallback>
                <p:oleObj name="Equation" r:id="rId6" imgW="1117440" imgH="39348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8238" y="1846263"/>
                        <a:ext cx="3740150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320675" y="3408363"/>
            <a:ext cx="4567238" cy="738187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4400" b="1" dirty="0" smtClean="0">
                <a:solidFill>
                  <a:srgbClr val="3F3F3F"/>
                </a:solidFill>
                <a:latin typeface="Times New Roman" panose="02020603050405020304" pitchFamily="18" charset="0"/>
              </a:rPr>
              <a:t>Total energy </a:t>
            </a:r>
            <a:r>
              <a:rPr lang="en-US" sz="4400" b="1" dirty="0">
                <a:solidFill>
                  <a:srgbClr val="3F3F3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6067425" y="3525838"/>
            <a:ext cx="5110163" cy="1349375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4400" b="1">
              <a:solidFill>
                <a:srgbClr val="3F3F3F"/>
              </a:solidFill>
            </a:endParaRPr>
          </a:p>
        </p:txBody>
      </p:sp>
      <p:graphicFrame>
        <p:nvGraphicFramePr>
          <p:cNvPr id="4610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62646"/>
              </p:ext>
            </p:extLst>
          </p:nvPr>
        </p:nvGraphicFramePr>
        <p:xfrm>
          <a:off x="6311900" y="3560763"/>
          <a:ext cx="4505325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2" name="Equation" r:id="rId8" imgW="1346040" imgH="393480" progId="Equation.3">
                  <p:embed/>
                </p:oleObj>
              </mc:Choice>
              <mc:Fallback>
                <p:oleObj name="Equation" r:id="rId8" imgW="134604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1900" y="3560763"/>
                        <a:ext cx="4505325" cy="132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4" name="Text Box 24"/>
          <p:cNvSpPr txBox="1">
            <a:spLocks noChangeArrowheads="1"/>
          </p:cNvSpPr>
          <p:nvPr/>
        </p:nvSpPr>
        <p:spPr bwMode="auto">
          <a:xfrm>
            <a:off x="533400" y="4800600"/>
            <a:ext cx="16002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 b="1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46105" name="Object 25"/>
          <p:cNvGraphicFramePr>
            <a:graphicFrameLocks noChangeAspect="1"/>
          </p:cNvGraphicFramePr>
          <p:nvPr/>
        </p:nvGraphicFramePr>
        <p:xfrm>
          <a:off x="654050" y="4773613"/>
          <a:ext cx="134461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3" name="Equation" r:id="rId10" imgW="558720" imgH="203040" progId="Equation.3">
                  <p:embed/>
                </p:oleObj>
              </mc:Choice>
              <mc:Fallback>
                <p:oleObj name="Equation" r:id="rId10" imgW="558720" imgH="2030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4773613"/>
                        <a:ext cx="134461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1249363" y="5989292"/>
            <a:ext cx="33829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ID" sz="2000" b="1" u="sng" dirty="0">
                <a:latin typeface="Bahnschrift SemiCondensed" panose="020B0502040204020203" pitchFamily="34" charset="0"/>
              </a:rPr>
              <a:t>Adopted from MIT Course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52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1"/>
          <p:cNvSpPr txBox="1">
            <a:spLocks noChangeArrowheads="1"/>
          </p:cNvSpPr>
          <p:nvPr/>
        </p:nvSpPr>
        <p:spPr bwMode="auto">
          <a:xfrm>
            <a:off x="1282314" y="6055194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  <p:sp>
        <p:nvSpPr>
          <p:cNvPr id="5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5" y="197644"/>
            <a:ext cx="1828371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Example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06375" y="1012463"/>
                <a:ext cx="10964133" cy="41956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2000" dirty="0" smtClean="0">
                    <a:latin typeface="TimesTen-Roman"/>
                  </a:rPr>
                  <a:t>Many tall buildings have </a:t>
                </a:r>
                <a:r>
                  <a:rPr lang="en-US" sz="2000" i="1" dirty="0">
                    <a:latin typeface="TimesTen-Italic"/>
                  </a:rPr>
                  <a:t>mass dampers</a:t>
                </a:r>
                <a:r>
                  <a:rPr lang="en-US" sz="2000" dirty="0">
                    <a:latin typeface="TimesTen-Roman"/>
                  </a:rPr>
                  <a:t>, which are </a:t>
                </a:r>
                <a:r>
                  <a:rPr lang="en-US" sz="2000" dirty="0" smtClean="0">
                    <a:latin typeface="TimesTen-Roman"/>
                  </a:rPr>
                  <a:t>anti-sway devices </a:t>
                </a:r>
                <a:r>
                  <a:rPr lang="en-US" sz="2000" dirty="0">
                    <a:latin typeface="TimesTen-Roman"/>
                  </a:rPr>
                  <a:t>to prevent them from oscillating in a wind. </a:t>
                </a:r>
                <a:r>
                  <a:rPr lang="en-US" sz="2000" dirty="0" smtClean="0">
                    <a:latin typeface="TimesTen-Roman"/>
                  </a:rPr>
                  <a:t>The device might </a:t>
                </a:r>
                <a:r>
                  <a:rPr lang="en-US" sz="2000" dirty="0">
                    <a:latin typeface="TimesTen-Roman"/>
                  </a:rPr>
                  <a:t>be a block oscillating at the end of a spring </a:t>
                </a:r>
                <a:r>
                  <a:rPr lang="en-US" sz="2000" dirty="0" smtClean="0">
                    <a:latin typeface="TimesTen-Roman"/>
                  </a:rPr>
                  <a:t>and on </a:t>
                </a:r>
                <a:r>
                  <a:rPr lang="en-US" sz="2000" dirty="0">
                    <a:latin typeface="TimesTen-Roman"/>
                  </a:rPr>
                  <a:t>a lubricated track. If the building sways, say, </a:t>
                </a:r>
                <a:r>
                  <a:rPr lang="en-US" sz="2000" dirty="0" smtClean="0">
                    <a:latin typeface="TimesTen-Roman"/>
                  </a:rPr>
                  <a:t>eastward, the </a:t>
                </a:r>
                <a:r>
                  <a:rPr lang="en-US" sz="2000" dirty="0">
                    <a:latin typeface="TimesTen-Roman"/>
                  </a:rPr>
                  <a:t>block also moves eastward but delayed enough so </a:t>
                </a:r>
                <a:r>
                  <a:rPr lang="en-US" sz="2000" dirty="0" smtClean="0">
                    <a:latin typeface="TimesTen-Roman"/>
                  </a:rPr>
                  <a:t>that when </a:t>
                </a:r>
                <a:r>
                  <a:rPr lang="en-US" sz="2000" dirty="0">
                    <a:latin typeface="TimesTen-Roman"/>
                  </a:rPr>
                  <a:t>it finally moves, the building is then moving </a:t>
                </a:r>
                <a:r>
                  <a:rPr lang="en-US" sz="2000" dirty="0" smtClean="0">
                    <a:latin typeface="TimesTen-Roman"/>
                  </a:rPr>
                  <a:t>back westward</a:t>
                </a:r>
                <a:r>
                  <a:rPr lang="en-US" sz="2000" dirty="0">
                    <a:latin typeface="TimesTen-Roman"/>
                  </a:rPr>
                  <a:t>. Thus, the motion of the oscillator is out of </a:t>
                </a:r>
                <a:r>
                  <a:rPr lang="en-US" sz="2000" dirty="0" smtClean="0">
                    <a:latin typeface="TimesTen-Roman"/>
                  </a:rPr>
                  <a:t>step with </a:t>
                </a:r>
                <a:r>
                  <a:rPr lang="en-US" sz="2000" dirty="0">
                    <a:latin typeface="TimesTen-Roman"/>
                  </a:rPr>
                  <a:t>the motion of the building</a:t>
                </a:r>
                <a:r>
                  <a:rPr lang="en-US" sz="2000" dirty="0" smtClean="0">
                    <a:latin typeface="TimesTen-Roman"/>
                  </a:rPr>
                  <a:t>. </a:t>
                </a:r>
                <a:r>
                  <a:rPr lang="en-US" sz="2000" dirty="0"/>
                  <a:t>Suppose the block </a:t>
                </a:r>
                <a:r>
                  <a:rPr lang="en-US" sz="2000" dirty="0" smtClean="0"/>
                  <a:t>has mass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=2.72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/>
                  <a:t>kg and is </a:t>
                </a:r>
                <a:r>
                  <a:rPr lang="en-US" sz="2000" dirty="0" smtClean="0"/>
                  <a:t>designed to </a:t>
                </a:r>
                <a:r>
                  <a:rPr lang="en-US" sz="2000" dirty="0"/>
                  <a:t>oscillate at frequency </a:t>
                </a:r>
                <a:r>
                  <a:rPr lang="en-US" sz="2000" i="1" dirty="0" smtClean="0"/>
                  <a:t>f = </a:t>
                </a:r>
                <a:r>
                  <a:rPr lang="en-US" sz="2000" dirty="0" smtClean="0"/>
                  <a:t>10.0 </a:t>
                </a:r>
                <a:r>
                  <a:rPr lang="en-US" sz="2000" dirty="0"/>
                  <a:t>Hz and with </a:t>
                </a:r>
                <a:r>
                  <a:rPr lang="en-US" sz="2000" dirty="0" smtClean="0"/>
                  <a:t>amplitude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 smtClean="0"/>
                  <a:t>20.0 </a:t>
                </a:r>
                <a:r>
                  <a:rPr lang="en-US" sz="2000" dirty="0"/>
                  <a:t>cm</a:t>
                </a:r>
                <a:r>
                  <a:rPr lang="en-US" sz="2000" dirty="0" smtClean="0"/>
                  <a:t>.</a:t>
                </a:r>
                <a:endParaRPr lang="en-US" sz="2000" dirty="0" smtClean="0">
                  <a:latin typeface="TimesTen-Roman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2000" dirty="0" smtClean="0">
                    <a:latin typeface="TimesTen-Roman"/>
                  </a:rPr>
                  <a:t>What is the total mechanical energy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000" dirty="0" smtClean="0">
                    <a:latin typeface="TimesTen-Roman"/>
                  </a:rPr>
                  <a:t> of the spring-block system?</a:t>
                </a: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2000" dirty="0" smtClean="0">
                    <a:latin typeface="TimesTen-Roman"/>
                  </a:rPr>
                  <a:t>What is the block’s speed as it passes through the equilibrium point?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75" y="1012463"/>
                <a:ext cx="10964133" cy="4195636"/>
              </a:xfrm>
              <a:prstGeom prst="rect">
                <a:avLst/>
              </a:prstGeom>
              <a:blipFill rotWithShape="0">
                <a:blip r:embed="rId3"/>
                <a:stretch>
                  <a:fillRect l="-612" r="-556" b="-1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838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52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>
            <a:extLst>
              <a:ext uri="{FF2B5EF4-FFF2-40B4-BE49-F238E27FC236}"/>
            </a:extLst>
          </p:cNvPr>
          <p:cNvSpPr txBox="1">
            <a:spLocks/>
          </p:cNvSpPr>
          <p:nvPr/>
        </p:nvSpPr>
        <p:spPr>
          <a:xfrm>
            <a:off x="206375" y="197644"/>
            <a:ext cx="1828371" cy="715963"/>
          </a:xfrm>
          <a:prstGeom prst="rect">
            <a:avLst/>
          </a:prstGeom>
          <a:pattFill prst="pct30">
            <a:fgClr>
              <a:schemeClr val="accent1"/>
            </a:fgClr>
            <a:bgClr>
              <a:schemeClr val="bg1"/>
            </a:bgClr>
          </a:pattFill>
          <a:ln w="50800" cap="flat" cmpd="sng" algn="ctr">
            <a:solidFill>
              <a:srgbClr val="92D050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ID" sz="3600" dirty="0" smtClean="0">
                <a:solidFill>
                  <a:srgbClr val="3F3F3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Key Idea</a:t>
            </a:r>
            <a:endParaRPr lang="en-US" sz="3600" dirty="0">
              <a:solidFill>
                <a:srgbClr val="3F3F3F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06375" y="1026289"/>
                <a:ext cx="5387117" cy="2192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dirty="0" smtClean="0">
                    <a:latin typeface="TimesTen-Roman"/>
                  </a:rPr>
                  <a:t>The mechanical energy </a:t>
                </a:r>
                <a:r>
                  <a:rPr lang="en-US" sz="2000" i="1" dirty="0">
                    <a:latin typeface="TimesTen-Italic"/>
                  </a:rPr>
                  <a:t>E </a:t>
                </a:r>
                <a:r>
                  <a:rPr lang="en-US" sz="2000" dirty="0">
                    <a:latin typeface="TimesTen-Roman"/>
                  </a:rPr>
                  <a:t>(the sum of the kinetic </a:t>
                </a:r>
                <a:r>
                  <a:rPr lang="en-US" sz="2000" dirty="0" smtClean="0">
                    <a:latin typeface="TimesTen-Roman"/>
                  </a:rPr>
                  <a:t>energy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>
                    <a:latin typeface="TimesTen-Roman"/>
                  </a:rPr>
                  <a:t> of </a:t>
                </a:r>
                <a:r>
                  <a:rPr lang="en-US" sz="2000" dirty="0">
                    <a:latin typeface="TimesTen-Roman"/>
                  </a:rPr>
                  <a:t>the block and the potential energy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000" dirty="0" smtClean="0">
                    <a:latin typeface="TimesTen-Roman"/>
                  </a:rPr>
                  <a:t> of the </a:t>
                </a:r>
                <a:r>
                  <a:rPr lang="en-US" sz="2000" dirty="0">
                    <a:latin typeface="TimesTen-Roman"/>
                  </a:rPr>
                  <a:t>spring) is constant throughout the motion of </a:t>
                </a:r>
                <a:r>
                  <a:rPr lang="en-US" sz="2000" dirty="0" smtClean="0">
                    <a:latin typeface="TimesTen-Roman"/>
                  </a:rPr>
                  <a:t>the oscillator. Thus</a:t>
                </a:r>
                <a:r>
                  <a:rPr lang="en-US" sz="2000" dirty="0">
                    <a:latin typeface="TimesTen-Roman"/>
                  </a:rPr>
                  <a:t>, we can evaluate </a:t>
                </a:r>
                <a:r>
                  <a:rPr lang="en-US" sz="2000" i="1" dirty="0">
                    <a:latin typeface="TimesTen-Italic"/>
                  </a:rPr>
                  <a:t>E </a:t>
                </a:r>
                <a:r>
                  <a:rPr lang="en-US" sz="2000" dirty="0">
                    <a:latin typeface="TimesTen-Roman"/>
                  </a:rPr>
                  <a:t>at any point during the motion.</a:t>
                </a:r>
                <a:endParaRPr lang="en-US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75" y="1026289"/>
                <a:ext cx="5387117" cy="2192652"/>
              </a:xfrm>
              <a:prstGeom prst="rect">
                <a:avLst/>
              </a:prstGeom>
              <a:blipFill rotWithShape="0">
                <a:blip r:embed="rId3"/>
                <a:stretch>
                  <a:fillRect l="-1244" t="-1111" r="-1131"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06375" y="3435752"/>
                <a:ext cx="5387117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000" b="1" i="1" dirty="0" smtClean="0">
                    <a:solidFill>
                      <a:srgbClr val="6E6936"/>
                    </a:solidFill>
                    <a:latin typeface="AkzidenzGroteskBE-MdIt"/>
                  </a:rPr>
                  <a:t>Calculations: (a) </a:t>
                </a: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Because we are given amplitude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i="1" dirty="0" smtClean="0">
                    <a:solidFill>
                      <a:schemeClr val="tx1">
                        <a:lumMod val="50000"/>
                      </a:schemeClr>
                    </a:solidFill>
                    <a:latin typeface="TimesTen-Italic"/>
                  </a:rPr>
                  <a:t> 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of the </a:t>
                </a: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oscillations, let’s 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evaluate </a:t>
                </a:r>
                <a:r>
                  <a:rPr lang="en-US" sz="2000" i="1" dirty="0">
                    <a:solidFill>
                      <a:schemeClr val="tx1">
                        <a:lumMod val="50000"/>
                      </a:schemeClr>
                    </a:solidFill>
                    <a:latin typeface="TimesTen-Italic"/>
                  </a:rPr>
                  <a:t>E 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when the block is at </a:t>
                </a: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position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0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, 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</a:rPr>
                  <a:t>where it has velocity </a:t>
                </a:r>
                <a:r>
                  <a:rPr lang="en-US" sz="2000" i="1" dirty="0" smtClean="0">
                    <a:solidFill>
                      <a:schemeClr val="tx1">
                        <a:lumMod val="50000"/>
                      </a:schemeClr>
                    </a:solidFill>
                  </a:rPr>
                  <a:t>v = </a:t>
                </a: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</a:rPr>
                  <a:t>0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</a:rPr>
                  <a:t>. However, to evaluate </a:t>
                </a:r>
                <a:r>
                  <a:rPr lang="en-US" sz="2000" i="1" dirty="0">
                    <a:solidFill>
                      <a:schemeClr val="tx1">
                        <a:lumMod val="50000"/>
                      </a:schemeClr>
                    </a:solidFill>
                  </a:rPr>
                  <a:t>U 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</a:rPr>
                  <a:t>at </a:t>
                </a:r>
                <a:r>
                  <a:rPr lang="en-US" sz="2000" dirty="0" smtClean="0">
                    <a:solidFill>
                      <a:schemeClr val="tx1">
                        <a:lumMod val="50000"/>
                      </a:schemeClr>
                    </a:solidFill>
                  </a:rPr>
                  <a:t>that point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</a:rPr>
                  <a:t>, we first need to find the spring constant </a:t>
                </a:r>
                <a:r>
                  <a:rPr lang="en-US" sz="2000" i="1" dirty="0">
                    <a:solidFill>
                      <a:schemeClr val="tx1">
                        <a:lumMod val="50000"/>
                      </a:schemeClr>
                    </a:solidFill>
                  </a:rPr>
                  <a:t>k</a:t>
                </a:r>
                <a:r>
                  <a:rPr lang="en-US" sz="2000" dirty="0">
                    <a:solidFill>
                      <a:schemeClr val="tx1">
                        <a:lumMod val="50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75" y="3435752"/>
                <a:ext cx="5387117" cy="1938992"/>
              </a:xfrm>
              <a:prstGeom prst="rect">
                <a:avLst/>
              </a:prstGeom>
              <a:blipFill rotWithShape="0">
                <a:blip r:embed="rId4"/>
                <a:stretch>
                  <a:fillRect l="-1244" t="-1572" r="-1131" b="-50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126025" y="1026289"/>
                <a:ext cx="241309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6025" y="1026289"/>
                <a:ext cx="2413096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768" r="-253" b="-37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344033" y="1491049"/>
                <a:ext cx="3860159" cy="3113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=(2.72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)(2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(19.0 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𝐻𝑧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033" y="1491049"/>
                <a:ext cx="3860159" cy="311304"/>
              </a:xfrm>
              <a:prstGeom prst="rect">
                <a:avLst/>
              </a:prstGeom>
              <a:blipFill rotWithShape="0">
                <a:blip r:embed="rId6"/>
                <a:stretch>
                  <a:fillRect l="-158" b="-37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344033" y="1968726"/>
                <a:ext cx="21505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=1.073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033" y="1968726"/>
                <a:ext cx="2150525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850" r="-567" b="-3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6627105" y="2849609"/>
            <a:ext cx="2912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Ten-Roman"/>
              </a:rPr>
              <a:t>We can now evaluate </a:t>
            </a:r>
            <a:r>
              <a:rPr lang="en-US" i="1" dirty="0">
                <a:latin typeface="TimesTen-Italic"/>
              </a:rPr>
              <a:t>E </a:t>
            </a:r>
            <a:r>
              <a:rPr lang="en-US" dirty="0">
                <a:latin typeface="TimesTen-Roman"/>
              </a:rPr>
              <a:t>as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26025" y="3289082"/>
                <a:ext cx="3167021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6025" y="3289082"/>
                <a:ext cx="3167021" cy="57618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421722" y="4066775"/>
                <a:ext cx="4015073" cy="4346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=0+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(1.073 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 smtClean="0"/>
                  <a:t>)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(0.20 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20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0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722" y="4066775"/>
                <a:ext cx="4015073" cy="434606"/>
              </a:xfrm>
              <a:prstGeom prst="rect">
                <a:avLst/>
              </a:prstGeom>
              <a:blipFill rotWithShape="0">
                <a:blip r:embed="rId9"/>
                <a:stretch>
                  <a:fillRect l="-1366" t="-4225" r="-455" b="-211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421722" y="4801777"/>
                <a:ext cx="321164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=2.147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≈2.1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722" y="4801777"/>
                <a:ext cx="321164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190" r="-1898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21"/>
          <p:cNvSpPr txBox="1">
            <a:spLocks noChangeArrowheads="1"/>
          </p:cNvSpPr>
          <p:nvPr/>
        </p:nvSpPr>
        <p:spPr bwMode="auto">
          <a:xfrm>
            <a:off x="1282314" y="6055194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32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752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 descr="A close up of a logo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5551488"/>
            <a:ext cx="1722437" cy="129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37750" y="413605"/>
                <a:ext cx="11121081" cy="8347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i="1" dirty="0" smtClean="0">
                    <a:solidFill>
                      <a:srgbClr val="6E6936"/>
                    </a:solidFill>
                    <a:latin typeface="AkzidenzGroteskBE-MdIt"/>
                  </a:rPr>
                  <a:t>Calculations: </a:t>
                </a:r>
                <a:r>
                  <a:rPr lang="en-US" sz="2000" dirty="0">
                    <a:solidFill>
                      <a:srgbClr val="000000"/>
                    </a:solidFill>
                    <a:latin typeface="TimesTen-Roman"/>
                  </a:rPr>
                  <a:t>We want the speed at </a:t>
                </a:r>
                <a:r>
                  <a:rPr lang="en-US" sz="2000" i="1" dirty="0" smtClean="0">
                    <a:solidFill>
                      <a:srgbClr val="000000"/>
                    </a:solidFill>
                    <a:latin typeface="TimesTen-Italic"/>
                  </a:rPr>
                  <a:t>x = </a:t>
                </a:r>
                <a:r>
                  <a:rPr lang="en-US" sz="2000" dirty="0" smtClean="0">
                    <a:solidFill>
                      <a:srgbClr val="000000"/>
                    </a:solidFill>
                    <a:latin typeface="TimesTen-Roman"/>
                  </a:rPr>
                  <a:t>0</a:t>
                </a:r>
                <a:r>
                  <a:rPr lang="en-US" sz="2000" dirty="0">
                    <a:solidFill>
                      <a:srgbClr val="000000"/>
                    </a:solidFill>
                    <a:latin typeface="TimesTen-Roman"/>
                  </a:rPr>
                  <a:t>, where </a:t>
                </a:r>
                <a:r>
                  <a:rPr lang="en-US" sz="2000" dirty="0" smtClean="0">
                    <a:solidFill>
                      <a:srgbClr val="000000"/>
                    </a:solidFill>
                    <a:latin typeface="TimesTen-Roman"/>
                  </a:rPr>
                  <a:t>the potential </a:t>
                </a:r>
                <a:r>
                  <a:rPr lang="en-US" sz="2000" dirty="0">
                    <a:solidFill>
                      <a:srgbClr val="000000"/>
                    </a:solidFill>
                    <a:latin typeface="TimesTen-Roman"/>
                  </a:rPr>
                  <a:t>energy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 smtClean="0">
                    <a:solidFill>
                      <a:srgbClr val="000000"/>
                    </a:solidFill>
                    <a:latin typeface="TimesTen-Roman"/>
                  </a:rPr>
                  <a:t> and </a:t>
                </a:r>
                <a:r>
                  <a:rPr lang="en-US" sz="2000" dirty="0">
                    <a:solidFill>
                      <a:srgbClr val="000000"/>
                    </a:solidFill>
                    <a:latin typeface="TimesTen-Roman"/>
                  </a:rPr>
                  <a:t>the mechanical </a:t>
                </a:r>
                <a:r>
                  <a:rPr lang="en-US" sz="2000" dirty="0" smtClean="0">
                    <a:solidFill>
                      <a:srgbClr val="000000"/>
                    </a:solidFill>
                    <a:latin typeface="TimesTen-Roman"/>
                  </a:rPr>
                  <a:t>energy is </a:t>
                </a:r>
                <a:r>
                  <a:rPr lang="en-US" sz="2000" dirty="0">
                    <a:solidFill>
                      <a:srgbClr val="000000"/>
                    </a:solidFill>
                    <a:latin typeface="TimesTen-Roman"/>
                  </a:rPr>
                  <a:t>entirely kinetic energy. So, we can write</a:t>
                </a:r>
                <a:endParaRPr lang="en-US" sz="20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50" y="413605"/>
                <a:ext cx="11121081" cy="834716"/>
              </a:xfrm>
              <a:prstGeom prst="rect">
                <a:avLst/>
              </a:prstGeom>
              <a:blipFill rotWithShape="0">
                <a:blip r:embed="rId3"/>
                <a:stretch>
                  <a:fillRect l="-548" b="-124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14779" y="1740369"/>
                <a:ext cx="3167021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𝑘𝑥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4779" y="1740369"/>
                <a:ext cx="3167021" cy="5761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17071" y="2746353"/>
                <a:ext cx="4413837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2.147 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(2.72 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1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𝑘𝑔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7071" y="2746353"/>
                <a:ext cx="4413837" cy="5761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85134" y="3732652"/>
                <a:ext cx="15574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=12.6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5134" y="3732652"/>
                <a:ext cx="1557414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172" r="-1172" b="-372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37750" y="4508573"/>
                <a:ext cx="929228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Because </a:t>
                </a:r>
                <a:r>
                  <a:rPr lang="en-US" i="1" dirty="0">
                    <a:solidFill>
                      <a:schemeClr val="tx1">
                        <a:lumMod val="50000"/>
                      </a:schemeClr>
                    </a:solidFill>
                    <a:latin typeface="TimesTen-Italic"/>
                  </a:rPr>
                  <a:t>E </a:t>
                </a:r>
                <a:r>
                  <a:rPr lang="en-US" dirty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is entirely kinetic energy, this is the </a:t>
                </a:r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maximum speed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 smtClean="0">
                    <a:solidFill>
                      <a:schemeClr val="tx1">
                        <a:lumMod val="50000"/>
                      </a:schemeClr>
                    </a:solidFill>
                    <a:latin typeface="TimesTen-Roman"/>
                  </a:rPr>
                  <a:t>.</a:t>
                </a:r>
                <a:endParaRPr lang="en-US" dirty="0">
                  <a:solidFill>
                    <a:schemeClr val="tx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750" y="4508573"/>
                <a:ext cx="9292282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525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21"/>
          <p:cNvSpPr txBox="1">
            <a:spLocks noChangeArrowheads="1"/>
          </p:cNvSpPr>
          <p:nvPr/>
        </p:nvSpPr>
        <p:spPr bwMode="auto">
          <a:xfrm>
            <a:off x="1282314" y="6055194"/>
            <a:ext cx="66260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Hind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Hind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Hind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ID" sz="1600" b="1" u="sng" dirty="0">
                <a:latin typeface="Bahnschrift SemiCondensed" panose="020B0502040204020203" pitchFamily="34" charset="0"/>
              </a:rPr>
              <a:t>Adopted from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Halliday</a:t>
            </a:r>
            <a:r>
              <a:rPr lang="en-ID" sz="1600" b="1" u="sng" dirty="0">
                <a:latin typeface="Bahnschrift SemiCondensed" panose="020B0502040204020203" pitchFamily="34" charset="0"/>
              </a:rPr>
              <a:t> 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&amp; Resnick, Fundamentals of Physics, 10</a:t>
            </a:r>
            <a:r>
              <a:rPr lang="en-ID" sz="1600" b="1" u="sng" baseline="30000" dirty="0" smtClean="0">
                <a:latin typeface="Bahnschrift SemiCondensed" panose="020B0502040204020203" pitchFamily="34" charset="0"/>
              </a:rPr>
              <a:t>th</a:t>
            </a:r>
            <a:r>
              <a:rPr lang="en-ID" sz="1600" b="1" u="sng" dirty="0" smtClean="0">
                <a:latin typeface="Bahnschrift SemiCondensed" panose="020B0502040204020203" pitchFamily="34" charset="0"/>
              </a:rPr>
              <a:t> edition, Wiley</a:t>
            </a:r>
            <a:endParaRPr lang="en-ID" sz="1600" b="1" u="sng" dirty="0">
              <a:latin typeface="Bahnschrif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190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icture Placeholder 4"/>
          <p:cNvSpPr>
            <a:spLocks noGrp="1" noTextEdit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188" y="2538413"/>
            <a:ext cx="7159625" cy="1781175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7653" name="Title 14"/>
          <p:cNvSpPr txBox="1">
            <a:spLocks/>
          </p:cNvSpPr>
          <p:nvPr/>
        </p:nvSpPr>
        <p:spPr bwMode="auto">
          <a:xfrm>
            <a:off x="2516188" y="2568575"/>
            <a:ext cx="715962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Hind"/>
              </a:defRPr>
            </a:lvl1pPr>
            <a:lvl2pPr marL="742950" indent="-285750">
              <a:defRPr>
                <a:solidFill>
                  <a:schemeClr val="tx1"/>
                </a:solidFill>
                <a:latin typeface="Hind"/>
              </a:defRPr>
            </a:lvl2pPr>
            <a:lvl3pPr marL="1143000" indent="-228600">
              <a:defRPr>
                <a:solidFill>
                  <a:schemeClr val="tx1"/>
                </a:solidFill>
                <a:latin typeface="Hind"/>
              </a:defRPr>
            </a:lvl3pPr>
            <a:lvl4pPr marL="1600200" indent="-228600">
              <a:defRPr>
                <a:solidFill>
                  <a:schemeClr val="tx1"/>
                </a:solidFill>
                <a:latin typeface="Hind"/>
              </a:defRPr>
            </a:lvl4pPr>
            <a:lvl5pPr marL="2057400" indent="-228600">
              <a:defRPr>
                <a:solidFill>
                  <a:schemeClr val="tx1"/>
                </a:solidFill>
                <a:latin typeface="Hind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ind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sz="8800" b="1" dirty="0" smtClean="0">
                <a:solidFill>
                  <a:srgbClr val="FFFFFF"/>
                </a:solidFill>
              </a:rPr>
              <a:t>THANK YOU</a:t>
            </a:r>
            <a:endParaRPr lang="en-US" sz="8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</TotalTime>
  <Words>300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AkzidenzGroteskBE-MdIt</vt:lpstr>
      <vt:lpstr>Arial</vt:lpstr>
      <vt:lpstr>Bahnschrift SemiCondensed</vt:lpstr>
      <vt:lpstr>Cambria Math</vt:lpstr>
      <vt:lpstr>Hind</vt:lpstr>
      <vt:lpstr>Poppins Light</vt:lpstr>
      <vt:lpstr>Symbol</vt:lpstr>
      <vt:lpstr>Times New Roman</vt:lpstr>
      <vt:lpstr>TimesTen-Italic</vt:lpstr>
      <vt:lpstr>TimesTen-Roman</vt:lpstr>
      <vt:lpstr>1_Office Theme</vt:lpstr>
      <vt:lpstr>Equation</vt:lpstr>
      <vt:lpstr>VELOCITY/ACCELERATION IN SHM</vt:lpstr>
      <vt:lpstr>PowerPoint Presentation</vt:lpstr>
      <vt:lpstr>ENERGY IN SHM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Wahyu</cp:lastModifiedBy>
  <cp:revision>86</cp:revision>
  <dcterms:created xsi:type="dcterms:W3CDTF">2018-07-26T02:16:45Z</dcterms:created>
  <dcterms:modified xsi:type="dcterms:W3CDTF">2020-12-21T03:29:33Z</dcterms:modified>
</cp:coreProperties>
</file>