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308" r:id="rId3"/>
    <p:sldId id="296" r:id="rId4"/>
    <p:sldId id="301" r:id="rId5"/>
    <p:sldId id="309" r:id="rId6"/>
    <p:sldId id="298" r:id="rId7"/>
    <p:sldId id="30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75ADE-4FA7-440B-AB03-ABC9365C807C}" type="datetimeFigureOut">
              <a:rPr lang="en-US" smtClean="0"/>
              <a:pPr/>
              <a:t>15-Nov-20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BD967-0D71-4175-BDD7-19DF0072DA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9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2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/>
          <p:cNvSpPr>
            <a:spLocks noGrp="1"/>
          </p:cNvSpPr>
          <p:nvPr>
            <p:ph type="pic" sz="quarter" idx="13"/>
          </p:nvPr>
        </p:nvSpPr>
        <p:spPr>
          <a:xfrm>
            <a:off x="5931778" y="3930652"/>
            <a:ext cx="4750043" cy="2355851"/>
          </a:xfrm>
          <a:custGeom>
            <a:avLst/>
            <a:gdLst>
              <a:gd name="connsiteX0" fmla="*/ 162337 w 4750043"/>
              <a:gd name="connsiteY0" fmla="*/ 0 h 2355851"/>
              <a:gd name="connsiteX1" fmla="*/ 2286173 w 4750043"/>
              <a:gd name="connsiteY1" fmla="*/ 0 h 2355851"/>
              <a:gd name="connsiteX2" fmla="*/ 2456190 w 4750043"/>
              <a:gd name="connsiteY2" fmla="*/ 204022 h 2355851"/>
              <a:gd name="connsiteX3" fmla="*/ 2626207 w 4750043"/>
              <a:gd name="connsiteY3" fmla="*/ 0 h 2355851"/>
              <a:gd name="connsiteX4" fmla="*/ 4750043 w 4750043"/>
              <a:gd name="connsiteY4" fmla="*/ 0 h 2355851"/>
              <a:gd name="connsiteX5" fmla="*/ 4750043 w 4750043"/>
              <a:gd name="connsiteY5" fmla="*/ 2355851 h 2355851"/>
              <a:gd name="connsiteX6" fmla="*/ 162337 w 4750043"/>
              <a:gd name="connsiteY6" fmla="*/ 2355851 h 2355851"/>
              <a:gd name="connsiteX7" fmla="*/ 162337 w 4750043"/>
              <a:gd name="connsiteY7" fmla="*/ 1326270 h 2355851"/>
              <a:gd name="connsiteX8" fmla="*/ 0 w 4750043"/>
              <a:gd name="connsiteY8" fmla="*/ 1182925 h 2355851"/>
              <a:gd name="connsiteX9" fmla="*/ 162337 w 4750043"/>
              <a:gd name="connsiteY9" fmla="*/ 1039580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50043" h="2355851">
                <a:moveTo>
                  <a:pt x="162337" y="0"/>
                </a:moveTo>
                <a:lnTo>
                  <a:pt x="2286173" y="0"/>
                </a:lnTo>
                <a:lnTo>
                  <a:pt x="2456190" y="204022"/>
                </a:lnTo>
                <a:lnTo>
                  <a:pt x="2626207" y="0"/>
                </a:lnTo>
                <a:lnTo>
                  <a:pt x="4750043" y="0"/>
                </a:lnTo>
                <a:lnTo>
                  <a:pt x="4750043" y="2355851"/>
                </a:lnTo>
                <a:lnTo>
                  <a:pt x="162337" y="2355851"/>
                </a:lnTo>
                <a:lnTo>
                  <a:pt x="162337" y="1326270"/>
                </a:lnTo>
                <a:lnTo>
                  <a:pt x="0" y="1182925"/>
                </a:lnTo>
                <a:lnTo>
                  <a:pt x="162337" y="103958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12"/>
          </p:nvPr>
        </p:nvSpPr>
        <p:spPr>
          <a:xfrm>
            <a:off x="1506404" y="3745903"/>
            <a:ext cx="4587707" cy="2540598"/>
          </a:xfrm>
          <a:custGeom>
            <a:avLst/>
            <a:gdLst>
              <a:gd name="connsiteX0" fmla="*/ 2293854 w 4587707"/>
              <a:gd name="connsiteY0" fmla="*/ 0 h 2540598"/>
              <a:gd name="connsiteX1" fmla="*/ 2456988 w 4587707"/>
              <a:gd name="connsiteY1" fmla="*/ 184747 h 2540598"/>
              <a:gd name="connsiteX2" fmla="*/ 4587707 w 4587707"/>
              <a:gd name="connsiteY2" fmla="*/ 184747 h 2540598"/>
              <a:gd name="connsiteX3" fmla="*/ 4587707 w 4587707"/>
              <a:gd name="connsiteY3" fmla="*/ 1224331 h 2540598"/>
              <a:gd name="connsiteX4" fmla="*/ 4425374 w 4587707"/>
              <a:gd name="connsiteY4" fmla="*/ 1367673 h 2540598"/>
              <a:gd name="connsiteX5" fmla="*/ 4587707 w 4587707"/>
              <a:gd name="connsiteY5" fmla="*/ 1511015 h 2540598"/>
              <a:gd name="connsiteX6" fmla="*/ 4587707 w 4587707"/>
              <a:gd name="connsiteY6" fmla="*/ 2540598 h 2540598"/>
              <a:gd name="connsiteX7" fmla="*/ 0 w 4587707"/>
              <a:gd name="connsiteY7" fmla="*/ 2540598 h 2540598"/>
              <a:gd name="connsiteX8" fmla="*/ 0 w 4587707"/>
              <a:gd name="connsiteY8" fmla="*/ 184747 h 2540598"/>
              <a:gd name="connsiteX9" fmla="*/ 2130721 w 4587707"/>
              <a:gd name="connsiteY9" fmla="*/ 184747 h 2540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40598">
                <a:moveTo>
                  <a:pt x="2293854" y="0"/>
                </a:moveTo>
                <a:lnTo>
                  <a:pt x="2456988" y="184747"/>
                </a:lnTo>
                <a:lnTo>
                  <a:pt x="4587707" y="184747"/>
                </a:lnTo>
                <a:lnTo>
                  <a:pt x="4587707" y="1224331"/>
                </a:lnTo>
                <a:lnTo>
                  <a:pt x="4425374" y="1367673"/>
                </a:lnTo>
                <a:lnTo>
                  <a:pt x="4587707" y="1511015"/>
                </a:lnTo>
                <a:lnTo>
                  <a:pt x="4587707" y="2540598"/>
                </a:lnTo>
                <a:lnTo>
                  <a:pt x="0" y="2540598"/>
                </a:lnTo>
                <a:lnTo>
                  <a:pt x="0" y="184747"/>
                </a:lnTo>
                <a:lnTo>
                  <a:pt x="2130721" y="184747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1"/>
          </p:nvPr>
        </p:nvSpPr>
        <p:spPr>
          <a:xfrm>
            <a:off x="6094113" y="1574799"/>
            <a:ext cx="4587707" cy="2559874"/>
          </a:xfrm>
          <a:custGeom>
            <a:avLst/>
            <a:gdLst>
              <a:gd name="connsiteX0" fmla="*/ 0 w 4587707"/>
              <a:gd name="connsiteY0" fmla="*/ 0 h 2559874"/>
              <a:gd name="connsiteX1" fmla="*/ 4587707 w 4587707"/>
              <a:gd name="connsiteY1" fmla="*/ 0 h 2559874"/>
              <a:gd name="connsiteX2" fmla="*/ 4587707 w 4587707"/>
              <a:gd name="connsiteY2" fmla="*/ 2355851 h 2559874"/>
              <a:gd name="connsiteX3" fmla="*/ 2463871 w 4587707"/>
              <a:gd name="connsiteY3" fmla="*/ 2355851 h 2559874"/>
              <a:gd name="connsiteX4" fmla="*/ 2293853 w 4587707"/>
              <a:gd name="connsiteY4" fmla="*/ 2559874 h 2559874"/>
              <a:gd name="connsiteX5" fmla="*/ 2123835 w 4587707"/>
              <a:gd name="connsiteY5" fmla="*/ 2355851 h 2559874"/>
              <a:gd name="connsiteX6" fmla="*/ 0 w 4587707"/>
              <a:gd name="connsiteY6" fmla="*/ 2355851 h 2559874"/>
              <a:gd name="connsiteX7" fmla="*/ 0 w 4587707"/>
              <a:gd name="connsiteY7" fmla="*/ 1277693 h 2559874"/>
              <a:gd name="connsiteX8" fmla="*/ 188136 w 4587707"/>
              <a:gd name="connsiteY8" fmla="*/ 1111567 h 2559874"/>
              <a:gd name="connsiteX9" fmla="*/ 0 w 4587707"/>
              <a:gd name="connsiteY9" fmla="*/ 945441 h 2559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59874">
                <a:moveTo>
                  <a:pt x="0" y="0"/>
                </a:moveTo>
                <a:lnTo>
                  <a:pt x="4587707" y="0"/>
                </a:lnTo>
                <a:lnTo>
                  <a:pt x="4587707" y="2355851"/>
                </a:lnTo>
                <a:lnTo>
                  <a:pt x="2463871" y="2355851"/>
                </a:lnTo>
                <a:lnTo>
                  <a:pt x="2293853" y="2559874"/>
                </a:lnTo>
                <a:lnTo>
                  <a:pt x="2123835" y="2355851"/>
                </a:lnTo>
                <a:lnTo>
                  <a:pt x="0" y="2355851"/>
                </a:lnTo>
                <a:lnTo>
                  <a:pt x="0" y="1277693"/>
                </a:lnTo>
                <a:lnTo>
                  <a:pt x="188136" y="1111567"/>
                </a:lnTo>
                <a:lnTo>
                  <a:pt x="0" y="945441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0"/>
          </p:nvPr>
        </p:nvSpPr>
        <p:spPr>
          <a:xfrm>
            <a:off x="1506402" y="1574801"/>
            <a:ext cx="4775846" cy="2355851"/>
          </a:xfrm>
          <a:custGeom>
            <a:avLst/>
            <a:gdLst>
              <a:gd name="connsiteX0" fmla="*/ 0 w 4775846"/>
              <a:gd name="connsiteY0" fmla="*/ 0 h 2355851"/>
              <a:gd name="connsiteX1" fmla="*/ 4587707 w 4775846"/>
              <a:gd name="connsiteY1" fmla="*/ 0 h 2355851"/>
              <a:gd name="connsiteX2" fmla="*/ 4587707 w 4775846"/>
              <a:gd name="connsiteY2" fmla="*/ 945437 h 2355851"/>
              <a:gd name="connsiteX3" fmla="*/ 4775846 w 4775846"/>
              <a:gd name="connsiteY3" fmla="*/ 1111566 h 2355851"/>
              <a:gd name="connsiteX4" fmla="*/ 4587707 w 4775846"/>
              <a:gd name="connsiteY4" fmla="*/ 1277694 h 2355851"/>
              <a:gd name="connsiteX5" fmla="*/ 4587707 w 4775846"/>
              <a:gd name="connsiteY5" fmla="*/ 2355850 h 2355851"/>
              <a:gd name="connsiteX6" fmla="*/ 2456989 w 4775846"/>
              <a:gd name="connsiteY6" fmla="*/ 2355850 h 2355851"/>
              <a:gd name="connsiteX7" fmla="*/ 2293855 w 4775846"/>
              <a:gd name="connsiteY7" fmla="*/ 2171103 h 2355851"/>
              <a:gd name="connsiteX8" fmla="*/ 2130722 w 4775846"/>
              <a:gd name="connsiteY8" fmla="*/ 2355850 h 2355851"/>
              <a:gd name="connsiteX9" fmla="*/ 1 w 4775846"/>
              <a:gd name="connsiteY9" fmla="*/ 2355850 h 2355851"/>
              <a:gd name="connsiteX10" fmla="*/ 1 w 4775846"/>
              <a:gd name="connsiteY10" fmla="*/ 2355851 h 2355851"/>
              <a:gd name="connsiteX11" fmla="*/ 0 w 4775846"/>
              <a:gd name="connsiteY11" fmla="*/ 2355851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75846" h="2355851">
                <a:moveTo>
                  <a:pt x="0" y="0"/>
                </a:moveTo>
                <a:lnTo>
                  <a:pt x="4587707" y="0"/>
                </a:lnTo>
                <a:lnTo>
                  <a:pt x="4587707" y="945437"/>
                </a:lnTo>
                <a:lnTo>
                  <a:pt x="4775846" y="1111566"/>
                </a:lnTo>
                <a:lnTo>
                  <a:pt x="4587707" y="1277694"/>
                </a:lnTo>
                <a:lnTo>
                  <a:pt x="4587707" y="2355850"/>
                </a:lnTo>
                <a:lnTo>
                  <a:pt x="2456989" y="2355850"/>
                </a:lnTo>
                <a:lnTo>
                  <a:pt x="2293855" y="2171103"/>
                </a:lnTo>
                <a:lnTo>
                  <a:pt x="2130722" y="2355850"/>
                </a:lnTo>
                <a:lnTo>
                  <a:pt x="1" y="2355850"/>
                </a:lnTo>
                <a:lnTo>
                  <a:pt x="1" y="2355851"/>
                </a:lnTo>
                <a:lnTo>
                  <a:pt x="0" y="2355851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119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97400" y="1892300"/>
            <a:ext cx="4466700" cy="4051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27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447769" y="0"/>
            <a:ext cx="374904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689020" y="0"/>
            <a:ext cx="374904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70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33966" y="3430954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080418" y="-12315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97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815339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781800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24863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3001369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5177875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7354381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9530887" y="4444872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529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9" grpId="0"/>
      <p:bldP spid="20" grpId="0"/>
      <p:bldP spid="21" grpId="0"/>
      <p:bldP spid="22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6217800" y="1860416"/>
            <a:ext cx="5136000" cy="4061409"/>
          </a:xfrm>
          <a:prstGeom prst="rect">
            <a:avLst/>
          </a:prstGeom>
        </p:spPr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38200" y="1860416"/>
            <a:ext cx="5136000" cy="4061409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11383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0" y="1860417"/>
            <a:ext cx="12192000" cy="2152784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03669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119643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502336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7882494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99729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58813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982704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31119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82427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27655" y="1937321"/>
            <a:ext cx="2935235" cy="29322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60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844735" y="2546920"/>
            <a:ext cx="1733365" cy="309187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431556" y="2546920"/>
            <a:ext cx="1733365" cy="309187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5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12949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9339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25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803900" y="1943100"/>
            <a:ext cx="5549900" cy="3784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6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301656"/>
            <a:ext cx="12192000" cy="299785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94914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1275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670300" y="2222500"/>
            <a:ext cx="4864608" cy="3670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799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Moni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175337" y="3084457"/>
            <a:ext cx="3913883" cy="2554343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7427672" y="2950652"/>
            <a:ext cx="3765114" cy="23738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1057349" y="2950652"/>
            <a:ext cx="3724201" cy="237382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985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3639219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75336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966987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303104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8707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914400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4431792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7949184" y="1711438"/>
            <a:ext cx="3328416" cy="25603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81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3820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0545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415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65913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79502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9309100" y="3526547"/>
            <a:ext cx="1188720" cy="11887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484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1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1925" y="173038"/>
            <a:ext cx="6157913" cy="6511925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85865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238375" y="1504950"/>
            <a:ext cx="3390900" cy="1528763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6496050" y="3076575"/>
            <a:ext cx="1943100" cy="15287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035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577850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4169744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7819263" y="1699434"/>
            <a:ext cx="3338268" cy="21717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203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66970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240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616700" y="0"/>
            <a:ext cx="557529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146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d with Smart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1603389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429501" y="1069989"/>
            <a:ext cx="2501900" cy="42132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423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14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199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873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00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" y="0"/>
            <a:ext cx="3073329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094228" y="0"/>
            <a:ext cx="3073329" cy="3419856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3094228" y="3441700"/>
            <a:ext cx="3073329" cy="341985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862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t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998728" y="1069988"/>
            <a:ext cx="3776472" cy="48863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1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14322"/>
            <a:ext cx="5289258" cy="684367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1113028" y="2616201"/>
            <a:ext cx="5008372" cy="31369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627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5"/>
          <p:cNvSpPr>
            <a:spLocks noGrp="1"/>
          </p:cNvSpPr>
          <p:nvPr>
            <p:ph type="pic" sz="quarter" idx="14"/>
          </p:nvPr>
        </p:nvSpPr>
        <p:spPr>
          <a:xfrm>
            <a:off x="1029335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46"/>
          <p:cNvSpPr>
            <a:spLocks noGrp="1"/>
          </p:cNvSpPr>
          <p:nvPr>
            <p:ph type="pic" sz="quarter" idx="15"/>
          </p:nvPr>
        </p:nvSpPr>
        <p:spPr>
          <a:xfrm>
            <a:off x="1029335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47"/>
          <p:cNvSpPr>
            <a:spLocks noGrp="1"/>
          </p:cNvSpPr>
          <p:nvPr>
            <p:ph type="pic" sz="quarter" idx="16"/>
          </p:nvPr>
        </p:nvSpPr>
        <p:spPr>
          <a:xfrm>
            <a:off x="3600291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48"/>
          <p:cNvSpPr>
            <a:spLocks noGrp="1"/>
          </p:cNvSpPr>
          <p:nvPr>
            <p:ph type="pic" sz="quarter" idx="17"/>
          </p:nvPr>
        </p:nvSpPr>
        <p:spPr>
          <a:xfrm>
            <a:off x="3600291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49"/>
          <p:cNvSpPr>
            <a:spLocks noGrp="1"/>
          </p:cNvSpPr>
          <p:nvPr>
            <p:ph type="pic" sz="quarter" idx="18"/>
          </p:nvPr>
        </p:nvSpPr>
        <p:spPr>
          <a:xfrm>
            <a:off x="6171248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50"/>
          <p:cNvSpPr>
            <a:spLocks noGrp="1"/>
          </p:cNvSpPr>
          <p:nvPr>
            <p:ph type="pic" sz="quarter" idx="19"/>
          </p:nvPr>
        </p:nvSpPr>
        <p:spPr>
          <a:xfrm>
            <a:off x="6171248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52"/>
          <p:cNvSpPr>
            <a:spLocks noGrp="1"/>
          </p:cNvSpPr>
          <p:nvPr>
            <p:ph type="pic" sz="quarter" idx="20"/>
          </p:nvPr>
        </p:nvSpPr>
        <p:spPr>
          <a:xfrm>
            <a:off x="8742204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51"/>
          <p:cNvSpPr>
            <a:spLocks noGrp="1"/>
          </p:cNvSpPr>
          <p:nvPr>
            <p:ph type="pic" sz="quarter" idx="21"/>
          </p:nvPr>
        </p:nvSpPr>
        <p:spPr>
          <a:xfrm>
            <a:off x="8742204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501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974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74617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223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 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2743200"/>
            <a:ext cx="121920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094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09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388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/>
          </p:cNvSpPr>
          <p:nvPr userDrawn="1">
            <p:ph type="pic" sz="quarter" idx="10"/>
          </p:nvPr>
        </p:nvSpPr>
        <p:spPr>
          <a:xfrm>
            <a:off x="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2" name="Picture Placeholder 30"/>
          <p:cNvSpPr>
            <a:spLocks noGrp="1"/>
          </p:cNvSpPr>
          <p:nvPr>
            <p:ph type="pic" sz="quarter" idx="11"/>
          </p:nvPr>
        </p:nvSpPr>
        <p:spPr>
          <a:xfrm>
            <a:off x="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3" name="Picture Placeholder 30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4" name="Picture Placeholder 30"/>
          <p:cNvSpPr>
            <a:spLocks noGrp="1"/>
          </p:cNvSpPr>
          <p:nvPr>
            <p:ph type="pic" sz="quarter" idx="13"/>
          </p:nvPr>
        </p:nvSpPr>
        <p:spPr>
          <a:xfrm>
            <a:off x="2029968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5" name="Picture Placeholder 30"/>
          <p:cNvSpPr>
            <a:spLocks noGrp="1"/>
          </p:cNvSpPr>
          <p:nvPr>
            <p:ph type="pic" sz="quarter" idx="14"/>
          </p:nvPr>
        </p:nvSpPr>
        <p:spPr>
          <a:xfrm>
            <a:off x="6096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6" name="Picture Placeholder 30"/>
          <p:cNvSpPr>
            <a:spLocks noGrp="1"/>
          </p:cNvSpPr>
          <p:nvPr>
            <p:ph type="pic" sz="quarter" idx="15"/>
          </p:nvPr>
        </p:nvSpPr>
        <p:spPr>
          <a:xfrm>
            <a:off x="2027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7" name="Picture Placeholder 30"/>
          <p:cNvSpPr>
            <a:spLocks noGrp="1"/>
          </p:cNvSpPr>
          <p:nvPr>
            <p:ph type="pic" sz="quarter" idx="16"/>
          </p:nvPr>
        </p:nvSpPr>
        <p:spPr>
          <a:xfrm>
            <a:off x="4066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8" name="Picture Placeholder 30"/>
          <p:cNvSpPr>
            <a:spLocks noGrp="1"/>
          </p:cNvSpPr>
          <p:nvPr>
            <p:ph type="pic" sz="quarter" idx="17"/>
          </p:nvPr>
        </p:nvSpPr>
        <p:spPr>
          <a:xfrm>
            <a:off x="6096000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9" name="Picture Placeholder 30"/>
          <p:cNvSpPr>
            <a:spLocks noGrp="1"/>
          </p:cNvSpPr>
          <p:nvPr>
            <p:ph type="pic" sz="quarter" idx="18"/>
          </p:nvPr>
        </p:nvSpPr>
        <p:spPr>
          <a:xfrm>
            <a:off x="4064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0" name="Picture Placeholder 30"/>
          <p:cNvSpPr>
            <a:spLocks noGrp="1"/>
          </p:cNvSpPr>
          <p:nvPr>
            <p:ph type="pic" sz="quarter" idx="19"/>
          </p:nvPr>
        </p:nvSpPr>
        <p:spPr>
          <a:xfrm>
            <a:off x="1016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1" name="Picture Placeholder 30"/>
          <p:cNvSpPr>
            <a:spLocks noGrp="1"/>
          </p:cNvSpPr>
          <p:nvPr>
            <p:ph type="pic" sz="quarter" idx="20"/>
          </p:nvPr>
        </p:nvSpPr>
        <p:spPr>
          <a:xfrm>
            <a:off x="1016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2" name="Picture Placeholder 30"/>
          <p:cNvSpPr>
            <a:spLocks noGrp="1"/>
          </p:cNvSpPr>
          <p:nvPr>
            <p:ph type="pic" sz="quarter" idx="21"/>
          </p:nvPr>
        </p:nvSpPr>
        <p:spPr>
          <a:xfrm>
            <a:off x="10160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3" name="Picture Placeholder 30"/>
          <p:cNvSpPr>
            <a:spLocks noGrp="1"/>
          </p:cNvSpPr>
          <p:nvPr>
            <p:ph type="pic" sz="quarter" idx="22"/>
          </p:nvPr>
        </p:nvSpPr>
        <p:spPr>
          <a:xfrm>
            <a:off x="8123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4" name="Picture Placeholder 30"/>
          <p:cNvSpPr>
            <a:spLocks noGrp="1"/>
          </p:cNvSpPr>
          <p:nvPr>
            <p:ph type="pic" sz="quarter" idx="23"/>
          </p:nvPr>
        </p:nvSpPr>
        <p:spPr>
          <a:xfrm>
            <a:off x="8123936" y="0"/>
            <a:ext cx="2029968" cy="2286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2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5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9600" y="1905000"/>
            <a:ext cx="17145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9600" y="4222750"/>
            <a:ext cx="1714500" cy="1714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026400" y="0"/>
            <a:ext cx="41656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6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9766D-A4DC-49E4-81B5-B36909371276}" type="datetimeFigureOut">
              <a:rPr lang="en-US" smtClean="0"/>
              <a:pPr/>
              <a:t>15-Nov-20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6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-6288"/>
            <a:ext cx="12192000" cy="686428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5" name="Title 14"/>
          <p:cNvSpPr>
            <a:spLocks noGrp="1"/>
          </p:cNvSpPr>
          <p:nvPr>
            <p:ph type="ctrTitle"/>
          </p:nvPr>
        </p:nvSpPr>
        <p:spPr>
          <a:xfrm>
            <a:off x="3048000" y="2705101"/>
            <a:ext cx="7315199" cy="1447799"/>
          </a:xfrm>
          <a:noFill/>
          <a:ln>
            <a:noFill/>
          </a:ln>
        </p:spPr>
        <p:txBody>
          <a:bodyPr anchor="ctr">
            <a:normAutofit/>
          </a:bodyPr>
          <a:lstStyle/>
          <a:p>
            <a:r>
              <a:rPr lang="en-US" dirty="0"/>
              <a:t>Potential Energy II</a:t>
            </a:r>
            <a:endParaRPr lang="id-ID" dirty="0"/>
          </a:p>
        </p:txBody>
      </p:sp>
      <p:sp>
        <p:nvSpPr>
          <p:cNvPr id="46" name="Rectangle 45"/>
          <p:cNvSpPr/>
          <p:nvPr/>
        </p:nvSpPr>
        <p:spPr>
          <a:xfrm>
            <a:off x="2971800" y="2654300"/>
            <a:ext cx="7264399" cy="1549400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8" name="Title 14"/>
          <p:cNvSpPr txBox="1">
            <a:spLocks/>
          </p:cNvSpPr>
          <p:nvPr/>
        </p:nvSpPr>
        <p:spPr>
          <a:xfrm>
            <a:off x="4665282" y="3949520"/>
            <a:ext cx="4288218" cy="54628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D" sz="3200" b="1" dirty="0">
                <a:solidFill>
                  <a:prstClr val="white"/>
                </a:solidFill>
                <a:latin typeface="Bahnschrift SemiCondensed" panose="020B0502040204020203" pitchFamily="34" charset="0"/>
              </a:rPr>
              <a:t>FISIKA DASAR 1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SemiCondensed" panose="020B05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1B444FDF-9795-495C-B786-D86B120CD8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97" y="348089"/>
            <a:ext cx="2096679" cy="157250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7CBD4B2-49D0-409B-BE40-4B8F6097E2D3}"/>
              </a:ext>
            </a:extLst>
          </p:cNvPr>
          <p:cNvSpPr/>
          <p:nvPr/>
        </p:nvSpPr>
        <p:spPr>
          <a:xfrm>
            <a:off x="5824403" y="672678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dirty="0"/>
              <a:t>Adopted from MIT Course</a:t>
            </a:r>
          </a:p>
        </p:txBody>
      </p:sp>
    </p:spTree>
    <p:extLst>
      <p:ext uri="{BB962C8B-B14F-4D97-AF65-F5344CB8AC3E}">
        <p14:creationId xmlns:p14="http://schemas.microsoft.com/office/powerpoint/2010/main" val="8805998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-8226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-8226"/>
            <a:ext cx="12192000" cy="80922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Calculating</a:t>
            </a:r>
            <a:r>
              <a:rPr kumimoji="0" lang="en-US" sz="4000" b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 </a:t>
            </a:r>
            <a:r>
              <a:rPr kumimoji="0" lang="en-US" sz="40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Potential Energy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3067378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8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72295" y="871261"/>
            <a:ext cx="11486769" cy="5156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latin typeface="+mj-lt"/>
              </a:rPr>
              <a:t>Gravitational potential energy (PE) is the energy stored in an object as a result of its height. 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latin typeface="+mj-lt"/>
              </a:rPr>
              <a:t>It can be calculated using weight (which is mass times gravity) and height. 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latin typeface="+mj-lt"/>
              </a:rPr>
              <a:t>It is given by the following equation	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+mj-lt"/>
              </a:rPr>
              <a:t>		</a:t>
            </a:r>
            <a:r>
              <a:rPr lang="en-US" sz="4000" b="1" dirty="0">
                <a:solidFill>
                  <a:srgbClr val="FF0000"/>
                </a:solidFill>
                <a:latin typeface="+mj-lt"/>
              </a:rPr>
              <a:t>PE = m g h</a:t>
            </a:r>
            <a:endParaRPr lang="en-US" sz="2400" dirty="0">
              <a:latin typeface="+mj-lt"/>
              <a:ea typeface="Arial Unicode MS"/>
              <a:cs typeface="Arial Unicode MS"/>
              <a:sym typeface="Wingdings" pitchFamily="2" charset="2"/>
            </a:endParaRPr>
          </a:p>
          <a:p>
            <a:pPr marL="463550" indent="-4635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latin typeface="+mj-lt"/>
                <a:ea typeface="Arial Unicode MS"/>
                <a:cs typeface="Arial Unicode MS"/>
                <a:sym typeface="Wingdings" pitchFamily="2" charset="2"/>
              </a:rPr>
              <a:t>The work done to change the object's height is proportional to the change in potential energy.	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+mj-lt"/>
                <a:ea typeface="Arial Unicode MS"/>
                <a:cs typeface="Arial Unicode MS"/>
                <a:sym typeface="Wingdings" pitchFamily="2" charset="2"/>
              </a:rPr>
              <a:t>		</a:t>
            </a:r>
            <a:r>
              <a:rPr lang="en-US" sz="4000" b="1" dirty="0">
                <a:solidFill>
                  <a:srgbClr val="FF0000"/>
                </a:solidFill>
                <a:latin typeface="+mj-lt"/>
                <a:ea typeface="Arial Unicode MS"/>
                <a:cs typeface="Arial Unicode MS"/>
                <a:sym typeface="Wingdings" pitchFamily="2" charset="2"/>
              </a:rPr>
              <a:t>W = </a:t>
            </a:r>
            <a:r>
              <a:rPr lang="id-ID" sz="4000" b="1" dirty="0">
                <a:solidFill>
                  <a:srgbClr val="FF0000"/>
                </a:solidFill>
                <a:latin typeface="+mj-lt"/>
                <a:ea typeface="Arial Unicode MS"/>
                <a:cs typeface="Arial Unicode MS"/>
                <a:sym typeface="Wingdings" pitchFamily="2" charset="2"/>
              </a:rPr>
              <a:t>∆PE</a:t>
            </a:r>
            <a:r>
              <a:rPr lang="en-US" sz="4000" b="1" dirty="0">
                <a:solidFill>
                  <a:srgbClr val="FF0000"/>
                </a:solidFill>
                <a:latin typeface="+mj-lt"/>
                <a:ea typeface="Arial Unicode MS"/>
                <a:cs typeface="Arial Unicode MS"/>
                <a:sym typeface="Wingdings" pitchFamily="2" charset="2"/>
              </a:rPr>
              <a:t> </a:t>
            </a:r>
            <a:r>
              <a:rPr lang="id-ID" sz="4000" b="1" dirty="0">
                <a:solidFill>
                  <a:srgbClr val="FF0000"/>
                </a:solidFill>
                <a:latin typeface="+mj-lt"/>
                <a:ea typeface="Arial Unicode MS"/>
                <a:cs typeface="Arial Unicode MS"/>
                <a:sym typeface="Wingdings" pitchFamily="2" charset="2"/>
              </a:rPr>
              <a:t>= PE</a:t>
            </a:r>
            <a:r>
              <a:rPr lang="en-US" sz="4000" b="1" baseline="-25000" dirty="0">
                <a:solidFill>
                  <a:srgbClr val="FF0000"/>
                </a:solidFill>
                <a:latin typeface="+mj-lt"/>
                <a:ea typeface="Arial Unicode MS"/>
                <a:cs typeface="Arial Unicode MS"/>
                <a:sym typeface="Wingdings" pitchFamily="2" charset="2"/>
              </a:rPr>
              <a:t>final</a:t>
            </a:r>
            <a:r>
              <a:rPr lang="id-ID" sz="4000" b="1" dirty="0">
                <a:solidFill>
                  <a:srgbClr val="FF0000"/>
                </a:solidFill>
                <a:latin typeface="+mj-lt"/>
                <a:ea typeface="Arial Unicode MS"/>
                <a:cs typeface="Arial Unicode MS"/>
                <a:sym typeface="Wingdings" pitchFamily="2" charset="2"/>
              </a:rPr>
              <a:t> – P</a:t>
            </a:r>
            <a:r>
              <a:rPr lang="en-US" sz="4000" b="1" dirty="0" err="1">
                <a:solidFill>
                  <a:srgbClr val="FF0000"/>
                </a:solidFill>
                <a:latin typeface="+mj-lt"/>
                <a:ea typeface="Arial Unicode MS"/>
                <a:cs typeface="Arial Unicode MS"/>
                <a:sym typeface="Wingdings" pitchFamily="2" charset="2"/>
              </a:rPr>
              <a:t>E</a:t>
            </a:r>
            <a:r>
              <a:rPr lang="en-US" sz="4000" b="1" baseline="-25000" dirty="0" err="1">
                <a:solidFill>
                  <a:srgbClr val="FF0000"/>
                </a:solidFill>
                <a:latin typeface="+mj-lt"/>
                <a:ea typeface="Arial Unicode MS"/>
                <a:cs typeface="Arial Unicode MS"/>
                <a:sym typeface="Wingdings" pitchFamily="2" charset="2"/>
              </a:rPr>
              <a:t>initial</a:t>
            </a:r>
            <a:endParaRPr lang="en-US" sz="4000" b="1" baseline="-25000" dirty="0">
              <a:solidFill>
                <a:srgbClr val="FF0000"/>
              </a:solidFill>
              <a:latin typeface="+mj-lt"/>
              <a:ea typeface="Arial Unicode MS"/>
              <a:cs typeface="Arial Unicode MS"/>
              <a:sym typeface="Wingdings" pitchFamily="2" charset="2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E7CAD32A-AC67-4665-B8F3-F9ADBCCC0F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5096" y="5934054"/>
            <a:ext cx="1277232" cy="95792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C2061AC-BE74-4B1A-9231-386CF740E925}"/>
              </a:ext>
            </a:extLst>
          </p:cNvPr>
          <p:cNvSpPr/>
          <p:nvPr/>
        </p:nvSpPr>
        <p:spPr>
          <a:xfrm>
            <a:off x="899256" y="6496594"/>
            <a:ext cx="275834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Adopted from MIT Course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A833E41-2DCC-4D9D-AAD4-9926F49EB42A}"/>
              </a:ext>
            </a:extLst>
          </p:cNvPr>
          <p:cNvSpPr/>
          <p:nvPr/>
        </p:nvSpPr>
        <p:spPr>
          <a:xfrm>
            <a:off x="0" y="-8226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136" y="833216"/>
            <a:ext cx="9734843" cy="421653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65138" indent="-465138" algn="just">
              <a:buFont typeface="Wingdings" pitchFamily="2" charset="2"/>
              <a:buChar char="v"/>
            </a:pPr>
            <a:r>
              <a:rPr lang="en-US" altLang="en-US" sz="2400" dirty="0">
                <a:latin typeface="+mj-lt"/>
              </a:rPr>
              <a:t>When stored energy begins to move, the object now transfers from potential energy into kinetic energy.</a:t>
            </a:r>
          </a:p>
          <a:p>
            <a:pPr algn="just"/>
            <a:endParaRPr lang="en-US" altLang="en-US" sz="2400" dirty="0">
              <a:latin typeface="+mj-lt"/>
            </a:endParaRPr>
          </a:p>
          <a:p>
            <a:pPr marL="465138" indent="-465138" algn="just"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+mj-lt"/>
                <a:cs typeface="Arial" pitchFamily="34" charset="0"/>
              </a:rPr>
              <a:t>Potential energy can be converted into kinetic energy and back.</a:t>
            </a:r>
          </a:p>
          <a:p>
            <a:pPr algn="ctr"/>
            <a:r>
              <a:rPr lang="id-ID" sz="3600" b="1" dirty="0">
                <a:solidFill>
                  <a:srgbClr val="FF0000"/>
                </a:solidFill>
                <a:ea typeface="Arial Unicode MS"/>
                <a:cs typeface="Arial" pitchFamily="34" charset="0"/>
                <a:sym typeface="Wingdings" pitchFamily="2" charset="2"/>
              </a:rPr>
              <a:t>∆</a:t>
            </a:r>
            <a:r>
              <a:rPr lang="en-US" sz="3600" b="1" dirty="0">
                <a:solidFill>
                  <a:srgbClr val="FF0000"/>
                </a:solidFill>
                <a:ea typeface="Arial Unicode MS"/>
                <a:cs typeface="Arial" pitchFamily="34" charset="0"/>
                <a:sym typeface="Wingdings" pitchFamily="2" charset="2"/>
              </a:rPr>
              <a:t>K</a:t>
            </a:r>
            <a:r>
              <a:rPr lang="id-ID" sz="3600" b="1" dirty="0">
                <a:solidFill>
                  <a:srgbClr val="FF0000"/>
                </a:solidFill>
                <a:ea typeface="Arial Unicode MS"/>
                <a:cs typeface="Arial" pitchFamily="34" charset="0"/>
                <a:sym typeface="Wingdings" pitchFamily="2" charset="2"/>
              </a:rPr>
              <a:t>E </a:t>
            </a:r>
            <a:r>
              <a:rPr lang="en-US" sz="3600" b="1" dirty="0">
                <a:solidFill>
                  <a:srgbClr val="FF0000"/>
                </a:solidFill>
                <a:ea typeface="Arial Unicode MS"/>
                <a:cs typeface="Arial" pitchFamily="34" charset="0"/>
                <a:sym typeface="Wingdings" pitchFamily="2" charset="2"/>
              </a:rPr>
              <a:t>= - </a:t>
            </a:r>
            <a:r>
              <a:rPr lang="id-ID" sz="3600" b="1" dirty="0">
                <a:solidFill>
                  <a:srgbClr val="FF0000"/>
                </a:solidFill>
                <a:latin typeface="+mj-lt"/>
                <a:ea typeface="Arial Unicode MS"/>
                <a:cs typeface="Arial" pitchFamily="34" charset="0"/>
                <a:sym typeface="Wingdings" pitchFamily="2" charset="2"/>
              </a:rPr>
              <a:t>∆</a:t>
            </a:r>
            <a:r>
              <a:rPr lang="en-US" sz="3600" b="1" dirty="0">
                <a:solidFill>
                  <a:srgbClr val="FF0000"/>
                </a:solidFill>
                <a:latin typeface="+mj-lt"/>
                <a:ea typeface="Arial Unicode MS"/>
                <a:cs typeface="Arial" pitchFamily="34" charset="0"/>
                <a:sym typeface="Wingdings" pitchFamily="2" charset="2"/>
              </a:rPr>
              <a:t>PE</a:t>
            </a:r>
          </a:p>
          <a:p>
            <a:pPr algn="ctr"/>
            <a:r>
              <a:rPr lang="en-US" sz="3600" b="1" dirty="0" err="1">
                <a:solidFill>
                  <a:srgbClr val="FF0000"/>
                </a:solidFill>
                <a:ea typeface="Arial Unicode MS"/>
                <a:cs typeface="Arial" pitchFamily="34" charset="0"/>
                <a:sym typeface="Wingdings" pitchFamily="2" charset="2"/>
              </a:rPr>
              <a:t>KE</a:t>
            </a:r>
            <a:r>
              <a:rPr lang="en-US" sz="3600" b="1" baseline="-25000" dirty="0" err="1">
                <a:solidFill>
                  <a:srgbClr val="FF0000"/>
                </a:solidFill>
                <a:ea typeface="Arial Unicode MS"/>
                <a:cs typeface="Arial" pitchFamily="34" charset="0"/>
                <a:sym typeface="Wingdings" pitchFamily="2" charset="2"/>
              </a:rPr>
              <a:t>i</a:t>
            </a:r>
            <a:r>
              <a:rPr lang="en-US" sz="3600" b="1" baseline="-25000" dirty="0">
                <a:solidFill>
                  <a:srgbClr val="FF0000"/>
                </a:solidFill>
                <a:ea typeface="Arial Unicode MS"/>
                <a:cs typeface="Arial" pitchFamily="34" charset="0"/>
                <a:sym typeface="Wingdings" pitchFamily="2" charset="2"/>
              </a:rPr>
              <a:t> </a:t>
            </a:r>
            <a:r>
              <a:rPr lang="en-US" sz="3600" b="1" dirty="0">
                <a:solidFill>
                  <a:srgbClr val="FF0000"/>
                </a:solidFill>
                <a:ea typeface="Arial Unicode MS"/>
                <a:cs typeface="Arial" pitchFamily="34" charset="0"/>
                <a:sym typeface="Wingdings" pitchFamily="2" charset="2"/>
              </a:rPr>
              <a:t>+ </a:t>
            </a:r>
            <a:r>
              <a:rPr lang="en-US" sz="3600" b="1" dirty="0" err="1">
                <a:solidFill>
                  <a:srgbClr val="FF0000"/>
                </a:solidFill>
                <a:ea typeface="Arial Unicode MS"/>
                <a:cs typeface="Arial" pitchFamily="34" charset="0"/>
                <a:sym typeface="Wingdings" pitchFamily="2" charset="2"/>
              </a:rPr>
              <a:t>PE</a:t>
            </a:r>
            <a:r>
              <a:rPr lang="en-US" sz="3600" b="1" baseline="-25000" dirty="0" err="1">
                <a:solidFill>
                  <a:srgbClr val="FF0000"/>
                </a:solidFill>
                <a:ea typeface="Arial Unicode MS"/>
                <a:cs typeface="Arial" pitchFamily="34" charset="0"/>
                <a:sym typeface="Wingdings" pitchFamily="2" charset="2"/>
              </a:rPr>
              <a:t>i</a:t>
            </a:r>
            <a:r>
              <a:rPr lang="id-ID" sz="3600" b="1" dirty="0">
                <a:solidFill>
                  <a:srgbClr val="FF0000"/>
                </a:solidFill>
                <a:ea typeface="Arial Unicode MS"/>
                <a:cs typeface="Arial" pitchFamily="34" charset="0"/>
                <a:sym typeface="Wingdings" pitchFamily="2" charset="2"/>
              </a:rPr>
              <a:t> </a:t>
            </a:r>
            <a:r>
              <a:rPr lang="en-US" sz="3600" b="1" dirty="0">
                <a:solidFill>
                  <a:srgbClr val="FF0000"/>
                </a:solidFill>
                <a:ea typeface="Arial Unicode MS"/>
                <a:cs typeface="Arial" pitchFamily="34" charset="0"/>
                <a:sym typeface="Wingdings" pitchFamily="2" charset="2"/>
              </a:rPr>
              <a:t>= </a:t>
            </a:r>
            <a:r>
              <a:rPr lang="en-US" sz="3600" b="1" dirty="0" err="1">
                <a:solidFill>
                  <a:srgbClr val="FF0000"/>
                </a:solidFill>
                <a:ea typeface="Arial Unicode MS"/>
                <a:cs typeface="Arial" pitchFamily="34" charset="0"/>
                <a:sym typeface="Wingdings" pitchFamily="2" charset="2"/>
              </a:rPr>
              <a:t>KE</a:t>
            </a:r>
            <a:r>
              <a:rPr lang="en-US" sz="3600" b="1" baseline="-25000" dirty="0" err="1">
                <a:solidFill>
                  <a:srgbClr val="FF0000"/>
                </a:solidFill>
                <a:ea typeface="Arial Unicode MS"/>
                <a:cs typeface="Arial" pitchFamily="34" charset="0"/>
                <a:sym typeface="Wingdings" pitchFamily="2" charset="2"/>
              </a:rPr>
              <a:t>f</a:t>
            </a:r>
            <a:r>
              <a:rPr lang="en-US" sz="3600" b="1" baseline="-25000" dirty="0">
                <a:solidFill>
                  <a:srgbClr val="FF0000"/>
                </a:solidFill>
                <a:ea typeface="Arial Unicode MS"/>
                <a:cs typeface="Arial" pitchFamily="34" charset="0"/>
                <a:sym typeface="Wingdings" pitchFamily="2" charset="2"/>
              </a:rPr>
              <a:t> + </a:t>
            </a:r>
            <a:r>
              <a:rPr lang="en-US" sz="3600" b="1" dirty="0" err="1">
                <a:solidFill>
                  <a:srgbClr val="FF0000"/>
                </a:solidFill>
                <a:ea typeface="Arial Unicode MS"/>
                <a:cs typeface="Arial" pitchFamily="34" charset="0"/>
                <a:sym typeface="Wingdings" pitchFamily="2" charset="2"/>
              </a:rPr>
              <a:t>PE</a:t>
            </a:r>
            <a:r>
              <a:rPr lang="en-US" sz="3600" b="1" baseline="-25000" dirty="0" err="1">
                <a:solidFill>
                  <a:srgbClr val="FF0000"/>
                </a:solidFill>
                <a:ea typeface="Arial Unicode MS"/>
                <a:cs typeface="Arial" pitchFamily="34" charset="0"/>
                <a:sym typeface="Wingdings" pitchFamily="2" charset="2"/>
              </a:rPr>
              <a:t>f</a:t>
            </a:r>
            <a:endParaRPr lang="en-US" sz="3600" b="1" baseline="-25000" dirty="0">
              <a:solidFill>
                <a:srgbClr val="FF0000"/>
              </a:solidFill>
              <a:latin typeface="+mj-lt"/>
              <a:ea typeface="Arial Unicode MS"/>
              <a:cs typeface="Arial" pitchFamily="34" charset="0"/>
              <a:sym typeface="Wingdings" pitchFamily="2" charset="2"/>
            </a:endParaRPr>
          </a:p>
          <a:p>
            <a:pPr marL="465138" indent="-465138" algn="ctr"/>
            <a:endParaRPr lang="en-US" sz="2400" baseline="-25000" dirty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marL="465138" indent="-465138" algn="just">
              <a:buFont typeface="Wingdings" pitchFamily="2" charset="2"/>
              <a:buChar char="v"/>
              <a:defRPr/>
            </a:pPr>
            <a:r>
              <a:rPr lang="en-US" sz="2400" dirty="0">
                <a:latin typeface="+mj-lt"/>
                <a:cs typeface="Arial" pitchFamily="34" charset="0"/>
              </a:rPr>
              <a:t>If there is no work done by non conservative forces, total mechanical energy is constant.</a:t>
            </a:r>
          </a:p>
          <a:p>
            <a:pPr algn="just">
              <a:defRPr/>
            </a:pPr>
            <a:r>
              <a:rPr lang="en-US" sz="2400" b="1" dirty="0">
                <a:solidFill>
                  <a:srgbClr val="FF0000"/>
                </a:solidFill>
                <a:latin typeface="+mj-lt"/>
                <a:cs typeface="Arial" pitchFamily="34" charset="0"/>
              </a:rPr>
              <a:t>	</a:t>
            </a:r>
            <a:r>
              <a:rPr lang="en-US" sz="3600" b="1" dirty="0">
                <a:solidFill>
                  <a:srgbClr val="FF0000"/>
                </a:solidFill>
                <a:latin typeface="+mj-lt"/>
                <a:cs typeface="Arial" pitchFamily="34" charset="0"/>
              </a:rPr>
              <a:t>E = KE + PE</a:t>
            </a:r>
          </a:p>
        </p:txBody>
      </p:sp>
      <p:pic>
        <p:nvPicPr>
          <p:cNvPr id="6" name="Picture 4" descr="07-12Figure_FI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 l="20789" r="21463" b="2350"/>
          <a:stretch>
            <a:fillRect/>
          </a:stretch>
        </p:blipFill>
        <p:spPr>
          <a:xfrm>
            <a:off x="9791114" y="805080"/>
            <a:ext cx="2372750" cy="60177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2DE8E17D-31A0-4F04-959D-8C95245AA9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1032" y="5934054"/>
            <a:ext cx="1277232" cy="95792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B43C481-00C3-4C57-ABA9-4335852D2DC0}"/>
              </a:ext>
            </a:extLst>
          </p:cNvPr>
          <p:cNvSpPr/>
          <p:nvPr/>
        </p:nvSpPr>
        <p:spPr>
          <a:xfrm>
            <a:off x="913322" y="6538789"/>
            <a:ext cx="275834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Adopted from MIT Course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899ACE7-0440-4A79-A5EB-D3657991CE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3425"/>
            <a:ext cx="12192000" cy="794439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Potential Energy Converted to Kinetic Energy</a:t>
            </a:r>
          </a:p>
        </p:txBody>
      </p:sp>
      <p:pic>
        <p:nvPicPr>
          <p:cNvPr id="9" name="Picture 8" descr="A picture containing diagram&#10;&#10;Description automatically generated">
            <a:extLst>
              <a:ext uri="{FF2B5EF4-FFF2-40B4-BE49-F238E27FC236}">
                <a16:creationId xmlns:a16="http://schemas.microsoft.com/office/drawing/2014/main" id="{AC21F657-782C-4058-86FB-03AD1E7BAD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562" y="5021619"/>
            <a:ext cx="5542672" cy="182480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441610D-59B8-4F47-8EC0-BE240D5040E8}"/>
              </a:ext>
            </a:extLst>
          </p:cNvPr>
          <p:cNvSpPr/>
          <p:nvPr/>
        </p:nvSpPr>
        <p:spPr>
          <a:xfrm>
            <a:off x="5088414" y="5049753"/>
            <a:ext cx="36051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Source: physicsclassroom.com/mmedia/energy/ce.cfm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" name="Title 6"/>
          <p:cNvSpPr>
            <a:spLocks noGrp="1"/>
          </p:cNvSpPr>
          <p:nvPr>
            <p:ph type="title"/>
          </p:nvPr>
        </p:nvSpPr>
        <p:spPr>
          <a:xfrm>
            <a:off x="0" y="72570"/>
            <a:ext cx="12192000" cy="831822"/>
          </a:xfrm>
        </p:spPr>
        <p:txBody>
          <a:bodyPr>
            <a:normAutofit/>
          </a:bodyPr>
          <a:lstStyle/>
          <a:p>
            <a:r>
              <a:rPr lang="en-US" sz="3200" dirty="0"/>
              <a:t> Example 1</a:t>
            </a:r>
            <a:endParaRPr lang="id-ID" sz="3200" dirty="0"/>
          </a:p>
        </p:txBody>
      </p:sp>
      <p:sp>
        <p:nvSpPr>
          <p:cNvPr id="8" name="Rectangle 7"/>
          <p:cNvSpPr/>
          <p:nvPr/>
        </p:nvSpPr>
        <p:spPr>
          <a:xfrm>
            <a:off x="7260" y="972458"/>
            <a:ext cx="12192000" cy="588554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 A 14 300 kg airplane is flying at an altitude of 497 m at a speed of /h. Determine the airplane's total mechanical energy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60550" y="3478577"/>
            <a:ext cx="627787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Solution:</a:t>
            </a:r>
          </a:p>
          <a:p>
            <a:endParaRPr lang="en-US" sz="2400" b="1" dirty="0">
              <a:solidFill>
                <a:srgbClr val="FF0000"/>
              </a:solidFill>
            </a:endParaRPr>
          </a:p>
          <a:p>
            <a:r>
              <a:rPr lang="en-US" sz="2400" b="1" dirty="0">
                <a:solidFill>
                  <a:srgbClr val="FFFF00"/>
                </a:solidFill>
                <a:cs typeface="Arial" pitchFamily="34" charset="0"/>
              </a:rPr>
              <a:t>E = KE + PE</a:t>
            </a:r>
          </a:p>
          <a:p>
            <a:r>
              <a:rPr lang="en-US" sz="2400" b="1" dirty="0">
                <a:solidFill>
                  <a:srgbClr val="FFFF00"/>
                </a:solidFill>
                <a:cs typeface="Arial" pitchFamily="34" charset="0"/>
              </a:rPr>
              <a:t>   </a:t>
            </a:r>
            <a:r>
              <a:rPr lang="en-US" sz="2400" b="1" dirty="0">
                <a:solidFill>
                  <a:schemeClr val="bg1"/>
                </a:solidFill>
                <a:cs typeface="Arial" pitchFamily="34" charset="0"/>
              </a:rPr>
              <a:t>= ½mv</a:t>
            </a:r>
            <a:r>
              <a:rPr lang="en-US" sz="2400" b="1" baseline="30000" dirty="0">
                <a:solidFill>
                  <a:schemeClr val="bg1"/>
                </a:solidFill>
                <a:cs typeface="Arial" pitchFamily="34" charset="0"/>
              </a:rPr>
              <a:t>2 </a:t>
            </a:r>
            <a:r>
              <a:rPr lang="en-US" sz="2400" b="1" dirty="0">
                <a:solidFill>
                  <a:schemeClr val="bg1"/>
                </a:solidFill>
                <a:cs typeface="Arial" pitchFamily="34" charset="0"/>
              </a:rPr>
              <a:t>+ </a:t>
            </a:r>
            <a:r>
              <a:rPr lang="en-US" sz="2400" b="1" dirty="0" err="1">
                <a:solidFill>
                  <a:schemeClr val="bg1"/>
                </a:solidFill>
                <a:cs typeface="Arial" pitchFamily="34" charset="0"/>
              </a:rPr>
              <a:t>mgh</a:t>
            </a:r>
            <a:endParaRPr lang="en-US" sz="2400" b="1" dirty="0">
              <a:solidFill>
                <a:schemeClr val="bg1"/>
              </a:solidFill>
              <a:cs typeface="Arial" pitchFamily="34" charset="0"/>
            </a:endParaRPr>
          </a:p>
          <a:p>
            <a:r>
              <a:rPr lang="en-US" sz="2400" b="1" dirty="0">
                <a:solidFill>
                  <a:schemeClr val="bg1"/>
                </a:solidFill>
                <a:cs typeface="Arial" pitchFamily="34" charset="0"/>
              </a:rPr>
              <a:t>   = ½ (14000) (60)</a:t>
            </a:r>
            <a:r>
              <a:rPr lang="en-US" sz="2400" b="1" baseline="30000" dirty="0">
                <a:solidFill>
                  <a:schemeClr val="bg1"/>
                </a:solidFill>
                <a:cs typeface="Arial" pitchFamily="34" charset="0"/>
              </a:rPr>
              <a:t>2  </a:t>
            </a:r>
            <a:r>
              <a:rPr lang="en-US" sz="2400" b="1" dirty="0">
                <a:solidFill>
                  <a:schemeClr val="bg1"/>
                </a:solidFill>
                <a:cs typeface="Arial" pitchFamily="34" charset="0"/>
              </a:rPr>
              <a:t>+ (14000) (10) (490)</a:t>
            </a:r>
          </a:p>
          <a:p>
            <a:r>
              <a:rPr lang="en-US" sz="2400" b="1" dirty="0">
                <a:solidFill>
                  <a:schemeClr val="bg1"/>
                </a:solidFill>
                <a:cs typeface="Arial" pitchFamily="34" charset="0"/>
              </a:rPr>
              <a:t>   = 93,8 ×  10</a:t>
            </a:r>
            <a:r>
              <a:rPr lang="en-US" sz="2400" b="1" baseline="30000" dirty="0">
                <a:solidFill>
                  <a:schemeClr val="bg1"/>
                </a:solidFill>
                <a:cs typeface="Arial" pitchFamily="34" charset="0"/>
              </a:rPr>
              <a:t>6 </a:t>
            </a:r>
            <a:r>
              <a:rPr lang="en-US" sz="2400" b="1" dirty="0">
                <a:solidFill>
                  <a:schemeClr val="bg1"/>
                </a:solidFill>
                <a:cs typeface="Arial" pitchFamily="34" charset="0"/>
              </a:rPr>
              <a:t>J 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312D5AC-E633-4844-9C84-B415AE4A71F2}"/>
              </a:ext>
            </a:extLst>
          </p:cNvPr>
          <p:cNvSpPr/>
          <p:nvPr/>
        </p:nvSpPr>
        <p:spPr>
          <a:xfrm>
            <a:off x="4100308" y="1076214"/>
            <a:ext cx="781538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chemeClr val="bg1"/>
                </a:solidFill>
              </a:rPr>
              <a:t>A 14.000 kg airplane is flying at an altitude of 490 m at a speed of 216 km/h. Determine the airplane's total mechanical energy.</a:t>
            </a:r>
          </a:p>
        </p:txBody>
      </p:sp>
      <p:pic>
        <p:nvPicPr>
          <p:cNvPr id="2050" name="Picture 2" descr="Terbang 1.000 Kaki di Bawah A380, Challenger 634 Dihantam Turbulensi Dahsyat">
            <a:extLst>
              <a:ext uri="{FF2B5EF4-FFF2-40B4-BE49-F238E27FC236}">
                <a16:creationId xmlns:a16="http://schemas.microsoft.com/office/drawing/2014/main" id="{8E2B390D-D0AB-44C6-8AFC-4A2F2CBA3D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0" y="972458"/>
            <a:ext cx="3802673" cy="1841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F105F1A-92DB-4A12-9867-D933990B9045}"/>
              </a:ext>
            </a:extLst>
          </p:cNvPr>
          <p:cNvSpPr/>
          <p:nvPr/>
        </p:nvSpPr>
        <p:spPr>
          <a:xfrm>
            <a:off x="7260" y="2582614"/>
            <a:ext cx="380267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/>
              <a:t>Source: flightzona.com</a:t>
            </a:r>
          </a:p>
        </p:txBody>
      </p:sp>
    </p:spTree>
    <p:extLst>
      <p:ext uri="{BB962C8B-B14F-4D97-AF65-F5344CB8AC3E}">
        <p14:creationId xmlns:p14="http://schemas.microsoft.com/office/powerpoint/2010/main" val="869613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" name="Title 6"/>
          <p:cNvSpPr>
            <a:spLocks noGrp="1"/>
          </p:cNvSpPr>
          <p:nvPr>
            <p:ph type="title"/>
          </p:nvPr>
        </p:nvSpPr>
        <p:spPr>
          <a:xfrm>
            <a:off x="0" y="72570"/>
            <a:ext cx="12192000" cy="831822"/>
          </a:xfrm>
        </p:spPr>
        <p:txBody>
          <a:bodyPr>
            <a:normAutofit/>
          </a:bodyPr>
          <a:lstStyle/>
          <a:p>
            <a:r>
              <a:rPr lang="en-US" sz="3200" dirty="0"/>
              <a:t> Example 2</a:t>
            </a:r>
            <a:endParaRPr lang="id-ID" sz="3200" dirty="0"/>
          </a:p>
        </p:txBody>
      </p:sp>
      <p:sp>
        <p:nvSpPr>
          <p:cNvPr id="8" name="Rectangle 7"/>
          <p:cNvSpPr/>
          <p:nvPr/>
        </p:nvSpPr>
        <p:spPr>
          <a:xfrm>
            <a:off x="7260" y="972458"/>
            <a:ext cx="12192000" cy="588554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 A 14 300 kg airplane is flying at an altitude of 497 m at a speed of 214 km/h. Determine the airplane's total mechanical energy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86530" y="3555611"/>
            <a:ext cx="11270901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</a:rPr>
              <a:t>Solution:</a:t>
            </a:r>
            <a:endParaRPr lang="en-US" sz="2400" b="1" dirty="0">
              <a:solidFill>
                <a:srgbClr val="FF0000"/>
              </a:solidFill>
            </a:endParaRPr>
          </a:p>
          <a:p>
            <a:pPr algn="just"/>
            <a:r>
              <a:rPr lang="en-US" sz="2000" b="1" dirty="0">
                <a:solidFill>
                  <a:schemeClr val="bg1"/>
                </a:solidFill>
                <a:cs typeface="Arial" pitchFamily="34" charset="0"/>
              </a:rPr>
              <a:t>From the law of conservation of energy, potential energy at the top transforms into the kinetic energy at the bottom of the track. </a:t>
            </a:r>
          </a:p>
          <a:p>
            <a:pPr algn="ctr"/>
            <a:r>
              <a:rPr lang="en-US" sz="2400" b="1" dirty="0">
                <a:solidFill>
                  <a:srgbClr val="FFFF00"/>
                </a:solidFill>
                <a:cs typeface="Arial" pitchFamily="34" charset="0"/>
              </a:rPr>
              <a:t>EP = KE</a:t>
            </a:r>
          </a:p>
          <a:p>
            <a:pPr algn="ctr"/>
            <a:r>
              <a:rPr lang="en-US" sz="2400" b="1" dirty="0" err="1">
                <a:solidFill>
                  <a:schemeClr val="bg1"/>
                </a:solidFill>
                <a:cs typeface="Arial" pitchFamily="34" charset="0"/>
              </a:rPr>
              <a:t>mgh</a:t>
            </a:r>
            <a:r>
              <a:rPr lang="en-US" sz="2400" b="1" dirty="0">
                <a:solidFill>
                  <a:srgbClr val="FFFF00"/>
                </a:solidFill>
                <a:cs typeface="Arial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cs typeface="Arial" pitchFamily="34" charset="0"/>
              </a:rPr>
              <a:t>= ½mv</a:t>
            </a:r>
            <a:r>
              <a:rPr lang="en-US" sz="2400" b="1" baseline="30000" dirty="0">
                <a:solidFill>
                  <a:schemeClr val="bg1"/>
                </a:solidFill>
                <a:cs typeface="Arial" pitchFamily="34" charset="0"/>
              </a:rPr>
              <a:t>2 </a:t>
            </a:r>
            <a:endParaRPr lang="en-US" sz="2400" b="1" dirty="0">
              <a:solidFill>
                <a:schemeClr val="bg1"/>
              </a:solidFill>
              <a:cs typeface="Arial" pitchFamily="34" charset="0"/>
            </a:endParaRPr>
          </a:p>
          <a:p>
            <a:pPr algn="ctr"/>
            <a:r>
              <a:rPr lang="en-US" sz="2400" b="1" dirty="0" err="1">
                <a:solidFill>
                  <a:schemeClr val="bg1"/>
                </a:solidFill>
                <a:cs typeface="Arial" pitchFamily="34" charset="0"/>
              </a:rPr>
              <a:t>gh</a:t>
            </a:r>
            <a:r>
              <a:rPr lang="en-US" sz="2400" b="1" dirty="0">
                <a:solidFill>
                  <a:schemeClr val="bg1"/>
                </a:solidFill>
                <a:cs typeface="Arial" pitchFamily="34" charset="0"/>
              </a:rPr>
              <a:t> = ½v</a:t>
            </a:r>
            <a:r>
              <a:rPr lang="en-US" sz="2400" b="1" baseline="30000" dirty="0">
                <a:solidFill>
                  <a:schemeClr val="bg1"/>
                </a:solidFill>
                <a:cs typeface="Arial" pitchFamily="34" charset="0"/>
              </a:rPr>
              <a:t>2</a:t>
            </a:r>
            <a:r>
              <a:rPr lang="en-US" sz="2400" b="1" dirty="0">
                <a:solidFill>
                  <a:schemeClr val="bg1"/>
                </a:solidFill>
                <a:cs typeface="Arial" pitchFamily="34" charset="0"/>
              </a:rPr>
              <a:t>   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cs typeface="Arial" pitchFamily="34" charset="0"/>
              </a:rPr>
              <a:t>10 × 18 = ½ × v</a:t>
            </a:r>
            <a:r>
              <a:rPr lang="en-US" sz="2400" b="1" baseline="30000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cs typeface="Arial" pitchFamily="34" charset="0"/>
              </a:rPr>
              <a:t>v = 18,9 m/s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312D5AC-E633-4844-9C84-B415AE4A71F2}"/>
              </a:ext>
            </a:extLst>
          </p:cNvPr>
          <p:cNvSpPr/>
          <p:nvPr/>
        </p:nvSpPr>
        <p:spPr>
          <a:xfrm>
            <a:off x="160996" y="1100407"/>
            <a:ext cx="616946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chemeClr val="bg1"/>
                </a:solidFill>
              </a:rPr>
              <a:t>Tony (m = 66 kg) rides his skateboard starts from rest at the top of the track and begins a descent down the track. If mass of the skateboard and friction is negligible, what is Tony’s speed when he reaches the bottom of the initial track, 18 m below the starting point?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D9C868-DC76-4518-A006-F39027527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2782" y="972458"/>
            <a:ext cx="5686026" cy="212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8580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" name="Title 6"/>
          <p:cNvSpPr>
            <a:spLocks noGrp="1"/>
          </p:cNvSpPr>
          <p:nvPr>
            <p:ph type="title"/>
          </p:nvPr>
        </p:nvSpPr>
        <p:spPr>
          <a:xfrm>
            <a:off x="0" y="72570"/>
            <a:ext cx="12192000" cy="831822"/>
          </a:xfrm>
        </p:spPr>
        <p:txBody>
          <a:bodyPr>
            <a:normAutofit/>
          </a:bodyPr>
          <a:lstStyle/>
          <a:p>
            <a:r>
              <a:rPr lang="en-US" sz="3200" dirty="0"/>
              <a:t> Example 3</a:t>
            </a:r>
            <a:endParaRPr lang="id-ID" sz="3200" dirty="0"/>
          </a:p>
        </p:txBody>
      </p:sp>
      <p:sp>
        <p:nvSpPr>
          <p:cNvPr id="8" name="Rectangle 7"/>
          <p:cNvSpPr/>
          <p:nvPr/>
        </p:nvSpPr>
        <p:spPr>
          <a:xfrm>
            <a:off x="7260" y="972458"/>
            <a:ext cx="12192000" cy="588554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32229" y="1922311"/>
            <a:ext cx="8679541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altLang="zh-CN" sz="3200" dirty="0">
                <a:solidFill>
                  <a:schemeClr val="bg1"/>
                </a:solidFill>
                <a:ea typeface="宋体" pitchFamily="2" charset="-122"/>
              </a:rPr>
              <a:t>A diver of mass m drops from a board 10.0 m above the water’s surface. Neglect air resistance.</a:t>
            </a:r>
          </a:p>
          <a:p>
            <a:pPr marL="682625" indent="-682625" algn="just">
              <a:lnSpc>
                <a:spcPct val="90000"/>
              </a:lnSpc>
            </a:pPr>
            <a:r>
              <a:rPr lang="en-US" altLang="zh-CN" sz="3200" dirty="0">
                <a:solidFill>
                  <a:schemeClr val="bg1"/>
                </a:solidFill>
                <a:ea typeface="宋体" pitchFamily="2" charset="-122"/>
              </a:rPr>
              <a:t>(a)	Find is speed 5.0 m above the water surface</a:t>
            </a:r>
          </a:p>
          <a:p>
            <a:pPr algn="just">
              <a:lnSpc>
                <a:spcPct val="90000"/>
              </a:lnSpc>
              <a:tabLst>
                <a:tab pos="682625" algn="l"/>
              </a:tabLst>
            </a:pPr>
            <a:r>
              <a:rPr lang="en-US" altLang="zh-CN" sz="3200" dirty="0">
                <a:solidFill>
                  <a:schemeClr val="bg1"/>
                </a:solidFill>
                <a:ea typeface="宋体" pitchFamily="2" charset="-122"/>
              </a:rPr>
              <a:t>(b) 	Find his speed as he hits the water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11" name="Picture 4" descr="0516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01137" y="1506980"/>
            <a:ext cx="3090863" cy="482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" name="Title 6"/>
          <p:cNvSpPr>
            <a:spLocks noGrp="1"/>
          </p:cNvSpPr>
          <p:nvPr>
            <p:ph type="title"/>
          </p:nvPr>
        </p:nvSpPr>
        <p:spPr>
          <a:xfrm>
            <a:off x="0" y="72570"/>
            <a:ext cx="12192000" cy="83182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Solution</a:t>
            </a:r>
            <a:endParaRPr lang="id-ID" sz="32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60" y="972458"/>
            <a:ext cx="12192000" cy="588554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04800" y="1117599"/>
            <a:ext cx="11611428" cy="56315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lphaLcParenBoth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Find his speed 5.0 m above the water surface</a:t>
            </a:r>
          </a:p>
          <a:p>
            <a:pPr marL="514350" marR="0" lvl="0" indent="-51435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KE</a:t>
            </a:r>
            <a:r>
              <a:rPr kumimoji="0" lang="en-US" sz="2000" b="1" i="0" u="none" strike="noStrike" kern="1200" cap="none" spc="0" normalizeH="0" baseline="-2500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i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 +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PE</a:t>
            </a:r>
            <a:r>
              <a:rPr kumimoji="0" lang="en-US" sz="2000" b="1" i="0" u="none" strike="noStrike" kern="1200" cap="none" spc="0" normalizeH="0" baseline="-2500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i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 =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KE</a:t>
            </a:r>
            <a:r>
              <a:rPr kumimoji="0" lang="en-US" sz="2000" b="1" i="0" u="none" strike="noStrike" kern="1200" cap="none" spc="0" normalizeH="0" baseline="-2500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f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 +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PE</a:t>
            </a:r>
            <a:r>
              <a:rPr kumimoji="0" lang="en-US" sz="2000" b="1" i="0" u="none" strike="noStrike" kern="1200" cap="none" spc="0" normalizeH="0" baseline="-2500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f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ea typeface="宋体" pitchFamily="2" charset="-122"/>
            </a:endParaRPr>
          </a:p>
          <a:p>
            <a:pPr marL="228600" lvl="0" indent="-228600" algn="ctr">
              <a:lnSpc>
                <a:spcPct val="90000"/>
              </a:lnSpc>
              <a:spcBef>
                <a:spcPts val="1000"/>
              </a:spcBef>
            </a:pPr>
            <a:r>
              <a:rPr kumimoji="0" lang="en-US" altLang="zh-CN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½mv</a:t>
            </a:r>
            <a:r>
              <a:rPr kumimoji="0" lang="en-US" altLang="zh-CN" sz="2000" i="0" u="none" strike="noStrike" kern="120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i</a:t>
            </a:r>
            <a:r>
              <a:rPr kumimoji="0" lang="en-US" altLang="zh-CN" sz="2000" i="0" u="none" strike="noStrike" kern="1200" cap="none" spc="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2</a:t>
            </a:r>
            <a:r>
              <a:rPr kumimoji="0" lang="en-US" altLang="zh-CN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+ </a:t>
            </a:r>
            <a:r>
              <a:rPr kumimoji="0" lang="en-US" altLang="zh-CN" sz="20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mgh</a:t>
            </a:r>
            <a:r>
              <a:rPr kumimoji="0" lang="en-US" altLang="zh-CN" sz="2000" i="0" u="none" strike="noStrike" kern="120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i</a:t>
            </a:r>
            <a:r>
              <a:rPr kumimoji="0" lang="en-US" altLang="zh-CN" sz="2000" i="0" u="none" strike="noStrike" kern="120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= </a:t>
            </a:r>
            <a:r>
              <a:rPr lang="en-US" altLang="zh-CN" sz="2000" dirty="0">
                <a:solidFill>
                  <a:schemeClr val="bg1"/>
                </a:solidFill>
                <a:ea typeface="宋体" pitchFamily="2" charset="-122"/>
              </a:rPr>
              <a:t>½mv</a:t>
            </a:r>
            <a:r>
              <a:rPr lang="en-US" altLang="zh-CN" sz="2000" baseline="-25000" dirty="0">
                <a:solidFill>
                  <a:schemeClr val="bg1"/>
                </a:solidFill>
                <a:ea typeface="宋体" pitchFamily="2" charset="-122"/>
              </a:rPr>
              <a:t>f</a:t>
            </a:r>
            <a:r>
              <a:rPr lang="en-US" altLang="zh-CN" sz="2000" baseline="30000" dirty="0">
                <a:solidFill>
                  <a:schemeClr val="bg1"/>
                </a:solidFill>
                <a:ea typeface="宋体" pitchFamily="2" charset="-122"/>
              </a:rPr>
              <a:t>2</a:t>
            </a:r>
            <a:r>
              <a:rPr lang="en-US" altLang="zh-CN" sz="2000" dirty="0">
                <a:solidFill>
                  <a:schemeClr val="bg1"/>
                </a:solidFill>
                <a:ea typeface="宋体" pitchFamily="2" charset="-122"/>
              </a:rPr>
              <a:t> + </a:t>
            </a:r>
            <a:r>
              <a:rPr lang="en-US" altLang="zh-CN" sz="2000" dirty="0" err="1">
                <a:solidFill>
                  <a:schemeClr val="bg1"/>
                </a:solidFill>
                <a:ea typeface="宋体" pitchFamily="2" charset="-122"/>
              </a:rPr>
              <a:t>mgh</a:t>
            </a:r>
            <a:r>
              <a:rPr lang="en-US" altLang="zh-CN" sz="2000" baseline="-25000" dirty="0" err="1">
                <a:solidFill>
                  <a:schemeClr val="bg1"/>
                </a:solidFill>
                <a:ea typeface="宋体" pitchFamily="2" charset="-122"/>
              </a:rPr>
              <a:t>f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 </a:t>
            </a:r>
          </a:p>
          <a:p>
            <a:pPr marL="228600" lvl="0" indent="-228600" algn="ctr"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0 + </a:t>
            </a:r>
            <a:r>
              <a:rPr lang="en-US" sz="2000" dirty="0" err="1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mgh</a:t>
            </a:r>
            <a:r>
              <a:rPr lang="en-US" sz="2000" baseline="-25000" dirty="0" err="1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i</a:t>
            </a:r>
            <a:r>
              <a:rPr lang="en-US" sz="2000" baseline="-25000" dirty="0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= </a:t>
            </a:r>
            <a:r>
              <a:rPr lang="en-US" altLang="zh-CN" sz="2000" dirty="0">
                <a:solidFill>
                  <a:schemeClr val="bg1"/>
                </a:solidFill>
                <a:ea typeface="宋体" pitchFamily="2" charset="-122"/>
              </a:rPr>
              <a:t>½mv</a:t>
            </a:r>
            <a:r>
              <a:rPr lang="en-US" altLang="zh-CN" sz="2000" baseline="-25000" dirty="0">
                <a:solidFill>
                  <a:schemeClr val="bg1"/>
                </a:solidFill>
                <a:ea typeface="宋体" pitchFamily="2" charset="-122"/>
              </a:rPr>
              <a:t>f</a:t>
            </a:r>
            <a:r>
              <a:rPr lang="en-US" altLang="zh-CN" sz="2000" baseline="30000" dirty="0">
                <a:solidFill>
                  <a:schemeClr val="bg1"/>
                </a:solidFill>
                <a:ea typeface="宋体" pitchFamily="2" charset="-122"/>
              </a:rPr>
              <a:t>2 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 + </a:t>
            </a:r>
            <a:r>
              <a:rPr lang="en-US" sz="2000" dirty="0" err="1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mgh</a:t>
            </a:r>
            <a:r>
              <a:rPr lang="en-US" sz="2000" baseline="-25000" dirty="0" err="1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f</a:t>
            </a:r>
            <a:endParaRPr lang="en-US" sz="2000" baseline="-25000" dirty="0">
              <a:solidFill>
                <a:schemeClr val="bg1"/>
              </a:solidFill>
              <a:latin typeface="Arial" pitchFamily="34" charset="0"/>
              <a:ea typeface="Arial Unicode MS"/>
              <a:cs typeface="Arial" pitchFamily="34" charset="0"/>
              <a:sym typeface="Wingdings" pitchFamily="2" charset="2"/>
            </a:endParaRPr>
          </a:p>
          <a:p>
            <a:pPr marL="228600" indent="-228600" algn="ctr">
              <a:lnSpc>
                <a:spcPct val="90000"/>
              </a:lnSpc>
              <a:spcBef>
                <a:spcPts val="1000"/>
              </a:spcBef>
            </a:pPr>
            <a:r>
              <a:rPr lang="en-US" altLang="zh-CN" sz="2000" dirty="0">
                <a:solidFill>
                  <a:schemeClr val="bg1"/>
                </a:solidFill>
                <a:ea typeface="宋体" pitchFamily="2" charset="-122"/>
              </a:rPr>
              <a:t>v</a:t>
            </a:r>
            <a:r>
              <a:rPr lang="en-US" altLang="zh-CN" sz="2000" baseline="-25000" dirty="0">
                <a:solidFill>
                  <a:schemeClr val="bg1"/>
                </a:solidFill>
                <a:ea typeface="宋体" pitchFamily="2" charset="-122"/>
              </a:rPr>
              <a:t>f</a:t>
            </a:r>
            <a:r>
              <a:rPr lang="en-US" altLang="zh-CN" sz="2000" baseline="30000" dirty="0">
                <a:solidFill>
                  <a:schemeClr val="bg1"/>
                </a:solidFill>
                <a:ea typeface="宋体" pitchFamily="2" charset="-122"/>
              </a:rPr>
              <a:t>2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 = 2g(h</a:t>
            </a:r>
            <a:r>
              <a:rPr lang="en-US" sz="2000" baseline="-25000" dirty="0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i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 – </a:t>
            </a:r>
            <a:r>
              <a:rPr lang="en-US" sz="2000" dirty="0" err="1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h</a:t>
            </a:r>
            <a:r>
              <a:rPr lang="en-US" sz="2000" baseline="-25000" dirty="0" err="1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f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)</a:t>
            </a:r>
          </a:p>
          <a:p>
            <a:pPr marL="228600" indent="-228600" algn="ctr">
              <a:lnSpc>
                <a:spcPct val="90000"/>
              </a:lnSpc>
              <a:spcBef>
                <a:spcPts val="1000"/>
              </a:spcBef>
            </a:pPr>
            <a:r>
              <a:rPr lang="en-US" altLang="zh-CN" sz="2000" dirty="0">
                <a:solidFill>
                  <a:schemeClr val="bg1"/>
                </a:solidFill>
                <a:ea typeface="宋体" pitchFamily="2" charset="-122"/>
              </a:rPr>
              <a:t>v</a:t>
            </a:r>
            <a:r>
              <a:rPr lang="en-US" altLang="zh-CN" sz="2000" baseline="-25000" dirty="0">
                <a:solidFill>
                  <a:schemeClr val="bg1"/>
                </a:solidFill>
                <a:ea typeface="宋体" pitchFamily="2" charset="-122"/>
              </a:rPr>
              <a:t>f</a:t>
            </a:r>
            <a:r>
              <a:rPr lang="en-US" altLang="zh-CN" sz="2000" baseline="30000" dirty="0">
                <a:solidFill>
                  <a:schemeClr val="bg1"/>
                </a:solidFill>
                <a:ea typeface="宋体" pitchFamily="2" charset="-122"/>
              </a:rPr>
              <a:t>2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 = 2(10)(10 – 5)</a:t>
            </a:r>
          </a:p>
          <a:p>
            <a:pPr marL="228600" indent="-228600" algn="ctr">
              <a:lnSpc>
                <a:spcPct val="90000"/>
              </a:lnSpc>
              <a:spcBef>
                <a:spcPts val="1000"/>
              </a:spcBef>
            </a:pPr>
            <a:r>
              <a:rPr lang="en-US" altLang="zh-CN" sz="2000" dirty="0" err="1">
                <a:solidFill>
                  <a:schemeClr val="bg1"/>
                </a:solidFill>
                <a:ea typeface="宋体" pitchFamily="2" charset="-122"/>
              </a:rPr>
              <a:t>v</a:t>
            </a:r>
            <a:r>
              <a:rPr lang="en-US" altLang="zh-CN" sz="2000" baseline="-25000" dirty="0" err="1">
                <a:solidFill>
                  <a:schemeClr val="bg1"/>
                </a:solidFill>
                <a:ea typeface="宋体" pitchFamily="2" charset="-122"/>
              </a:rPr>
              <a:t>f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 = 10  m/s</a:t>
            </a:r>
            <a:endParaRPr lang="en-US" sz="2000" baseline="-25000" dirty="0">
              <a:solidFill>
                <a:schemeClr val="bg1"/>
              </a:solidFill>
              <a:latin typeface="Arial" pitchFamily="34" charset="0"/>
              <a:ea typeface="Arial Unicode MS"/>
              <a:cs typeface="Arial" pitchFamily="34" charset="0"/>
              <a:sym typeface="Wingdings" pitchFamily="2" charset="2"/>
            </a:endParaRPr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</a:pPr>
            <a:r>
              <a:rPr lang="en-US" altLang="zh-CN" sz="2000" dirty="0">
                <a:solidFill>
                  <a:schemeClr val="bg1"/>
                </a:solidFill>
                <a:ea typeface="宋体" pitchFamily="2" charset="-122"/>
              </a:rPr>
              <a:t>(b) Find his speed as he hits the water</a:t>
            </a:r>
          </a:p>
          <a:p>
            <a:pPr marL="514350" lvl="0" indent="-514350" algn="ctr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000" b="1" dirty="0" err="1">
                <a:solidFill>
                  <a:srgbClr val="FFFF00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KE</a:t>
            </a:r>
            <a:r>
              <a:rPr lang="en-US" sz="2000" b="1" baseline="-25000" dirty="0" err="1">
                <a:solidFill>
                  <a:srgbClr val="FFFF00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i</a:t>
            </a:r>
            <a:r>
              <a:rPr lang="en-US" sz="2000" b="1" dirty="0">
                <a:solidFill>
                  <a:srgbClr val="FFFF00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 + </a:t>
            </a:r>
            <a:r>
              <a:rPr lang="en-US" sz="2000" b="1" dirty="0" err="1">
                <a:solidFill>
                  <a:srgbClr val="FFFF00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PE</a:t>
            </a:r>
            <a:r>
              <a:rPr lang="en-US" sz="2000" b="1" baseline="-25000" dirty="0" err="1">
                <a:solidFill>
                  <a:srgbClr val="FFFF00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i</a:t>
            </a:r>
            <a:r>
              <a:rPr lang="en-US" sz="2000" b="1" dirty="0">
                <a:solidFill>
                  <a:srgbClr val="FFFF00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 = </a:t>
            </a:r>
            <a:r>
              <a:rPr lang="en-US" sz="2000" b="1" dirty="0" err="1">
                <a:solidFill>
                  <a:srgbClr val="FFFF00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KE</a:t>
            </a:r>
            <a:r>
              <a:rPr lang="en-US" sz="2000" b="1" baseline="-25000" dirty="0" err="1">
                <a:solidFill>
                  <a:srgbClr val="FFFF00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f</a:t>
            </a:r>
            <a:r>
              <a:rPr lang="en-US" sz="2000" b="1" dirty="0">
                <a:solidFill>
                  <a:srgbClr val="FFFF00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 + </a:t>
            </a:r>
            <a:r>
              <a:rPr lang="en-US" sz="2000" b="1" dirty="0" err="1">
                <a:solidFill>
                  <a:srgbClr val="FFFF00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PE</a:t>
            </a:r>
            <a:r>
              <a:rPr lang="en-US" sz="2000" b="1" baseline="-25000" dirty="0" err="1">
                <a:solidFill>
                  <a:srgbClr val="FFFF00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f</a:t>
            </a:r>
            <a:endParaRPr lang="en-US" altLang="zh-CN" sz="2000" b="1" dirty="0">
              <a:solidFill>
                <a:srgbClr val="FFFF00"/>
              </a:solidFill>
              <a:ea typeface="宋体" pitchFamily="2" charset="-122"/>
            </a:endParaRPr>
          </a:p>
          <a:p>
            <a:pPr marL="228600" lvl="0" indent="-228600" algn="ctr">
              <a:lnSpc>
                <a:spcPct val="90000"/>
              </a:lnSpc>
              <a:spcBef>
                <a:spcPts val="1000"/>
              </a:spcBef>
            </a:pPr>
            <a:r>
              <a:rPr lang="en-US" altLang="zh-CN" sz="2000" dirty="0">
                <a:solidFill>
                  <a:schemeClr val="bg1"/>
                </a:solidFill>
                <a:ea typeface="宋体" pitchFamily="2" charset="-122"/>
              </a:rPr>
              <a:t>½mv</a:t>
            </a:r>
            <a:r>
              <a:rPr lang="en-US" altLang="zh-CN" sz="2000" baseline="-25000" dirty="0">
                <a:solidFill>
                  <a:schemeClr val="bg1"/>
                </a:solidFill>
                <a:ea typeface="宋体" pitchFamily="2" charset="-122"/>
              </a:rPr>
              <a:t>i</a:t>
            </a:r>
            <a:r>
              <a:rPr lang="en-US" altLang="zh-CN" sz="2000" baseline="30000" dirty="0">
                <a:solidFill>
                  <a:schemeClr val="bg1"/>
                </a:solidFill>
                <a:ea typeface="宋体" pitchFamily="2" charset="-122"/>
              </a:rPr>
              <a:t>2</a:t>
            </a:r>
            <a:r>
              <a:rPr lang="en-US" altLang="zh-CN" sz="2000" dirty="0">
                <a:solidFill>
                  <a:schemeClr val="bg1"/>
                </a:solidFill>
                <a:ea typeface="宋体" pitchFamily="2" charset="-122"/>
              </a:rPr>
              <a:t> + </a:t>
            </a:r>
            <a:r>
              <a:rPr lang="en-US" altLang="zh-CN" sz="2000" dirty="0" err="1">
                <a:solidFill>
                  <a:schemeClr val="bg1"/>
                </a:solidFill>
                <a:ea typeface="宋体" pitchFamily="2" charset="-122"/>
              </a:rPr>
              <a:t>mgh</a:t>
            </a:r>
            <a:r>
              <a:rPr lang="en-US" altLang="zh-CN" sz="2000" baseline="-25000" dirty="0" err="1">
                <a:solidFill>
                  <a:schemeClr val="bg1"/>
                </a:solidFill>
                <a:ea typeface="宋体" pitchFamily="2" charset="-122"/>
              </a:rPr>
              <a:t>i</a:t>
            </a:r>
            <a:r>
              <a:rPr lang="en-US" altLang="zh-CN" sz="2000" baseline="-25000" dirty="0">
                <a:solidFill>
                  <a:schemeClr val="bg1"/>
                </a:solidFill>
                <a:ea typeface="宋体" pitchFamily="2" charset="-122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= </a:t>
            </a:r>
            <a:r>
              <a:rPr lang="en-US" altLang="zh-CN" sz="2000" dirty="0">
                <a:solidFill>
                  <a:schemeClr val="bg1"/>
                </a:solidFill>
                <a:ea typeface="宋体" pitchFamily="2" charset="-122"/>
              </a:rPr>
              <a:t>½mv</a:t>
            </a:r>
            <a:r>
              <a:rPr lang="en-US" altLang="zh-CN" sz="2000" baseline="-25000" dirty="0">
                <a:solidFill>
                  <a:schemeClr val="bg1"/>
                </a:solidFill>
                <a:ea typeface="宋体" pitchFamily="2" charset="-122"/>
              </a:rPr>
              <a:t>f</a:t>
            </a:r>
            <a:r>
              <a:rPr lang="en-US" altLang="zh-CN" sz="2000" baseline="30000" dirty="0">
                <a:solidFill>
                  <a:schemeClr val="bg1"/>
                </a:solidFill>
                <a:ea typeface="宋体" pitchFamily="2" charset="-122"/>
              </a:rPr>
              <a:t>2</a:t>
            </a:r>
            <a:r>
              <a:rPr lang="en-US" altLang="zh-CN" sz="2000" dirty="0">
                <a:solidFill>
                  <a:schemeClr val="bg1"/>
                </a:solidFill>
                <a:ea typeface="宋体" pitchFamily="2" charset="-122"/>
              </a:rPr>
              <a:t> + </a:t>
            </a:r>
            <a:r>
              <a:rPr lang="en-US" altLang="zh-CN" sz="2000" dirty="0" err="1">
                <a:solidFill>
                  <a:schemeClr val="bg1"/>
                </a:solidFill>
                <a:ea typeface="宋体" pitchFamily="2" charset="-122"/>
              </a:rPr>
              <a:t>mgh</a:t>
            </a:r>
            <a:r>
              <a:rPr lang="en-US" altLang="zh-CN" sz="2000" baseline="-25000" dirty="0" err="1">
                <a:solidFill>
                  <a:schemeClr val="bg1"/>
                </a:solidFill>
                <a:ea typeface="宋体" pitchFamily="2" charset="-122"/>
              </a:rPr>
              <a:t>f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 </a:t>
            </a:r>
          </a:p>
          <a:p>
            <a:pPr marL="228600" lvl="0" indent="-228600" algn="ctr"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0 + </a:t>
            </a:r>
            <a:r>
              <a:rPr lang="en-US" sz="2000" dirty="0" err="1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mgh</a:t>
            </a:r>
            <a:r>
              <a:rPr lang="en-US" sz="2000" baseline="-25000" dirty="0" err="1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i</a:t>
            </a:r>
            <a:r>
              <a:rPr lang="en-US" sz="2000" baseline="-25000" dirty="0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= </a:t>
            </a:r>
            <a:r>
              <a:rPr lang="en-US" altLang="zh-CN" sz="2000" dirty="0">
                <a:solidFill>
                  <a:schemeClr val="bg1"/>
                </a:solidFill>
                <a:ea typeface="宋体" pitchFamily="2" charset="-122"/>
              </a:rPr>
              <a:t>½mv</a:t>
            </a:r>
            <a:r>
              <a:rPr lang="en-US" altLang="zh-CN" sz="2000" baseline="-25000" dirty="0">
                <a:solidFill>
                  <a:schemeClr val="bg1"/>
                </a:solidFill>
                <a:ea typeface="宋体" pitchFamily="2" charset="-122"/>
              </a:rPr>
              <a:t>f</a:t>
            </a:r>
            <a:r>
              <a:rPr lang="en-US" altLang="zh-CN" sz="2000" baseline="30000" dirty="0">
                <a:solidFill>
                  <a:schemeClr val="bg1"/>
                </a:solidFill>
                <a:ea typeface="宋体" pitchFamily="2" charset="-122"/>
              </a:rPr>
              <a:t>2 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 + 0</a:t>
            </a:r>
          </a:p>
          <a:p>
            <a:pPr marL="228600" lvl="0" indent="-228600" algn="ctr">
              <a:lnSpc>
                <a:spcPct val="90000"/>
              </a:lnSpc>
              <a:spcBef>
                <a:spcPts val="1000"/>
              </a:spcBef>
            </a:pPr>
            <a:r>
              <a:rPr lang="en-US" altLang="zh-CN" sz="2000" dirty="0">
                <a:solidFill>
                  <a:schemeClr val="bg1"/>
                </a:solidFill>
                <a:ea typeface="宋体" pitchFamily="2" charset="-122"/>
              </a:rPr>
              <a:t>v</a:t>
            </a:r>
            <a:r>
              <a:rPr lang="en-US" altLang="zh-CN" sz="2000" baseline="-25000" dirty="0">
                <a:solidFill>
                  <a:schemeClr val="bg1"/>
                </a:solidFill>
                <a:ea typeface="宋体" pitchFamily="2" charset="-122"/>
              </a:rPr>
              <a:t>f</a:t>
            </a:r>
            <a:r>
              <a:rPr lang="en-US" altLang="zh-CN" sz="2000" baseline="30000" dirty="0">
                <a:solidFill>
                  <a:schemeClr val="bg1"/>
                </a:solidFill>
                <a:ea typeface="宋体" pitchFamily="2" charset="-122"/>
              </a:rPr>
              <a:t>2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 = 2gh</a:t>
            </a:r>
            <a:r>
              <a:rPr lang="en-US" sz="2000" baseline="-25000" dirty="0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i</a:t>
            </a:r>
          </a:p>
          <a:p>
            <a:pPr marL="228600" lvl="0" indent="-228600" algn="ctr">
              <a:lnSpc>
                <a:spcPct val="90000"/>
              </a:lnSpc>
              <a:spcBef>
                <a:spcPts val="1000"/>
              </a:spcBef>
            </a:pPr>
            <a:r>
              <a:rPr lang="en-US" altLang="zh-CN" sz="2000" dirty="0">
                <a:solidFill>
                  <a:schemeClr val="bg1"/>
                </a:solidFill>
                <a:ea typeface="宋体" pitchFamily="2" charset="-122"/>
              </a:rPr>
              <a:t>v</a:t>
            </a:r>
            <a:r>
              <a:rPr lang="en-US" altLang="zh-CN" sz="2000" baseline="-25000" dirty="0">
                <a:solidFill>
                  <a:schemeClr val="bg1"/>
                </a:solidFill>
                <a:ea typeface="宋体" pitchFamily="2" charset="-122"/>
              </a:rPr>
              <a:t>f</a:t>
            </a:r>
            <a:r>
              <a:rPr lang="en-US" altLang="zh-CN" sz="2000" baseline="30000" dirty="0">
                <a:solidFill>
                  <a:schemeClr val="bg1"/>
                </a:solidFill>
                <a:ea typeface="宋体" pitchFamily="2" charset="-122"/>
              </a:rPr>
              <a:t>2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 = 2(10)(10)</a:t>
            </a:r>
          </a:p>
          <a:p>
            <a:pPr marL="228600" lvl="0" indent="-228600" algn="ctr">
              <a:lnSpc>
                <a:spcPct val="90000"/>
              </a:lnSpc>
              <a:spcBef>
                <a:spcPts val="1000"/>
              </a:spcBef>
            </a:pPr>
            <a:r>
              <a:rPr lang="en-US" altLang="zh-CN" sz="2000" dirty="0" err="1">
                <a:solidFill>
                  <a:schemeClr val="bg1"/>
                </a:solidFill>
                <a:ea typeface="宋体" pitchFamily="2" charset="-122"/>
              </a:rPr>
              <a:t>v</a:t>
            </a:r>
            <a:r>
              <a:rPr lang="en-US" altLang="zh-CN" sz="2000" baseline="-25000" dirty="0" err="1">
                <a:solidFill>
                  <a:schemeClr val="bg1"/>
                </a:solidFill>
                <a:ea typeface="宋体" pitchFamily="2" charset="-122"/>
              </a:rPr>
              <a:t>f</a:t>
            </a:r>
            <a:r>
              <a:rPr lang="en-US" altLang="zh-CN" sz="2000" baseline="30000" dirty="0">
                <a:solidFill>
                  <a:schemeClr val="bg1"/>
                </a:solidFill>
                <a:ea typeface="宋体" pitchFamily="2" charset="-122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= 14 m/s</a:t>
            </a:r>
            <a:endParaRPr lang="en-US" sz="2000" baseline="-25000" dirty="0">
              <a:solidFill>
                <a:schemeClr val="bg1"/>
              </a:solidFill>
              <a:latin typeface="Arial" pitchFamily="34" charset="0"/>
              <a:ea typeface="Arial Unicode MS"/>
              <a:cs typeface="Arial" pitchFamily="34" charset="0"/>
              <a:sym typeface="Wingdings" pitchFamily="2" charset="2"/>
            </a:endParaRPr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</a:pP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9" name="Picture 4" descr="0516">
            <a:extLst>
              <a:ext uri="{FF2B5EF4-FFF2-40B4-BE49-F238E27FC236}">
                <a16:creationId xmlns:a16="http://schemas.microsoft.com/office/drawing/2014/main" id="{38EB4A3D-CC03-4FAF-97F3-6FD2D3E0A5A3}"/>
              </a:ext>
            </a:extLst>
          </p:cNvPr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01137" y="1506980"/>
            <a:ext cx="3090863" cy="482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HOTO" val="TRUE"/>
  <p:tag name="FILENAME" val="C:\WINDOWS\Desktop\serwap  art\chapter5\0516.jp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HOTO" val="TRUE"/>
  <p:tag name="FILENAME" val="C:\WINDOWS\Desktop\serwap  art\chapter5\0516.jpg"/>
</p:tagLst>
</file>

<file path=ppt/theme/theme1.xml><?xml version="1.0" encoding="utf-8"?>
<a:theme xmlns:a="http://schemas.openxmlformats.org/drawingml/2006/main" name="1_Office Theme">
  <a:themeElements>
    <a:clrScheme name="Maxpoint Ultimate Light">
      <a:dk1>
        <a:srgbClr val="3F3F3F"/>
      </a:dk1>
      <a:lt1>
        <a:sysClr val="window" lastClr="FFFFFF"/>
      </a:lt1>
      <a:dk2>
        <a:srgbClr val="313C41"/>
      </a:dk2>
      <a:lt2>
        <a:srgbClr val="FFFFFF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9">
      <a:majorFont>
        <a:latin typeface="Hind"/>
        <a:ea typeface=""/>
        <a:cs typeface=""/>
      </a:majorFont>
      <a:minorFont>
        <a:latin typeface="Hi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587</Words>
  <Application>Microsoft Office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Bahnschrift SemiCondensed</vt:lpstr>
      <vt:lpstr>Calibri</vt:lpstr>
      <vt:lpstr>Hind</vt:lpstr>
      <vt:lpstr>Poppins Light</vt:lpstr>
      <vt:lpstr>Wingdings</vt:lpstr>
      <vt:lpstr>1_Office Theme</vt:lpstr>
      <vt:lpstr>Potential Energy II</vt:lpstr>
      <vt:lpstr>PowerPoint Presentation</vt:lpstr>
      <vt:lpstr>Potential Energy Converted to Kinetic Energy</vt:lpstr>
      <vt:lpstr> Example 1</vt:lpstr>
      <vt:lpstr> Example 2</vt:lpstr>
      <vt:lpstr> Example 3</vt:lpstr>
      <vt:lpstr>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UNLEASH</dc:title>
  <dc:creator>Arksnet</dc:creator>
  <cp:lastModifiedBy>Muhamad Akrom</cp:lastModifiedBy>
  <cp:revision>109</cp:revision>
  <dcterms:created xsi:type="dcterms:W3CDTF">2018-07-26T02:16:45Z</dcterms:created>
  <dcterms:modified xsi:type="dcterms:W3CDTF">2020-11-15T04:51:32Z</dcterms:modified>
</cp:coreProperties>
</file>