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7" r:id="rId2"/>
    <p:sldId id="259" r:id="rId3"/>
    <p:sldId id="306" r:id="rId4"/>
    <p:sldId id="298" r:id="rId5"/>
    <p:sldId id="304" r:id="rId6"/>
    <p:sldId id="300" r:id="rId7"/>
    <p:sldId id="301" r:id="rId8"/>
    <p:sldId id="30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8" d="100"/>
          <a:sy n="68" d="100"/>
        </p:scale>
        <p:origin x="738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1EDED5-0533-4E70-B4A5-BEA6D603B068}" type="datetimeFigureOut">
              <a:rPr lang="en-US" smtClean="0"/>
              <a:pPr/>
              <a:t>29-Oct-20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5DC97D-0F12-4F3F-A4C2-187828961AA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79472B-EDA5-4A1D-973C-67445DC4D132}" type="datetime1">
              <a:rPr lang="en-US" smtClean="0"/>
              <a:t>29-Oct-20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2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/>
          <p:cNvSpPr>
            <a:spLocks noGrp="1"/>
          </p:cNvSpPr>
          <p:nvPr>
            <p:ph type="pic" sz="quarter" idx="13"/>
          </p:nvPr>
        </p:nvSpPr>
        <p:spPr>
          <a:xfrm>
            <a:off x="5931778" y="3930652"/>
            <a:ext cx="4750043" cy="2355851"/>
          </a:xfrm>
          <a:custGeom>
            <a:avLst/>
            <a:gdLst>
              <a:gd name="connsiteX0" fmla="*/ 162337 w 4750043"/>
              <a:gd name="connsiteY0" fmla="*/ 0 h 2355851"/>
              <a:gd name="connsiteX1" fmla="*/ 2286173 w 4750043"/>
              <a:gd name="connsiteY1" fmla="*/ 0 h 2355851"/>
              <a:gd name="connsiteX2" fmla="*/ 2456190 w 4750043"/>
              <a:gd name="connsiteY2" fmla="*/ 204022 h 2355851"/>
              <a:gd name="connsiteX3" fmla="*/ 2626207 w 4750043"/>
              <a:gd name="connsiteY3" fmla="*/ 0 h 2355851"/>
              <a:gd name="connsiteX4" fmla="*/ 4750043 w 4750043"/>
              <a:gd name="connsiteY4" fmla="*/ 0 h 2355851"/>
              <a:gd name="connsiteX5" fmla="*/ 4750043 w 4750043"/>
              <a:gd name="connsiteY5" fmla="*/ 2355851 h 2355851"/>
              <a:gd name="connsiteX6" fmla="*/ 162337 w 4750043"/>
              <a:gd name="connsiteY6" fmla="*/ 2355851 h 2355851"/>
              <a:gd name="connsiteX7" fmla="*/ 162337 w 4750043"/>
              <a:gd name="connsiteY7" fmla="*/ 1326270 h 2355851"/>
              <a:gd name="connsiteX8" fmla="*/ 0 w 4750043"/>
              <a:gd name="connsiteY8" fmla="*/ 1182925 h 2355851"/>
              <a:gd name="connsiteX9" fmla="*/ 162337 w 4750043"/>
              <a:gd name="connsiteY9" fmla="*/ 1039580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50043" h="2355851">
                <a:moveTo>
                  <a:pt x="162337" y="0"/>
                </a:moveTo>
                <a:lnTo>
                  <a:pt x="2286173" y="0"/>
                </a:lnTo>
                <a:lnTo>
                  <a:pt x="2456190" y="204022"/>
                </a:lnTo>
                <a:lnTo>
                  <a:pt x="2626207" y="0"/>
                </a:lnTo>
                <a:lnTo>
                  <a:pt x="4750043" y="0"/>
                </a:lnTo>
                <a:lnTo>
                  <a:pt x="4750043" y="2355851"/>
                </a:lnTo>
                <a:lnTo>
                  <a:pt x="162337" y="2355851"/>
                </a:lnTo>
                <a:lnTo>
                  <a:pt x="162337" y="1326270"/>
                </a:lnTo>
                <a:lnTo>
                  <a:pt x="0" y="1182925"/>
                </a:lnTo>
                <a:lnTo>
                  <a:pt x="162337" y="103958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12"/>
          </p:nvPr>
        </p:nvSpPr>
        <p:spPr>
          <a:xfrm>
            <a:off x="1506404" y="3745903"/>
            <a:ext cx="4587707" cy="2540598"/>
          </a:xfrm>
          <a:custGeom>
            <a:avLst/>
            <a:gdLst>
              <a:gd name="connsiteX0" fmla="*/ 2293854 w 4587707"/>
              <a:gd name="connsiteY0" fmla="*/ 0 h 2540598"/>
              <a:gd name="connsiteX1" fmla="*/ 2456988 w 4587707"/>
              <a:gd name="connsiteY1" fmla="*/ 184747 h 2540598"/>
              <a:gd name="connsiteX2" fmla="*/ 4587707 w 4587707"/>
              <a:gd name="connsiteY2" fmla="*/ 184747 h 2540598"/>
              <a:gd name="connsiteX3" fmla="*/ 4587707 w 4587707"/>
              <a:gd name="connsiteY3" fmla="*/ 1224331 h 2540598"/>
              <a:gd name="connsiteX4" fmla="*/ 4425374 w 4587707"/>
              <a:gd name="connsiteY4" fmla="*/ 1367673 h 2540598"/>
              <a:gd name="connsiteX5" fmla="*/ 4587707 w 4587707"/>
              <a:gd name="connsiteY5" fmla="*/ 1511015 h 2540598"/>
              <a:gd name="connsiteX6" fmla="*/ 4587707 w 4587707"/>
              <a:gd name="connsiteY6" fmla="*/ 2540598 h 2540598"/>
              <a:gd name="connsiteX7" fmla="*/ 0 w 4587707"/>
              <a:gd name="connsiteY7" fmla="*/ 2540598 h 2540598"/>
              <a:gd name="connsiteX8" fmla="*/ 0 w 4587707"/>
              <a:gd name="connsiteY8" fmla="*/ 184747 h 2540598"/>
              <a:gd name="connsiteX9" fmla="*/ 2130721 w 4587707"/>
              <a:gd name="connsiteY9" fmla="*/ 184747 h 2540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40598">
                <a:moveTo>
                  <a:pt x="2293854" y="0"/>
                </a:moveTo>
                <a:lnTo>
                  <a:pt x="2456988" y="184747"/>
                </a:lnTo>
                <a:lnTo>
                  <a:pt x="4587707" y="184747"/>
                </a:lnTo>
                <a:lnTo>
                  <a:pt x="4587707" y="1224331"/>
                </a:lnTo>
                <a:lnTo>
                  <a:pt x="4425374" y="1367673"/>
                </a:lnTo>
                <a:lnTo>
                  <a:pt x="4587707" y="1511015"/>
                </a:lnTo>
                <a:lnTo>
                  <a:pt x="4587707" y="2540598"/>
                </a:lnTo>
                <a:lnTo>
                  <a:pt x="0" y="2540598"/>
                </a:lnTo>
                <a:lnTo>
                  <a:pt x="0" y="184747"/>
                </a:lnTo>
                <a:lnTo>
                  <a:pt x="2130721" y="184747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1"/>
          </p:nvPr>
        </p:nvSpPr>
        <p:spPr>
          <a:xfrm>
            <a:off x="6094113" y="1574799"/>
            <a:ext cx="4587707" cy="2559874"/>
          </a:xfrm>
          <a:custGeom>
            <a:avLst/>
            <a:gdLst>
              <a:gd name="connsiteX0" fmla="*/ 0 w 4587707"/>
              <a:gd name="connsiteY0" fmla="*/ 0 h 2559874"/>
              <a:gd name="connsiteX1" fmla="*/ 4587707 w 4587707"/>
              <a:gd name="connsiteY1" fmla="*/ 0 h 2559874"/>
              <a:gd name="connsiteX2" fmla="*/ 4587707 w 4587707"/>
              <a:gd name="connsiteY2" fmla="*/ 2355851 h 2559874"/>
              <a:gd name="connsiteX3" fmla="*/ 2463871 w 4587707"/>
              <a:gd name="connsiteY3" fmla="*/ 2355851 h 2559874"/>
              <a:gd name="connsiteX4" fmla="*/ 2293853 w 4587707"/>
              <a:gd name="connsiteY4" fmla="*/ 2559874 h 2559874"/>
              <a:gd name="connsiteX5" fmla="*/ 2123835 w 4587707"/>
              <a:gd name="connsiteY5" fmla="*/ 2355851 h 2559874"/>
              <a:gd name="connsiteX6" fmla="*/ 0 w 4587707"/>
              <a:gd name="connsiteY6" fmla="*/ 2355851 h 2559874"/>
              <a:gd name="connsiteX7" fmla="*/ 0 w 4587707"/>
              <a:gd name="connsiteY7" fmla="*/ 1277693 h 2559874"/>
              <a:gd name="connsiteX8" fmla="*/ 188136 w 4587707"/>
              <a:gd name="connsiteY8" fmla="*/ 1111567 h 2559874"/>
              <a:gd name="connsiteX9" fmla="*/ 0 w 4587707"/>
              <a:gd name="connsiteY9" fmla="*/ 945441 h 2559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59874">
                <a:moveTo>
                  <a:pt x="0" y="0"/>
                </a:moveTo>
                <a:lnTo>
                  <a:pt x="4587707" y="0"/>
                </a:lnTo>
                <a:lnTo>
                  <a:pt x="4587707" y="2355851"/>
                </a:lnTo>
                <a:lnTo>
                  <a:pt x="2463871" y="2355851"/>
                </a:lnTo>
                <a:lnTo>
                  <a:pt x="2293853" y="2559874"/>
                </a:lnTo>
                <a:lnTo>
                  <a:pt x="2123835" y="2355851"/>
                </a:lnTo>
                <a:lnTo>
                  <a:pt x="0" y="2355851"/>
                </a:lnTo>
                <a:lnTo>
                  <a:pt x="0" y="1277693"/>
                </a:lnTo>
                <a:lnTo>
                  <a:pt x="188136" y="1111567"/>
                </a:lnTo>
                <a:lnTo>
                  <a:pt x="0" y="945441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0"/>
          </p:nvPr>
        </p:nvSpPr>
        <p:spPr>
          <a:xfrm>
            <a:off x="1506402" y="1574801"/>
            <a:ext cx="4775846" cy="2355851"/>
          </a:xfrm>
          <a:custGeom>
            <a:avLst/>
            <a:gdLst>
              <a:gd name="connsiteX0" fmla="*/ 0 w 4775846"/>
              <a:gd name="connsiteY0" fmla="*/ 0 h 2355851"/>
              <a:gd name="connsiteX1" fmla="*/ 4587707 w 4775846"/>
              <a:gd name="connsiteY1" fmla="*/ 0 h 2355851"/>
              <a:gd name="connsiteX2" fmla="*/ 4587707 w 4775846"/>
              <a:gd name="connsiteY2" fmla="*/ 945437 h 2355851"/>
              <a:gd name="connsiteX3" fmla="*/ 4775846 w 4775846"/>
              <a:gd name="connsiteY3" fmla="*/ 1111566 h 2355851"/>
              <a:gd name="connsiteX4" fmla="*/ 4587707 w 4775846"/>
              <a:gd name="connsiteY4" fmla="*/ 1277694 h 2355851"/>
              <a:gd name="connsiteX5" fmla="*/ 4587707 w 4775846"/>
              <a:gd name="connsiteY5" fmla="*/ 2355850 h 2355851"/>
              <a:gd name="connsiteX6" fmla="*/ 2456989 w 4775846"/>
              <a:gd name="connsiteY6" fmla="*/ 2355850 h 2355851"/>
              <a:gd name="connsiteX7" fmla="*/ 2293855 w 4775846"/>
              <a:gd name="connsiteY7" fmla="*/ 2171103 h 2355851"/>
              <a:gd name="connsiteX8" fmla="*/ 2130722 w 4775846"/>
              <a:gd name="connsiteY8" fmla="*/ 2355850 h 2355851"/>
              <a:gd name="connsiteX9" fmla="*/ 1 w 4775846"/>
              <a:gd name="connsiteY9" fmla="*/ 2355850 h 2355851"/>
              <a:gd name="connsiteX10" fmla="*/ 1 w 4775846"/>
              <a:gd name="connsiteY10" fmla="*/ 2355851 h 2355851"/>
              <a:gd name="connsiteX11" fmla="*/ 0 w 4775846"/>
              <a:gd name="connsiteY11" fmla="*/ 2355851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75846" h="2355851">
                <a:moveTo>
                  <a:pt x="0" y="0"/>
                </a:moveTo>
                <a:lnTo>
                  <a:pt x="4587707" y="0"/>
                </a:lnTo>
                <a:lnTo>
                  <a:pt x="4587707" y="945437"/>
                </a:lnTo>
                <a:lnTo>
                  <a:pt x="4775846" y="1111566"/>
                </a:lnTo>
                <a:lnTo>
                  <a:pt x="4587707" y="1277694"/>
                </a:lnTo>
                <a:lnTo>
                  <a:pt x="4587707" y="2355850"/>
                </a:lnTo>
                <a:lnTo>
                  <a:pt x="2456989" y="2355850"/>
                </a:lnTo>
                <a:lnTo>
                  <a:pt x="2293855" y="2171103"/>
                </a:lnTo>
                <a:lnTo>
                  <a:pt x="2130722" y="2355850"/>
                </a:lnTo>
                <a:lnTo>
                  <a:pt x="1" y="2355850"/>
                </a:lnTo>
                <a:lnTo>
                  <a:pt x="1" y="2355851"/>
                </a:lnTo>
                <a:lnTo>
                  <a:pt x="0" y="2355851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119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998C19-090C-4ECD-AF67-9B7BE2443578}" type="datetime1">
              <a:rPr lang="en-US" smtClean="0"/>
              <a:t>29-Oct-20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97400" y="1892300"/>
            <a:ext cx="4466700" cy="4051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27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447769" y="0"/>
            <a:ext cx="374904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689020" y="0"/>
            <a:ext cx="374904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70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33966" y="3430954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080418" y="-12315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97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6D25E9-9981-4FB2-BBF6-BE467EB12DDE}" type="datetime1">
              <a:rPr lang="en-US" smtClean="0"/>
              <a:t>29-Oct-20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815339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781800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24863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3001369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5177875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7354381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9530887" y="4444872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529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9" grpId="0"/>
      <p:bldP spid="20" grpId="0"/>
      <p:bldP spid="21" grpId="0"/>
      <p:bldP spid="22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6217800" y="1860416"/>
            <a:ext cx="5136000" cy="4061409"/>
          </a:xfrm>
          <a:prstGeom prst="rect">
            <a:avLst/>
          </a:prstGeom>
        </p:spPr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38200" y="1860416"/>
            <a:ext cx="5136000" cy="4061409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11383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0" y="1860417"/>
            <a:ext cx="12192000" cy="2152784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03669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119643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502336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7882494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99729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58813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982704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31119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82427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27655" y="1937321"/>
            <a:ext cx="2935235" cy="29322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60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844735" y="2546920"/>
            <a:ext cx="1733365" cy="309187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431556" y="2546920"/>
            <a:ext cx="1733365" cy="309187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5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12949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9339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25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8398AD-A12B-4A9E-8567-222F6BB99C50}" type="datetime1">
              <a:rPr lang="en-US" smtClean="0"/>
              <a:t>29-Oct-20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803900" y="1943100"/>
            <a:ext cx="5549900" cy="3784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6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D08E12-3B07-451C-8224-9206C16CB750}" type="datetime1">
              <a:rPr lang="en-US" smtClean="0"/>
              <a:t>29-Oct-20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301656"/>
            <a:ext cx="12192000" cy="299785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94914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A2B7F-F2C6-411A-9472-9646B0CFE122}" type="datetime1">
              <a:rPr lang="en-US" smtClean="0"/>
              <a:t>29-Oct-20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1275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670300" y="2222500"/>
            <a:ext cx="4864608" cy="3670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799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Moni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EED30B-D8A9-4920-AF30-347794423288}" type="datetime1">
              <a:rPr lang="en-US" smtClean="0"/>
              <a:t>29-Oct-20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175337" y="3084457"/>
            <a:ext cx="3913883" cy="2554343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7427672" y="2950652"/>
            <a:ext cx="3765114" cy="23738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1057349" y="2950652"/>
            <a:ext cx="3724201" cy="237382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985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5496F0-EB08-400B-8E26-455F661D60F8}" type="datetime1">
              <a:rPr lang="en-US" smtClean="0"/>
              <a:t>29-Oct-20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3639219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75336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966987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303104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8707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E6B6C8-176D-46BC-A9B6-D9FD394EFEDA}" type="datetime1">
              <a:rPr lang="en-US" smtClean="0"/>
              <a:t>29-Oct-20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914400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4431792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7949184" y="1711438"/>
            <a:ext cx="3328416" cy="25603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81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DA807-36D0-487D-9AA5-4CD4B8A0C041}" type="datetime1">
              <a:rPr lang="en-US" smtClean="0"/>
              <a:t>29-Oct-20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3820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0545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415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C887C-73FC-4AD3-A923-8FE13A00B104}" type="datetime1">
              <a:rPr lang="en-US" smtClean="0"/>
              <a:t>29-Oct-20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65913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79502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9309100" y="3526547"/>
            <a:ext cx="1188720" cy="11887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484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4DF914-6A93-4C07-9EFD-B0A612FCD7EE}" type="datetime1">
              <a:rPr lang="en-US" smtClean="0"/>
              <a:t>29-Oct-20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1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1925" y="173038"/>
            <a:ext cx="6157913" cy="6511925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85865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238375" y="1504950"/>
            <a:ext cx="3390900" cy="1528763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6496050" y="3076575"/>
            <a:ext cx="1943100" cy="15287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035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96A4AE-7FA9-49A5-BDAF-401A3FC5BAB4}" type="datetime1">
              <a:rPr lang="en-US" smtClean="0"/>
              <a:t>29-Oct-20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577850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4169744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7819263" y="1699434"/>
            <a:ext cx="3338268" cy="21717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203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7977A5-653A-4A72-942E-D9CB0BD04251}" type="datetime1">
              <a:rPr lang="en-US" smtClean="0"/>
              <a:t>29-Oct-20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66970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240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9058F3-C6C1-41B6-9836-04A9E11BF978}" type="datetime1">
              <a:rPr lang="en-US" smtClean="0"/>
              <a:t>29-Oct-20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616700" y="0"/>
            <a:ext cx="557529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146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d with Smart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1603389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7DFC5-DD60-4B81-9CC6-6E1D11AEE216}" type="datetime1">
              <a:rPr lang="en-US" smtClean="0"/>
              <a:t>29-Oct-20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429501" y="1069989"/>
            <a:ext cx="2501900" cy="42132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423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14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C1EDC6-D207-4700-A573-4DFF1E098DFD}" type="datetime1">
              <a:rPr lang="en-US" smtClean="0"/>
              <a:t>29-Oct-20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199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873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00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" y="0"/>
            <a:ext cx="3073329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094228" y="0"/>
            <a:ext cx="3073329" cy="3419856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3094228" y="3441700"/>
            <a:ext cx="3073329" cy="341985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862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t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998728" y="1069988"/>
            <a:ext cx="3776472" cy="48863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1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14322"/>
            <a:ext cx="5289258" cy="684367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1113028" y="2616201"/>
            <a:ext cx="5008372" cy="31369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627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5"/>
          <p:cNvSpPr>
            <a:spLocks noGrp="1"/>
          </p:cNvSpPr>
          <p:nvPr>
            <p:ph type="pic" sz="quarter" idx="14"/>
          </p:nvPr>
        </p:nvSpPr>
        <p:spPr>
          <a:xfrm>
            <a:off x="1029335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46"/>
          <p:cNvSpPr>
            <a:spLocks noGrp="1"/>
          </p:cNvSpPr>
          <p:nvPr>
            <p:ph type="pic" sz="quarter" idx="15"/>
          </p:nvPr>
        </p:nvSpPr>
        <p:spPr>
          <a:xfrm>
            <a:off x="1029335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47"/>
          <p:cNvSpPr>
            <a:spLocks noGrp="1"/>
          </p:cNvSpPr>
          <p:nvPr>
            <p:ph type="pic" sz="quarter" idx="16"/>
          </p:nvPr>
        </p:nvSpPr>
        <p:spPr>
          <a:xfrm>
            <a:off x="3600291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48"/>
          <p:cNvSpPr>
            <a:spLocks noGrp="1"/>
          </p:cNvSpPr>
          <p:nvPr>
            <p:ph type="pic" sz="quarter" idx="17"/>
          </p:nvPr>
        </p:nvSpPr>
        <p:spPr>
          <a:xfrm>
            <a:off x="3600291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49"/>
          <p:cNvSpPr>
            <a:spLocks noGrp="1"/>
          </p:cNvSpPr>
          <p:nvPr>
            <p:ph type="pic" sz="quarter" idx="18"/>
          </p:nvPr>
        </p:nvSpPr>
        <p:spPr>
          <a:xfrm>
            <a:off x="6171248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50"/>
          <p:cNvSpPr>
            <a:spLocks noGrp="1"/>
          </p:cNvSpPr>
          <p:nvPr>
            <p:ph type="pic" sz="quarter" idx="19"/>
          </p:nvPr>
        </p:nvSpPr>
        <p:spPr>
          <a:xfrm>
            <a:off x="6171248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52"/>
          <p:cNvSpPr>
            <a:spLocks noGrp="1"/>
          </p:cNvSpPr>
          <p:nvPr>
            <p:ph type="pic" sz="quarter" idx="20"/>
          </p:nvPr>
        </p:nvSpPr>
        <p:spPr>
          <a:xfrm>
            <a:off x="8742204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51"/>
          <p:cNvSpPr>
            <a:spLocks noGrp="1"/>
          </p:cNvSpPr>
          <p:nvPr>
            <p:ph type="pic" sz="quarter" idx="21"/>
          </p:nvPr>
        </p:nvSpPr>
        <p:spPr>
          <a:xfrm>
            <a:off x="8742204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501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974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74617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223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 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2743200"/>
            <a:ext cx="121920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094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AA27DA-11E0-4A94-B26C-455A07F8DEAC}" type="datetime1">
              <a:rPr lang="en-US" smtClean="0"/>
              <a:t>29-Oct-20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0982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9D42AEF-3013-43F9-9951-E06974BD9BEB}" type="datetime1">
              <a:rPr lang="en-US" smtClean="0"/>
              <a:t>29-Oct-20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E53849-87B5-4729-BAF7-00AB636FB80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388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/>
          </p:cNvSpPr>
          <p:nvPr userDrawn="1">
            <p:ph type="pic" sz="quarter" idx="10"/>
          </p:nvPr>
        </p:nvSpPr>
        <p:spPr>
          <a:xfrm>
            <a:off x="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2" name="Picture Placeholder 30"/>
          <p:cNvSpPr>
            <a:spLocks noGrp="1"/>
          </p:cNvSpPr>
          <p:nvPr>
            <p:ph type="pic" sz="quarter" idx="11"/>
          </p:nvPr>
        </p:nvSpPr>
        <p:spPr>
          <a:xfrm>
            <a:off x="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3" name="Picture Placeholder 30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4" name="Picture Placeholder 30"/>
          <p:cNvSpPr>
            <a:spLocks noGrp="1"/>
          </p:cNvSpPr>
          <p:nvPr>
            <p:ph type="pic" sz="quarter" idx="13"/>
          </p:nvPr>
        </p:nvSpPr>
        <p:spPr>
          <a:xfrm>
            <a:off x="2029968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5" name="Picture Placeholder 30"/>
          <p:cNvSpPr>
            <a:spLocks noGrp="1"/>
          </p:cNvSpPr>
          <p:nvPr>
            <p:ph type="pic" sz="quarter" idx="14"/>
          </p:nvPr>
        </p:nvSpPr>
        <p:spPr>
          <a:xfrm>
            <a:off x="6096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6" name="Picture Placeholder 30"/>
          <p:cNvSpPr>
            <a:spLocks noGrp="1"/>
          </p:cNvSpPr>
          <p:nvPr>
            <p:ph type="pic" sz="quarter" idx="15"/>
          </p:nvPr>
        </p:nvSpPr>
        <p:spPr>
          <a:xfrm>
            <a:off x="2027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7" name="Picture Placeholder 30"/>
          <p:cNvSpPr>
            <a:spLocks noGrp="1"/>
          </p:cNvSpPr>
          <p:nvPr>
            <p:ph type="pic" sz="quarter" idx="16"/>
          </p:nvPr>
        </p:nvSpPr>
        <p:spPr>
          <a:xfrm>
            <a:off x="4066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8" name="Picture Placeholder 30"/>
          <p:cNvSpPr>
            <a:spLocks noGrp="1"/>
          </p:cNvSpPr>
          <p:nvPr>
            <p:ph type="pic" sz="quarter" idx="17"/>
          </p:nvPr>
        </p:nvSpPr>
        <p:spPr>
          <a:xfrm>
            <a:off x="6096000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9" name="Picture Placeholder 30"/>
          <p:cNvSpPr>
            <a:spLocks noGrp="1"/>
          </p:cNvSpPr>
          <p:nvPr>
            <p:ph type="pic" sz="quarter" idx="18"/>
          </p:nvPr>
        </p:nvSpPr>
        <p:spPr>
          <a:xfrm>
            <a:off x="4064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0" name="Picture Placeholder 30"/>
          <p:cNvSpPr>
            <a:spLocks noGrp="1"/>
          </p:cNvSpPr>
          <p:nvPr>
            <p:ph type="pic" sz="quarter" idx="19"/>
          </p:nvPr>
        </p:nvSpPr>
        <p:spPr>
          <a:xfrm>
            <a:off x="1016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1" name="Picture Placeholder 30"/>
          <p:cNvSpPr>
            <a:spLocks noGrp="1"/>
          </p:cNvSpPr>
          <p:nvPr>
            <p:ph type="pic" sz="quarter" idx="20"/>
          </p:nvPr>
        </p:nvSpPr>
        <p:spPr>
          <a:xfrm>
            <a:off x="1016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2" name="Picture Placeholder 30"/>
          <p:cNvSpPr>
            <a:spLocks noGrp="1"/>
          </p:cNvSpPr>
          <p:nvPr>
            <p:ph type="pic" sz="quarter" idx="21"/>
          </p:nvPr>
        </p:nvSpPr>
        <p:spPr>
          <a:xfrm>
            <a:off x="10160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3" name="Picture Placeholder 30"/>
          <p:cNvSpPr>
            <a:spLocks noGrp="1"/>
          </p:cNvSpPr>
          <p:nvPr>
            <p:ph type="pic" sz="quarter" idx="22"/>
          </p:nvPr>
        </p:nvSpPr>
        <p:spPr>
          <a:xfrm>
            <a:off x="8123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4" name="Picture Placeholder 30"/>
          <p:cNvSpPr>
            <a:spLocks noGrp="1"/>
          </p:cNvSpPr>
          <p:nvPr>
            <p:ph type="pic" sz="quarter" idx="23"/>
          </p:nvPr>
        </p:nvSpPr>
        <p:spPr>
          <a:xfrm>
            <a:off x="8123936" y="0"/>
            <a:ext cx="2029968" cy="2286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2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B73C8-3E24-4C61-9361-82BBE2FEC51A}" type="datetime1">
              <a:rPr lang="en-US" smtClean="0"/>
              <a:t>29-Oct-20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5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CA0EE-A035-43EE-90A5-F6C4F12807CB}" type="datetime1">
              <a:rPr lang="en-US" smtClean="0"/>
              <a:t>29-Oct-20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9600" y="1905000"/>
            <a:ext cx="17145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9600" y="4222750"/>
            <a:ext cx="1714500" cy="1714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12F76C-A15F-484C-85DB-E383D0D947CB}" type="datetime1">
              <a:rPr lang="en-US" smtClean="0"/>
              <a:t>29-Oct-20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026400" y="0"/>
            <a:ext cx="41656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6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BA2102-AC73-476E-ACF2-075286F2AAF2}" type="datetime1">
              <a:rPr lang="en-US" smtClean="0"/>
              <a:t>29-Oct-20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30E37-5C16-466C-845D-4A4B342645F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6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  <p:sldLayoutId id="2147483703" r:id="rId4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0"/>
            <a:ext cx="12192000" cy="6866226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5" name="Title 14"/>
          <p:cNvSpPr>
            <a:spLocks noGrp="1"/>
          </p:cNvSpPr>
          <p:nvPr>
            <p:ph type="ctrTitle"/>
          </p:nvPr>
        </p:nvSpPr>
        <p:spPr>
          <a:xfrm>
            <a:off x="3048000" y="2705101"/>
            <a:ext cx="7315199" cy="1447799"/>
          </a:xfrm>
          <a:noFill/>
          <a:ln>
            <a:noFill/>
          </a:ln>
        </p:spPr>
        <p:txBody>
          <a:bodyPr anchor="ctr">
            <a:normAutofit/>
          </a:bodyPr>
          <a:lstStyle/>
          <a:p>
            <a:r>
              <a:rPr lang="id-ID" dirty="0"/>
              <a:t>WORK / ENERGY</a:t>
            </a:r>
          </a:p>
        </p:txBody>
      </p:sp>
      <p:sp>
        <p:nvSpPr>
          <p:cNvPr id="46" name="Rectangle 45"/>
          <p:cNvSpPr/>
          <p:nvPr/>
        </p:nvSpPr>
        <p:spPr>
          <a:xfrm>
            <a:off x="2971800" y="2654300"/>
            <a:ext cx="7264399" cy="1549400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8" name="Title 14"/>
          <p:cNvSpPr txBox="1">
            <a:spLocks/>
          </p:cNvSpPr>
          <p:nvPr/>
        </p:nvSpPr>
        <p:spPr>
          <a:xfrm>
            <a:off x="4665282" y="3949520"/>
            <a:ext cx="4288218" cy="546280"/>
          </a:xfrm>
          <a:prstGeom prst="rect">
            <a:avLst/>
          </a:prstGeom>
          <a:solidFill>
            <a:srgbClr val="92D050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D" sz="3200" b="1" dirty="0">
                <a:solidFill>
                  <a:prstClr val="white"/>
                </a:solidFill>
                <a:latin typeface="Bahnschrift SemiCondensed" panose="020B0502040204020203" pitchFamily="34" charset="0"/>
              </a:rPr>
              <a:t>FISIKA DASAR 1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SemiCondensed" panose="020B05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1B444FDF-9795-495C-B786-D86B120CD84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4851" y="-31744"/>
            <a:ext cx="2096679" cy="157250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36C94924-EEF9-4C49-BCAD-CB5E80195C4B}"/>
              </a:ext>
            </a:extLst>
          </p:cNvPr>
          <p:cNvSpPr txBox="1"/>
          <p:nvPr/>
        </p:nvSpPr>
        <p:spPr>
          <a:xfrm>
            <a:off x="8820443" y="94868"/>
            <a:ext cx="3371557" cy="5062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1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AC591A89-3B64-4EE6-8424-0512F15B8C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05998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33794" name="Rectangle 2"/>
          <p:cNvSpPr>
            <a:spLocks noChangeArrowheads="1"/>
          </p:cNvSpPr>
          <p:nvPr/>
        </p:nvSpPr>
        <p:spPr bwMode="auto">
          <a:xfrm>
            <a:off x="0" y="0"/>
            <a:ext cx="12192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id-ID"/>
          </a:p>
        </p:txBody>
      </p:sp>
      <p:sp>
        <p:nvSpPr>
          <p:cNvPr id="33" name="Title 32"/>
          <p:cNvSpPr>
            <a:spLocks noGrp="1"/>
          </p:cNvSpPr>
          <p:nvPr>
            <p:ph type="title"/>
          </p:nvPr>
        </p:nvSpPr>
        <p:spPr>
          <a:xfrm>
            <a:off x="33457" y="825986"/>
            <a:ext cx="5705204" cy="831822"/>
          </a:xfrm>
          <a:solidFill>
            <a:srgbClr val="92D050"/>
          </a:solidFill>
        </p:spPr>
        <p:txBody>
          <a:bodyPr/>
          <a:lstStyle/>
          <a:p>
            <a:r>
              <a:rPr lang="en-US" dirty="0"/>
              <a:t>W</a:t>
            </a:r>
            <a:r>
              <a:rPr lang="id-ID" dirty="0"/>
              <a:t>ork </a:t>
            </a:r>
            <a:r>
              <a:rPr lang="en-US" dirty="0"/>
              <a:t>D</a:t>
            </a:r>
            <a:r>
              <a:rPr lang="id-ID" dirty="0"/>
              <a:t>one </a:t>
            </a:r>
            <a:r>
              <a:rPr lang="en-US" dirty="0"/>
              <a:t>by</a:t>
            </a:r>
            <a:r>
              <a:rPr lang="id-ID" dirty="0"/>
              <a:t> </a:t>
            </a:r>
            <a:r>
              <a:rPr lang="en-US" dirty="0"/>
              <a:t>a</a:t>
            </a:r>
            <a:r>
              <a:rPr lang="id-ID" dirty="0"/>
              <a:t> </a:t>
            </a:r>
            <a:r>
              <a:rPr lang="en-US" dirty="0"/>
              <a:t>F</a:t>
            </a:r>
            <a:r>
              <a:rPr lang="id-ID" dirty="0"/>
              <a:t>orce</a:t>
            </a:r>
          </a:p>
        </p:txBody>
      </p:sp>
      <p:sp>
        <p:nvSpPr>
          <p:cNvPr id="34" name="Title 32"/>
          <p:cNvSpPr txBox="1">
            <a:spLocks/>
          </p:cNvSpPr>
          <p:nvPr/>
        </p:nvSpPr>
        <p:spPr>
          <a:xfrm>
            <a:off x="145143" y="2118282"/>
            <a:ext cx="11901714" cy="34914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t">
            <a:noAutofit/>
          </a:bodyPr>
          <a:lstStyle/>
          <a:p>
            <a:pPr marL="465138" marR="0" lvl="0" indent="-465138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id-ID" sz="2800" dirty="0">
                <a:solidFill>
                  <a:schemeClr val="tx1"/>
                </a:solidFill>
                <a:ea typeface="+mj-ea"/>
                <a:cs typeface="+mj-cs"/>
                <a:sym typeface="Wingdings" pitchFamily="2" charset="2"/>
              </a:rPr>
              <a:t>Not a vector quantity (but vector concepts needed to calculate its value)</a:t>
            </a:r>
          </a:p>
          <a:p>
            <a:pPr marL="465138" marR="0" lvl="0" indent="-465138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Wingdings" pitchFamily="2" charset="2"/>
              <a:buChar char="q"/>
              <a:tabLst/>
              <a:defRPr/>
            </a:pPr>
            <a:r>
              <a:rPr kumimoji="0" lang="id-ID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  <a:sym typeface="Wingdings" pitchFamily="2" charset="2"/>
              </a:rPr>
              <a:t>Depends on both the direction of the force and the direction of the motion</a:t>
            </a:r>
          </a:p>
          <a:p>
            <a:pPr marL="465138" marR="0" lvl="0" indent="-465138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Wingdings" pitchFamily="2" charset="2"/>
              <a:buChar char="q"/>
              <a:tabLst/>
              <a:defRPr/>
            </a:pPr>
            <a:r>
              <a:rPr lang="id-ID" sz="2800" dirty="0">
                <a:solidFill>
                  <a:schemeClr val="tx1"/>
                </a:solidFill>
                <a:ea typeface="+mj-ea"/>
                <a:cs typeface="+mj-cs"/>
                <a:sym typeface="Wingdings" pitchFamily="2" charset="2"/>
              </a:rPr>
              <a:t>Four ways of saying the same thing</a:t>
            </a:r>
          </a:p>
          <a:p>
            <a:pPr marL="979487" marR="0" lvl="0" indent="-51435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+mj-lt"/>
              <a:buAutoNum type="alphaLcParenR"/>
              <a:tabLst/>
              <a:defRPr/>
            </a:pPr>
            <a:r>
              <a:rPr lang="en-US" sz="2800" dirty="0">
                <a:solidFill>
                  <a:schemeClr val="tx1"/>
                </a:solidFill>
                <a:ea typeface="+mj-ea"/>
                <a:cs typeface="+mj-cs"/>
                <a:sym typeface="Wingdings" pitchFamily="2" charset="2"/>
              </a:rPr>
              <a:t> </a:t>
            </a:r>
            <a:r>
              <a:rPr kumimoji="0" lang="id-ID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  <a:sym typeface="Wingdings" pitchFamily="2" charset="2"/>
              </a:rPr>
              <a:t>force times component</a:t>
            </a:r>
            <a:r>
              <a:rPr kumimoji="0" lang="id-ID" sz="28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  <a:sym typeface="Wingdings" pitchFamily="2" charset="2"/>
              </a:rPr>
              <a:t> of motion along the force</a:t>
            </a:r>
            <a:endParaRPr lang="en-US" sz="2800" dirty="0">
              <a:solidFill>
                <a:schemeClr val="tx1"/>
              </a:solidFill>
              <a:ea typeface="+mj-ea"/>
              <a:cs typeface="+mj-cs"/>
              <a:sym typeface="Wingdings" pitchFamily="2" charset="2"/>
            </a:endParaRPr>
          </a:p>
          <a:p>
            <a:pPr marL="979487" marR="0" lvl="0" indent="-514350" algn="just" defTabSz="914400" rtl="0" eaLnBrk="1" fontAlgn="auto" latinLnBrk="0" hangingPunct="1">
              <a:lnSpc>
                <a:spcPct val="150000"/>
              </a:lnSpc>
              <a:spcBef>
                <a:spcPct val="0"/>
              </a:spcBef>
              <a:buClrTx/>
              <a:buSzTx/>
              <a:buFont typeface="+mj-lt"/>
              <a:buAutoNum type="alphaLcParenR"/>
              <a:tabLst/>
              <a:defRPr/>
            </a:pPr>
            <a:r>
              <a:rPr kumimoji="0" lang="id-ID" sz="280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  <a:sym typeface="Wingdings" pitchFamily="2" charset="2"/>
              </a:rPr>
              <a:t>distance</a:t>
            </a:r>
            <a:r>
              <a:rPr kumimoji="0" lang="id-ID" sz="2800" i="0" u="none" strike="noStrike" kern="120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ea typeface="+mj-ea"/>
                <a:cs typeface="+mj-cs"/>
                <a:sym typeface="Wingdings" pitchFamily="2" charset="2"/>
              </a:rPr>
              <a:t> times the component of force along the motion</a:t>
            </a:r>
            <a:endParaRPr lang="en-US" sz="2800" dirty="0">
              <a:solidFill>
                <a:schemeClr val="tx1"/>
              </a:solidFill>
              <a:ea typeface="+mj-ea"/>
              <a:cs typeface="+mj-cs"/>
              <a:sym typeface="Wingdings" pitchFamily="2" charset="2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FC1C875D-F0ED-468D-A55F-CA9633E55D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7" name="Picture 6" descr="A close up of a logo&#10;&#10;Description automatically generated">
            <a:extLst>
              <a:ext uri="{FF2B5EF4-FFF2-40B4-BE49-F238E27FC236}">
                <a16:creationId xmlns:a16="http://schemas.microsoft.com/office/drawing/2014/main" id="{0A986646-6C59-48AD-9316-A10F1317324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135" y="5806643"/>
            <a:ext cx="1383526" cy="103764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C6507975-DC43-449B-95EB-4C0ECE27EBEB}"/>
              </a:ext>
            </a:extLst>
          </p:cNvPr>
          <p:cNvSpPr txBox="1"/>
          <p:nvPr/>
        </p:nvSpPr>
        <p:spPr>
          <a:xfrm>
            <a:off x="932994" y="6342038"/>
            <a:ext cx="3371557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b="1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</p:spTree>
    <p:extLst>
      <p:ext uri="{BB962C8B-B14F-4D97-AF65-F5344CB8AC3E}">
        <p14:creationId xmlns:p14="http://schemas.microsoft.com/office/powerpoint/2010/main" val="5264495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7" name="Picture 3" descr="06_0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4098" y="1761706"/>
            <a:ext cx="7717358" cy="3279327"/>
          </a:xfrm>
          <a:prstGeom prst="rect">
            <a:avLst/>
          </a:prstGeom>
          <a:noFill/>
        </p:spPr>
      </p:pic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333829" y="5035635"/>
            <a:ext cx="11480800" cy="646331"/>
          </a:xfrm>
          <a:prstGeom prst="rect">
            <a:avLst/>
          </a:prstGeom>
          <a:solidFill>
            <a:schemeClr val="bg2"/>
          </a:solidFill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/>
              <a:t>The work done by a constant force is defined as the distance moved multiplied by the component of the force in the direction of displacement:</a:t>
            </a:r>
          </a:p>
        </p:txBody>
      </p:sp>
      <p:sp>
        <p:nvSpPr>
          <p:cNvPr id="8" name="Rectangle 7"/>
          <p:cNvSpPr/>
          <p:nvPr/>
        </p:nvSpPr>
        <p:spPr>
          <a:xfrm>
            <a:off x="712763" y="141131"/>
            <a:ext cx="10842181" cy="13094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138" lvl="0" indent="-465138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c)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		</a:t>
            </a:r>
            <a:r>
              <a:rPr lang="id-ID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 </a:t>
            </a:r>
            <a:r>
              <a:rPr lang="id-ID" sz="2800" b="1" dirty="0">
                <a:solidFill>
                  <a:srgbClr val="FF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=</a:t>
            </a:r>
            <a:r>
              <a:rPr lang="id-ID" sz="28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id-ID" sz="2800" b="1" dirty="0">
                <a:solidFill>
                  <a:srgbClr val="FF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∑F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d </a:t>
            </a:r>
            <a:r>
              <a:rPr lang="id-ID" sz="2800" b="1" dirty="0">
                <a:solidFill>
                  <a:srgbClr val="FF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cos⍬</a:t>
            </a:r>
            <a:r>
              <a:rPr lang="en-US" sz="2800" dirty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,</a:t>
            </a:r>
            <a:r>
              <a:rPr lang="id-ID" sz="2800" dirty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where </a:t>
            </a:r>
            <a:r>
              <a:rPr lang="en-US" sz="2800" dirty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“</a:t>
            </a:r>
            <a:r>
              <a:rPr lang="id-ID" sz="2800" dirty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⍬</a:t>
            </a:r>
            <a:r>
              <a:rPr lang="en-US" sz="2800" dirty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”</a:t>
            </a:r>
            <a:r>
              <a:rPr lang="id-ID" sz="2800" dirty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is the angle between F and d</a:t>
            </a:r>
            <a:endParaRPr lang="en-US" sz="2800" dirty="0">
              <a:latin typeface="Arial" panose="020B0604020202020204" pitchFamily="34" charset="0"/>
              <a:ea typeface="Arial Unicode MS"/>
              <a:cs typeface="Arial" panose="020B0604020202020204" pitchFamily="34" charset="0"/>
            </a:endParaRPr>
          </a:p>
          <a:p>
            <a:pPr marL="465138" lvl="0" indent="-465138" algn="just">
              <a:lnSpc>
                <a:spcPct val="150000"/>
              </a:lnSpc>
              <a:spcBef>
                <a:spcPct val="0"/>
              </a:spcBef>
              <a:defRPr/>
            </a:pPr>
            <a:r>
              <a:rPr lang="en-US" sz="2800" dirty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d)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		</a:t>
            </a:r>
            <a:r>
              <a:rPr lang="id-ID" sz="2800" b="1" dirty="0">
                <a:solidFill>
                  <a:srgbClr val="FF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W = ∫F 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.</a:t>
            </a:r>
            <a:r>
              <a:rPr lang="id-ID" sz="2800" b="1" dirty="0">
                <a:solidFill>
                  <a:srgbClr val="FF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FF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d</a:t>
            </a:r>
            <a:r>
              <a:rPr lang="id-ID" sz="2800" b="1" dirty="0">
                <a:solidFill>
                  <a:srgbClr val="FF0000"/>
                </a:solidFill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s</a:t>
            </a:r>
            <a:r>
              <a:rPr lang="en-US" sz="2800" dirty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, </a:t>
            </a:r>
            <a:r>
              <a:rPr lang="id-ID" sz="2800" dirty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where the </a:t>
            </a:r>
            <a:r>
              <a:rPr lang="en-US" sz="2800" dirty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“</a:t>
            </a:r>
            <a:r>
              <a:rPr lang="id-ID" sz="2800" dirty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s</a:t>
            </a:r>
            <a:r>
              <a:rPr lang="en-US" sz="2800" dirty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”</a:t>
            </a:r>
            <a:r>
              <a:rPr lang="id-ID" sz="2800" dirty="0">
                <a:latin typeface="Arial" panose="020B0604020202020204" pitchFamily="34" charset="0"/>
                <a:ea typeface="Arial Unicode MS"/>
                <a:cs typeface="Arial" panose="020B0604020202020204" pitchFamily="34" charset="0"/>
              </a:rPr>
              <a:t> vector is along the path</a:t>
            </a:r>
            <a:endParaRPr lang="id-ID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CCE9EF53-0B67-4C1E-8C47-49C5C4839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53849-87B5-4729-BAF7-00AB636FB803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17509168-CAB3-4A95-8AB8-D5DF35628CD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135" y="5806643"/>
            <a:ext cx="1383526" cy="1037644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ED54A2E-C750-47E1-9D3E-6826402B6441}"/>
              </a:ext>
            </a:extLst>
          </p:cNvPr>
          <p:cNvSpPr txBox="1"/>
          <p:nvPr/>
        </p:nvSpPr>
        <p:spPr>
          <a:xfrm>
            <a:off x="932994" y="6342038"/>
            <a:ext cx="3371557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b="1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100000">
                <a:schemeClr val="accent2">
                  <a:lumMod val="45000"/>
                  <a:lumOff val="55000"/>
                </a:schemeClr>
              </a:gs>
              <a:gs pos="62000">
                <a:schemeClr val="accent2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rgbClr val="000000"/>
              </a:solidFill>
              <a:latin typeface="ZDYFXM+ArialMT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351347"/>
            <a:ext cx="5931876" cy="831822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id-ID" dirty="0"/>
              <a:t>Work/Energy Concepts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355600" y="1383083"/>
            <a:ext cx="11480800" cy="4354286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465138" lvl="0" indent="-465138" algn="just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id-ID" sz="3200" dirty="0">
                <a:solidFill>
                  <a:schemeClr val="tx1"/>
                </a:solidFill>
              </a:rPr>
              <a:t>Energy is never created or destroyed, only moved from one </a:t>
            </a:r>
            <a:r>
              <a:rPr lang="en-US" sz="3200" dirty="0">
                <a:solidFill>
                  <a:schemeClr val="tx1"/>
                </a:solidFill>
              </a:rPr>
              <a:t>form </a:t>
            </a:r>
            <a:r>
              <a:rPr lang="id-ID" sz="3200" dirty="0">
                <a:solidFill>
                  <a:schemeClr val="tx1"/>
                </a:solidFill>
              </a:rPr>
              <a:t>to another or one object to another</a:t>
            </a:r>
            <a:endParaRPr lang="en-US" sz="3200" dirty="0">
              <a:solidFill>
                <a:schemeClr val="tx1"/>
              </a:solidFill>
              <a:sym typeface="Wingdings" pitchFamily="2" charset="2"/>
            </a:endParaRPr>
          </a:p>
          <a:p>
            <a:pPr marL="465138" indent="-465138" algn="just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en-US" sz="3200" dirty="0">
                <a:solidFill>
                  <a:schemeClr val="tx1"/>
                </a:solidFill>
                <a:sym typeface="Wingdings" pitchFamily="2" charset="2"/>
              </a:rPr>
              <a:t>W</a:t>
            </a:r>
            <a:r>
              <a:rPr lang="id-ID" sz="3200" dirty="0">
                <a:solidFill>
                  <a:schemeClr val="tx1"/>
                </a:solidFill>
                <a:sym typeface="Wingdings" pitchFamily="2" charset="2"/>
              </a:rPr>
              <a:t>ork is change in energy</a:t>
            </a:r>
            <a:endParaRPr lang="en-US" sz="3200" dirty="0">
              <a:solidFill>
                <a:schemeClr val="tx1"/>
              </a:solidFill>
              <a:sym typeface="Wingdings" pitchFamily="2" charset="2"/>
            </a:endParaRPr>
          </a:p>
          <a:p>
            <a:pPr marL="465138" indent="-465138" algn="just">
              <a:lnSpc>
                <a:spcPct val="170000"/>
              </a:lnSpc>
              <a:spcBef>
                <a:spcPts val="0"/>
              </a:spcBef>
              <a:buFont typeface="Wingdings" pitchFamily="2" charset="2"/>
              <a:buChar char="q"/>
            </a:pPr>
            <a:r>
              <a:rPr lang="id-ID" sz="3200" dirty="0">
                <a:solidFill>
                  <a:schemeClr val="tx1"/>
                </a:solidFill>
                <a:sym typeface="Wingdings" pitchFamily="2" charset="2"/>
              </a:rPr>
              <a:t>In this course, energy will always consist of two components, Kinetic Energy</a:t>
            </a:r>
            <a:r>
              <a:rPr lang="en-US" sz="3200" dirty="0">
                <a:solidFill>
                  <a:schemeClr val="tx1"/>
                </a:solidFill>
                <a:sym typeface="Wingdings" pitchFamily="2" charset="2"/>
              </a:rPr>
              <a:t> (KE)</a:t>
            </a:r>
            <a:r>
              <a:rPr lang="id-ID" sz="3200" dirty="0">
                <a:solidFill>
                  <a:schemeClr val="tx1"/>
                </a:solidFill>
                <a:sym typeface="Wingdings" pitchFamily="2" charset="2"/>
              </a:rPr>
              <a:t> and Potential Energy</a:t>
            </a:r>
            <a:r>
              <a:rPr lang="en-US" sz="3200" dirty="0">
                <a:solidFill>
                  <a:schemeClr val="tx1"/>
                </a:solidFill>
                <a:sym typeface="Wingdings" pitchFamily="2" charset="2"/>
              </a:rPr>
              <a:t> (PE)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7BA870E4-555E-4AE6-94AB-1756C8C39C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797B013D-7308-46D1-AABE-9F9B86191F5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135" y="5806643"/>
            <a:ext cx="1383526" cy="103764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7E32AEB-A0A3-4CF1-89F6-68ECECA26BA9}"/>
              </a:ext>
            </a:extLst>
          </p:cNvPr>
          <p:cNvSpPr txBox="1"/>
          <p:nvPr/>
        </p:nvSpPr>
        <p:spPr>
          <a:xfrm>
            <a:off x="932994" y="6342038"/>
            <a:ext cx="3371557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b="1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</p:spTree>
    <p:extLst>
      <p:ext uri="{BB962C8B-B14F-4D97-AF65-F5344CB8AC3E}">
        <p14:creationId xmlns:p14="http://schemas.microsoft.com/office/powerpoint/2010/main" val="3402255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Rectangle 29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100000">
                <a:schemeClr val="accent2">
                  <a:lumMod val="45000"/>
                  <a:lumOff val="55000"/>
                </a:schemeClr>
              </a:gs>
              <a:gs pos="62000">
                <a:schemeClr val="accent2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dirty="0">
              <a:solidFill>
                <a:srgbClr val="000000"/>
              </a:solidFill>
              <a:latin typeface="ZDYFXM+ArialMT"/>
            </a:endParaRPr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0" y="-6685"/>
            <a:ext cx="3892062" cy="831822"/>
          </a:xfrm>
          <a:solidFill>
            <a:srgbClr val="92D050"/>
          </a:solidFill>
        </p:spPr>
        <p:txBody>
          <a:bodyPr>
            <a:normAutofit/>
          </a:bodyPr>
          <a:lstStyle/>
          <a:p>
            <a:pPr algn="ctr"/>
            <a:r>
              <a:rPr lang="en-US" dirty="0"/>
              <a:t>Kinetic Energy</a:t>
            </a:r>
            <a:endParaRPr lang="id-ID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10699" y="1082850"/>
            <a:ext cx="10154138" cy="4660912"/>
          </a:xfr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465138" indent="-465138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Energy is the ability to do work</a:t>
            </a:r>
          </a:p>
          <a:p>
            <a:pPr marL="465138" indent="-465138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Kinetic Energy is energy due to motion </a:t>
            </a:r>
          </a:p>
          <a:p>
            <a:pPr marL="465138" indent="-465138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dirty="0">
                <a:latin typeface="Arial" pitchFamily="34" charset="0"/>
                <a:cs typeface="Arial" pitchFamily="34" charset="0"/>
              </a:rPr>
              <a:t>For an object moving with a speed of </a:t>
            </a:r>
            <a:r>
              <a:rPr lang="en-US" b="1" i="1" dirty="0">
                <a:latin typeface="Arial" pitchFamily="34" charset="0"/>
                <a:cs typeface="Arial" pitchFamily="34" charset="0"/>
              </a:rPr>
              <a:t>v 	</a:t>
            </a:r>
          </a:p>
          <a:p>
            <a:pPr marL="2743200" lvl="6" indent="0">
              <a:lnSpc>
                <a:spcPct val="150000"/>
              </a:lnSpc>
              <a:buNone/>
              <a:defRPr/>
            </a:pPr>
            <a:r>
              <a:rPr lang="en-US" sz="2800" b="1" dirty="0">
                <a:solidFill>
                  <a:srgbClr val="FF000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KE = ½ m v</a:t>
            </a:r>
            <a:r>
              <a:rPr lang="en-US" sz="2800" b="1" baseline="30000" dirty="0">
                <a:solidFill>
                  <a:srgbClr val="FF0000"/>
                </a:solidFill>
                <a:highlight>
                  <a:srgbClr val="FFFF00"/>
                </a:highlight>
                <a:latin typeface="Arial" pitchFamily="34" charset="0"/>
                <a:cs typeface="Arial" pitchFamily="34" charset="0"/>
              </a:rPr>
              <a:t>2</a:t>
            </a:r>
            <a:endParaRPr lang="en-US" sz="2800" b="1" i="1" dirty="0">
              <a:highlight>
                <a:srgbClr val="FFFF00"/>
              </a:highlight>
              <a:latin typeface="Arial" pitchFamily="34" charset="0"/>
              <a:cs typeface="Arial" pitchFamily="34" charset="0"/>
            </a:endParaRPr>
          </a:p>
          <a:p>
            <a:pPr marL="465138" indent="-465138" algn="just">
              <a:lnSpc>
                <a:spcPct val="150000"/>
              </a:lnSpc>
              <a:buFont typeface="Wingdings" pitchFamily="2" charset="2"/>
              <a:buChar char="ü"/>
              <a:defRPr/>
            </a:pPr>
            <a:r>
              <a:rPr lang="en-US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Work of net external force = change in kinetic energy</a:t>
            </a:r>
          </a:p>
          <a:p>
            <a:pPr marL="465138" indent="-465138" algn="just">
              <a:lnSpc>
                <a:spcPct val="150000"/>
              </a:lnSpc>
              <a:buNone/>
              <a:defRPr/>
            </a:pPr>
            <a:r>
              <a:rPr lang="en-US" b="1" dirty="0">
                <a:solidFill>
                  <a:schemeClr val="tx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				</a:t>
            </a: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W =</a:t>
            </a:r>
            <a:r>
              <a:rPr lang="id-ID" b="1" dirty="0">
                <a:solidFill>
                  <a:srgbClr val="FF0000"/>
                </a:solidFill>
                <a:highlight>
                  <a:srgbClr val="FFFF00"/>
                </a:highlight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 ∆</a:t>
            </a: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KE = </a:t>
            </a:r>
            <a:r>
              <a:rPr lang="en-US" b="1" dirty="0" err="1">
                <a:solidFill>
                  <a:srgbClr val="FF0000"/>
                </a:solidFill>
                <a:highlight>
                  <a:srgbClr val="FFFF00"/>
                </a:highlight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KE</a:t>
            </a:r>
            <a:r>
              <a:rPr lang="en-US" b="1" baseline="-25000" dirty="0" err="1">
                <a:solidFill>
                  <a:srgbClr val="FF0000"/>
                </a:solidFill>
                <a:highlight>
                  <a:srgbClr val="FFFF00"/>
                </a:highlight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final</a:t>
            </a:r>
            <a:r>
              <a:rPr lang="en-US" b="1" dirty="0">
                <a:solidFill>
                  <a:srgbClr val="FF0000"/>
                </a:solidFill>
                <a:highlight>
                  <a:srgbClr val="FFFF00"/>
                </a:highlight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 – </a:t>
            </a:r>
            <a:r>
              <a:rPr lang="en-US" b="1" dirty="0" err="1">
                <a:solidFill>
                  <a:srgbClr val="FF0000"/>
                </a:solidFill>
                <a:highlight>
                  <a:srgbClr val="FFFF00"/>
                </a:highlight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KE</a:t>
            </a:r>
            <a:r>
              <a:rPr lang="en-US" b="1" baseline="-25000" dirty="0" err="1">
                <a:solidFill>
                  <a:srgbClr val="FF0000"/>
                </a:solidFill>
                <a:highlight>
                  <a:srgbClr val="FFFF00"/>
                </a:highlight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initial</a:t>
            </a:r>
            <a:r>
              <a:rPr lang="en-US" b="1" dirty="0">
                <a:solidFill>
                  <a:schemeClr val="tx1"/>
                </a:solidFill>
                <a:latin typeface="Arial" pitchFamily="34" charset="0"/>
                <a:ea typeface="Arial Unicode MS"/>
                <a:cs typeface="Arial" pitchFamily="34" charset="0"/>
                <a:sym typeface="Wingdings" pitchFamily="2" charset="2"/>
              </a:rPr>
              <a:t> </a:t>
            </a:r>
            <a:endParaRPr lang="en-US" baseline="30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60E8E737-C79B-49D0-AB13-D7C773A551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B9BD1009-FC12-4993-9B52-34F075CCB97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8135" y="5806643"/>
            <a:ext cx="1383526" cy="103764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0C0ACB23-95DC-4D8F-8A62-A5536C106637}"/>
              </a:ext>
            </a:extLst>
          </p:cNvPr>
          <p:cNvSpPr txBox="1"/>
          <p:nvPr/>
        </p:nvSpPr>
        <p:spPr>
          <a:xfrm>
            <a:off x="932994" y="6342038"/>
            <a:ext cx="3371557" cy="464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b="1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</p:spTree>
    <p:extLst>
      <p:ext uri="{BB962C8B-B14F-4D97-AF65-F5344CB8AC3E}">
        <p14:creationId xmlns:p14="http://schemas.microsoft.com/office/powerpoint/2010/main" val="3402255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" name="Title 6"/>
          <p:cNvSpPr>
            <a:spLocks noGrp="1"/>
          </p:cNvSpPr>
          <p:nvPr>
            <p:ph type="title"/>
          </p:nvPr>
        </p:nvSpPr>
        <p:spPr>
          <a:xfrm>
            <a:off x="0" y="72570"/>
            <a:ext cx="12192000" cy="831822"/>
          </a:xfrm>
        </p:spPr>
        <p:txBody>
          <a:bodyPr>
            <a:normAutofit/>
          </a:bodyPr>
          <a:lstStyle/>
          <a:p>
            <a:r>
              <a:rPr lang="en-US" sz="3200" dirty="0"/>
              <a:t> Example 1</a:t>
            </a:r>
            <a:endParaRPr lang="id-ID" sz="3200" dirty="0"/>
          </a:p>
        </p:txBody>
      </p:sp>
      <p:sp>
        <p:nvSpPr>
          <p:cNvPr id="8" name="Rectangle 7"/>
          <p:cNvSpPr/>
          <p:nvPr/>
        </p:nvSpPr>
        <p:spPr>
          <a:xfrm>
            <a:off x="7260" y="972458"/>
            <a:ext cx="12192000" cy="588554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07990" y="1109511"/>
            <a:ext cx="110453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800" dirty="0">
                <a:solidFill>
                  <a:schemeClr val="bg1"/>
                </a:solidFill>
              </a:rPr>
              <a:t>Dian pulls a backpack on wheels down the 100 m hall. The 60 N force is applied at an angle of 60</a:t>
            </a:r>
            <a:r>
              <a:rPr lang="en-US" sz="2800" dirty="0">
                <a:solidFill>
                  <a:schemeClr val="bg1"/>
                </a:solidFill>
                <a:cs typeface="Arial" charset="0"/>
              </a:rPr>
              <a:t>° above the horizontal. How much work is done by Dian?</a:t>
            </a: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7304" y="2663824"/>
            <a:ext cx="5302639" cy="26193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1"/>
          <p:cNvSpPr/>
          <p:nvPr/>
        </p:nvSpPr>
        <p:spPr>
          <a:xfrm>
            <a:off x="5878286" y="4354057"/>
            <a:ext cx="6096000" cy="2246769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Solution</a:t>
            </a:r>
          </a:p>
          <a:p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 = F d </a:t>
            </a: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l-GR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θ</a:t>
            </a:r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 = (60 N) (100 m) </a:t>
            </a: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cos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(60</a:t>
            </a:r>
            <a:r>
              <a:rPr lang="en-US" sz="2800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o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2800" baseline="30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 = 3.10</a:t>
            </a:r>
            <a:r>
              <a:rPr lang="en-US" sz="2800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J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9D3E32E3-21A9-48B0-A3C1-D0FD8180F3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" name="Title 6"/>
          <p:cNvSpPr>
            <a:spLocks noGrp="1"/>
          </p:cNvSpPr>
          <p:nvPr>
            <p:ph type="title"/>
          </p:nvPr>
        </p:nvSpPr>
        <p:spPr>
          <a:xfrm>
            <a:off x="0" y="72570"/>
            <a:ext cx="12192000" cy="831822"/>
          </a:xfrm>
        </p:spPr>
        <p:txBody>
          <a:bodyPr>
            <a:normAutofit/>
          </a:bodyPr>
          <a:lstStyle/>
          <a:p>
            <a:r>
              <a:rPr lang="en-US" sz="3200" dirty="0"/>
              <a:t> Example 2</a:t>
            </a:r>
            <a:endParaRPr lang="id-ID" sz="3200" dirty="0"/>
          </a:p>
        </p:txBody>
      </p:sp>
      <p:sp>
        <p:nvSpPr>
          <p:cNvPr id="8" name="Rectangle 7"/>
          <p:cNvSpPr/>
          <p:nvPr/>
        </p:nvSpPr>
        <p:spPr>
          <a:xfrm>
            <a:off x="7260" y="972458"/>
            <a:ext cx="12192000" cy="588554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37018" y="1065969"/>
            <a:ext cx="110453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800" dirty="0">
                <a:solidFill>
                  <a:schemeClr val="bg1"/>
                </a:solidFill>
              </a:rPr>
              <a:t>A force F = (3+x) acts on a particle in x direction. Where F is in </a:t>
            </a:r>
            <a:r>
              <a:rPr lang="en-US" sz="2800" dirty="0" err="1">
                <a:solidFill>
                  <a:schemeClr val="bg1"/>
                </a:solidFill>
              </a:rPr>
              <a:t>newton</a:t>
            </a:r>
            <a:r>
              <a:rPr lang="en-US" sz="2800" dirty="0">
                <a:solidFill>
                  <a:schemeClr val="bg1"/>
                </a:solidFill>
              </a:rPr>
              <a:t> and x in </a:t>
            </a:r>
            <a:r>
              <a:rPr lang="en-US" sz="2800" dirty="0" err="1">
                <a:solidFill>
                  <a:schemeClr val="bg1"/>
                </a:solidFill>
              </a:rPr>
              <a:t>metre</a:t>
            </a:r>
            <a:r>
              <a:rPr lang="en-US" sz="2800" dirty="0">
                <a:solidFill>
                  <a:schemeClr val="bg1"/>
                </a:solidFill>
              </a:rPr>
              <a:t>. Find the work done by this force during a displacement from x</a:t>
            </a:r>
            <a:r>
              <a:rPr lang="en-US" sz="2800" baseline="-25000" dirty="0">
                <a:solidFill>
                  <a:schemeClr val="bg1"/>
                </a:solidFill>
              </a:rPr>
              <a:t>1</a:t>
            </a:r>
            <a:r>
              <a:rPr lang="en-US" sz="2800" dirty="0">
                <a:solidFill>
                  <a:schemeClr val="bg1"/>
                </a:solidFill>
              </a:rPr>
              <a:t> = 2 m to x</a:t>
            </a:r>
            <a:r>
              <a:rPr lang="en-US" sz="2800" baseline="-25000" dirty="0">
                <a:solidFill>
                  <a:schemeClr val="bg1"/>
                </a:solidFill>
              </a:rPr>
              <a:t>2</a:t>
            </a:r>
            <a:r>
              <a:rPr lang="en-US" sz="2800" dirty="0">
                <a:solidFill>
                  <a:schemeClr val="bg1"/>
                </a:solidFill>
              </a:rPr>
              <a:t> = 5 m. </a:t>
            </a:r>
            <a:endParaRPr lang="en-US" sz="2800" dirty="0">
              <a:solidFill>
                <a:schemeClr val="bg1"/>
              </a:solidFill>
              <a:cs typeface="Arial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580573" y="2569037"/>
            <a:ext cx="8534400" cy="397031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Solution</a:t>
            </a:r>
          </a:p>
          <a:p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endParaRPr lang="en-US" sz="2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defRPr/>
            </a:pPr>
            <a:endParaRPr lang="en-US" sz="2800" dirty="0">
              <a:solidFill>
                <a:schemeClr val="bg1"/>
              </a:solidFill>
              <a:cs typeface="Arial" charset="0"/>
            </a:endParaRPr>
          </a:p>
          <a:p>
            <a:pPr algn="just">
              <a:defRPr/>
            </a:pPr>
            <a:endParaRPr lang="en-US" sz="2800" dirty="0">
              <a:solidFill>
                <a:schemeClr val="bg1"/>
              </a:solidFill>
              <a:cs typeface="Arial" charset="0"/>
            </a:endParaRPr>
          </a:p>
          <a:p>
            <a:pPr algn="just">
              <a:defRPr/>
            </a:pPr>
            <a:r>
              <a:rPr lang="en-US" sz="2800" dirty="0">
                <a:solidFill>
                  <a:schemeClr val="bg1"/>
                </a:solidFill>
                <a:cs typeface="Arial" charset="0"/>
              </a:rPr>
              <a:t>			</a:t>
            </a:r>
            <a:r>
              <a:rPr lang="en-US" sz="2400" dirty="0">
                <a:solidFill>
                  <a:schemeClr val="bg1"/>
                </a:solidFill>
                <a:cs typeface="Arial" charset="0"/>
              </a:rPr>
              <a:t>= [3.5 + ½.5</a:t>
            </a:r>
            <a:r>
              <a:rPr lang="en-US" sz="2400" baseline="30000" dirty="0">
                <a:solidFill>
                  <a:schemeClr val="bg1"/>
                </a:solidFill>
                <a:cs typeface="Arial" charset="0"/>
              </a:rPr>
              <a:t>2</a:t>
            </a:r>
            <a:r>
              <a:rPr lang="en-US" sz="2400" dirty="0">
                <a:solidFill>
                  <a:schemeClr val="bg1"/>
                </a:solidFill>
                <a:cs typeface="Arial" charset="0"/>
              </a:rPr>
              <a:t>] - [3.2 + ½.2</a:t>
            </a:r>
            <a:r>
              <a:rPr lang="en-US" sz="2400" baseline="30000" dirty="0">
                <a:solidFill>
                  <a:schemeClr val="bg1"/>
                </a:solidFill>
                <a:cs typeface="Arial" charset="0"/>
              </a:rPr>
              <a:t>2</a:t>
            </a:r>
            <a:r>
              <a:rPr lang="en-US" sz="2400" dirty="0">
                <a:solidFill>
                  <a:schemeClr val="bg1"/>
                </a:solidFill>
                <a:cs typeface="Arial" charset="0"/>
              </a:rPr>
              <a:t>]</a:t>
            </a:r>
          </a:p>
          <a:p>
            <a:pPr algn="just">
              <a:defRPr/>
            </a:pPr>
            <a:r>
              <a:rPr lang="en-US" sz="2400" dirty="0">
                <a:solidFill>
                  <a:schemeClr val="bg1"/>
                </a:solidFill>
                <a:cs typeface="Arial" charset="0"/>
              </a:rPr>
              <a:t>			= 19,5 J</a:t>
            </a: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66329" y="2738680"/>
            <a:ext cx="1721756" cy="1063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79530" y="3850160"/>
            <a:ext cx="2193927" cy="17741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3B828263-1B4E-44CE-ACED-3D59B1A9AB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e</a:t>
            </a:r>
          </a:p>
        </p:txBody>
      </p:sp>
      <p:sp>
        <p:nvSpPr>
          <p:cNvPr id="6" name="Title 6"/>
          <p:cNvSpPr>
            <a:spLocks noGrp="1"/>
          </p:cNvSpPr>
          <p:nvPr>
            <p:ph type="title"/>
          </p:nvPr>
        </p:nvSpPr>
        <p:spPr>
          <a:xfrm>
            <a:off x="0" y="72570"/>
            <a:ext cx="12192000" cy="831822"/>
          </a:xfrm>
        </p:spPr>
        <p:txBody>
          <a:bodyPr>
            <a:normAutofit/>
          </a:bodyPr>
          <a:lstStyle/>
          <a:p>
            <a:r>
              <a:rPr lang="en-US" sz="3200" dirty="0"/>
              <a:t> Example 3</a:t>
            </a:r>
            <a:endParaRPr lang="id-ID" sz="3200" dirty="0"/>
          </a:p>
        </p:txBody>
      </p:sp>
      <p:sp>
        <p:nvSpPr>
          <p:cNvPr id="8" name="Rectangle 7"/>
          <p:cNvSpPr/>
          <p:nvPr/>
        </p:nvSpPr>
        <p:spPr>
          <a:xfrm>
            <a:off x="7260" y="957944"/>
            <a:ext cx="12192000" cy="5885542"/>
          </a:xfrm>
          <a:prstGeom prst="rect">
            <a:avLst/>
          </a:prstGeom>
          <a:solidFill>
            <a:schemeClr val="tx1"/>
          </a:solidFill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580560" y="1065969"/>
            <a:ext cx="1104537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2800" dirty="0">
                <a:solidFill>
                  <a:schemeClr val="bg1"/>
                </a:solidFill>
              </a:rPr>
              <a:t>A 0.075 kg arrow is fired horizontally.  The bowstring exerts a force on the arrow over a distance of 1.2 m.  The arrow leaves the bow at 40 m/s. What average force does the bow apply to arrow?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11208" y="2699670"/>
            <a:ext cx="8679535" cy="3970318"/>
          </a:xfrm>
          <a:prstGeom prst="rect">
            <a:avLst/>
          </a:prstGeom>
          <a:ln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Solution</a:t>
            </a:r>
          </a:p>
          <a:p>
            <a:endParaRPr lang="en-US" sz="28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 = </a:t>
            </a: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KE</a:t>
            </a:r>
            <a:r>
              <a:rPr lang="en-US" sz="2800" baseline="-25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− </a:t>
            </a:r>
            <a:r>
              <a:rPr lang="en-US" sz="28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KE</a:t>
            </a:r>
            <a:r>
              <a:rPr lang="en-US" sz="2800" baseline="-25000" dirty="0" err="1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</a:t>
            </a:r>
            <a:endParaRPr lang="en-US" sz="2800" baseline="-250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= ½ (0.075 𝑘𝑔) (40 𝑚/𝑠)</a:t>
            </a:r>
            <a:r>
              <a:rPr lang="en-US" sz="2800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 </a:t>
            </a:r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− ½ (0.075 𝑘𝑔) (0 𝑚/𝑠)</a:t>
            </a:r>
            <a:r>
              <a:rPr lang="en-US" sz="2800" baseline="30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</a:t>
            </a:r>
          </a:p>
          <a:p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   = 60 J</a:t>
            </a:r>
          </a:p>
          <a:p>
            <a:endParaRPr lang="en-US" sz="28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 = F d</a:t>
            </a:r>
          </a:p>
          <a:p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60 J = F (1.2 𝑚)</a:t>
            </a:r>
          </a:p>
          <a:p>
            <a:r>
              <a:rPr lang="en-US" sz="28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 = 50 N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9874311" y="3663256"/>
            <a:ext cx="2052161" cy="2952750"/>
          </a:xfrm>
          <a:prstGeom prst="rect">
            <a:avLst/>
          </a:prstGeom>
        </p:spPr>
      </p:pic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EB1B0B40-0793-40C2-A18D-8C9E8A28F2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Maxpoint Ultimate Light">
      <a:dk1>
        <a:srgbClr val="3F3F3F"/>
      </a:dk1>
      <a:lt1>
        <a:sysClr val="window" lastClr="FFFFFF"/>
      </a:lt1>
      <a:dk2>
        <a:srgbClr val="313C41"/>
      </a:dk2>
      <a:lt2>
        <a:srgbClr val="FFFFFF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9">
      <a:majorFont>
        <a:latin typeface="Hind"/>
        <a:ea typeface=""/>
        <a:cs typeface=""/>
      </a:majorFont>
      <a:minorFont>
        <a:latin typeface="Hi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766</TotalTime>
  <Words>513</Words>
  <Application>Microsoft Office PowerPoint</Application>
  <PresentationFormat>Widescreen</PresentationFormat>
  <Paragraphs>67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6" baseType="lpstr">
      <vt:lpstr>Arial</vt:lpstr>
      <vt:lpstr>Bahnschrift SemiCondensed</vt:lpstr>
      <vt:lpstr>Calibri</vt:lpstr>
      <vt:lpstr>Hind</vt:lpstr>
      <vt:lpstr>Poppins Light</vt:lpstr>
      <vt:lpstr>Wingdings</vt:lpstr>
      <vt:lpstr>ZDYFXM+ArialMT</vt:lpstr>
      <vt:lpstr>1_Office Theme</vt:lpstr>
      <vt:lpstr>WORK / ENERGY</vt:lpstr>
      <vt:lpstr>Work Done by a Force</vt:lpstr>
      <vt:lpstr>PowerPoint Presentation</vt:lpstr>
      <vt:lpstr>Work/Energy Concepts</vt:lpstr>
      <vt:lpstr>Kinetic Energy</vt:lpstr>
      <vt:lpstr> Example 1</vt:lpstr>
      <vt:lpstr> Example 2</vt:lpstr>
      <vt:lpstr> Example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UNLEASH</dc:title>
  <dc:creator>Arksnet</dc:creator>
  <cp:lastModifiedBy>Muhamad Akrom</cp:lastModifiedBy>
  <cp:revision>89</cp:revision>
  <dcterms:created xsi:type="dcterms:W3CDTF">2018-07-26T02:16:45Z</dcterms:created>
  <dcterms:modified xsi:type="dcterms:W3CDTF">2020-10-29T01:13:51Z</dcterms:modified>
</cp:coreProperties>
</file>