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93" r:id="rId5"/>
    <p:sldId id="292" r:id="rId6"/>
    <p:sldId id="294" r:id="rId7"/>
    <p:sldId id="295" r:id="rId8"/>
    <p:sldId id="291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-1166" y="-4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9766D-A4DC-49E4-81B5-B36909371276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5.png"/><Relationship Id="rId7" Type="http://schemas.openxmlformats.org/officeDocument/2006/relationships/image" Target="../media/image2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0.png"/><Relationship Id="rId5" Type="http://schemas.openxmlformats.org/officeDocument/2006/relationships/image" Target="../media/image200.png"/><Relationship Id="rId10" Type="http://schemas.openxmlformats.org/officeDocument/2006/relationships/image" Target="../media/image25.png"/><Relationship Id="rId9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4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=""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-6288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/>
          </p:nvPr>
        </p:nvSpPr>
        <p:spPr>
          <a:xfrm>
            <a:off x="3048000" y="2705101"/>
            <a:ext cx="7315199" cy="1447799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id-ID" dirty="0" smtClean="0"/>
              <a:t>SPRINGS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971800" y="2654300"/>
            <a:ext cx="7264399" cy="15494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77036" y="4155811"/>
            <a:ext cx="3098327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5084382" y="4178120"/>
            <a:ext cx="2886833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200" b="1" dirty="0">
                <a:solidFill>
                  <a:prstClr val="white"/>
                </a:solidFill>
                <a:latin typeface="Bahnschrift SemiCondensed" panose="020B0502040204020203" pitchFamily="34" charset="0"/>
              </a:rPr>
              <a:t>FISIKA DASAR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="" xmlns:a16="http://schemas.microsoft.com/office/drawing/2014/main" id="{1B444FDF-9795-495C-B786-D86B120CD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97" y="348089"/>
            <a:ext cx="2096679" cy="157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36374" y="5324832"/>
            <a:ext cx="1861088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Overview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9468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297462" y="5556455"/>
            <a:ext cx="13335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49312" y="6128634"/>
            <a:ext cx="2964468" cy="49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=""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23" name="Picture Placeholder 22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812800" y="374678"/>
            <a:ext cx="10515600" cy="831822"/>
          </a:xfrm>
        </p:spPr>
        <p:txBody>
          <a:bodyPr/>
          <a:lstStyle/>
          <a:p>
            <a:r>
              <a:rPr lang="id-ID" dirty="0" smtClean="0"/>
              <a:t>SPRING</a:t>
            </a:r>
            <a:endParaRPr lang="id-ID" dirty="0"/>
          </a:p>
        </p:txBody>
      </p:sp>
      <p:sp>
        <p:nvSpPr>
          <p:cNvPr id="34" name="Title 32"/>
          <p:cNvSpPr txBox="1">
            <a:spLocks/>
          </p:cNvSpPr>
          <p:nvPr/>
        </p:nvSpPr>
        <p:spPr>
          <a:xfrm>
            <a:off x="926152" y="1695478"/>
            <a:ext cx="3378200" cy="26479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PROPERTIES OF SPRING</a:t>
            </a:r>
            <a:r>
              <a:rPr kumimoji="0" lang="id-ID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FORCE</a:t>
            </a:r>
            <a:endParaRPr kumimoji="0" lang="id-ID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Title 32"/>
          <p:cNvSpPr txBox="1">
            <a:spLocks/>
          </p:cNvSpPr>
          <p:nvPr/>
        </p:nvSpPr>
        <p:spPr>
          <a:xfrm>
            <a:off x="7924800" y="1670078"/>
            <a:ext cx="3378200" cy="26479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SUMMARY</a:t>
            </a:r>
            <a:endParaRPr kumimoji="0" lang="id-ID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264495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rgbClr val="000000"/>
              </a:solidFill>
              <a:latin typeface="ZDYFXM+ArialM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EB24CB3-857A-4429-8A3D-E2E2D0725396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=""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1822"/>
          </a:xfrm>
        </p:spPr>
        <p:txBody>
          <a:bodyPr>
            <a:normAutofit/>
          </a:bodyPr>
          <a:lstStyle/>
          <a:p>
            <a:r>
              <a:rPr lang="id-ID" dirty="0" smtClean="0"/>
              <a:t>PROPERTIES OF SPRING FORCE</a:t>
            </a:r>
            <a:endParaRPr lang="id-ID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04800" y="885824"/>
            <a:ext cx="11480800" cy="4879975"/>
          </a:xfrm>
        </p:spPr>
        <p:txBody>
          <a:bodyPr/>
          <a:lstStyle/>
          <a:p>
            <a:pPr>
              <a:buFont typeface="Wingdings"/>
              <a:buChar char="à"/>
            </a:pPr>
            <a:r>
              <a:rPr lang="id-ID" dirty="0" smtClean="0">
                <a:sym typeface="Wingdings" pitchFamily="2" charset="2"/>
              </a:rPr>
              <a:t>The direction is always unambiguous!</a:t>
            </a:r>
          </a:p>
          <a:p>
            <a:pPr marL="711200">
              <a:buFont typeface="Wingdings" pitchFamily="2" charset="2"/>
              <a:buChar char="Ø"/>
            </a:pPr>
            <a:r>
              <a:rPr lang="id-ID" dirty="0" smtClean="0">
                <a:sym typeface="Wingdings" pitchFamily="2" charset="2"/>
              </a:rPr>
              <a:t> in for stretched spring, out for compressed spring.</a:t>
            </a:r>
          </a:p>
          <a:p>
            <a:pPr>
              <a:buFont typeface="Wingdings"/>
              <a:buChar char="à"/>
            </a:pPr>
            <a:r>
              <a:rPr lang="id-ID" dirty="0" smtClean="0">
                <a:sym typeface="Wingdings" pitchFamily="2" charset="2"/>
              </a:rPr>
              <a:t>The magnitue is always unambiguous!</a:t>
            </a:r>
          </a:p>
          <a:p>
            <a:pPr>
              <a:buNone/>
            </a:pPr>
            <a:r>
              <a:rPr lang="id-ID" dirty="0" smtClean="0">
                <a:sym typeface="Wingdings" pitchFamily="2" charset="2"/>
              </a:rPr>
              <a:t>		F = k ( </a:t>
            </a:r>
            <a:r>
              <a:rPr lang="en-US" sz="4800" b="1" dirty="0" smtClean="0">
                <a:latin typeface="FlemishScript BT" pitchFamily="66" charset="0"/>
                <a:sym typeface="Wingdings" pitchFamily="2" charset="2"/>
              </a:rPr>
              <a:t>l</a:t>
            </a:r>
            <a:r>
              <a:rPr lang="id-ID" sz="4800" b="1" dirty="0" smtClean="0">
                <a:latin typeface="FlemishScript BT" pitchFamily="66" charset="0"/>
                <a:sym typeface="Wingdings" pitchFamily="2" charset="2"/>
              </a:rPr>
              <a:t> </a:t>
            </a:r>
            <a:r>
              <a:rPr lang="id-ID" sz="4800" dirty="0" smtClean="0">
                <a:latin typeface="FlemishScript BT" pitchFamily="66" charset="0"/>
                <a:sym typeface="Wingdings" pitchFamily="2" charset="2"/>
              </a:rPr>
              <a:t>  </a:t>
            </a:r>
            <a:r>
              <a:rPr lang="id-ID" dirty="0" smtClean="0">
                <a:sym typeface="Wingdings" pitchFamily="2" charset="2"/>
              </a:rPr>
              <a:t>– </a:t>
            </a:r>
            <a:r>
              <a:rPr lang="id-ID" sz="4800" b="1" dirty="0" smtClean="0">
                <a:latin typeface="FlemishScript BT" pitchFamily="66" charset="0"/>
                <a:sym typeface="Wingdings" pitchFamily="2" charset="2"/>
              </a:rPr>
              <a:t>l </a:t>
            </a:r>
            <a:r>
              <a:rPr lang="id-ID" sz="2000" dirty="0" smtClean="0">
                <a:sym typeface="Wingdings" pitchFamily="2" charset="2"/>
              </a:rPr>
              <a:t>0 </a:t>
            </a:r>
            <a:r>
              <a:rPr lang="id-ID" dirty="0" smtClean="0">
                <a:sym typeface="Wingdings" pitchFamily="2" charset="2"/>
              </a:rPr>
              <a:t> )</a:t>
            </a:r>
          </a:p>
          <a:p>
            <a:pPr>
              <a:buFont typeface="Wingdings"/>
              <a:buChar char="à"/>
            </a:pPr>
            <a:r>
              <a:rPr lang="id-ID" dirty="0" smtClean="0">
                <a:sym typeface="Wingdings" pitchFamily="2" charset="2"/>
              </a:rPr>
              <a:t>Two possibilities for confusion</a:t>
            </a:r>
          </a:p>
          <a:p>
            <a:pPr marL="889000">
              <a:buFont typeface="Wingdings" pitchFamily="2" charset="2"/>
              <a:buChar char="Ø"/>
            </a:pPr>
            <a:r>
              <a:rPr lang="id-ID" dirty="0" smtClean="0">
                <a:sym typeface="Wingdings" pitchFamily="2" charset="2"/>
              </a:rPr>
              <a:t> Double negative : Using F = - kx where it doesn’t belong</a:t>
            </a:r>
          </a:p>
          <a:p>
            <a:pPr marL="889000">
              <a:buFont typeface="Wingdings" pitchFamily="2" charset="2"/>
              <a:buChar char="Ø"/>
            </a:pPr>
            <a:r>
              <a:rPr lang="id-ID" dirty="0" smtClean="0">
                <a:sym typeface="Wingdings" pitchFamily="2" charset="2"/>
              </a:rPr>
              <a:t>Forgetting the “unstretched length” , </a:t>
            </a:r>
            <a:r>
              <a:rPr lang="id-ID" sz="4800" b="1" dirty="0" smtClean="0">
                <a:latin typeface="FlemishScript BT" pitchFamily="66" charset="0"/>
                <a:sym typeface="Wingdings" pitchFamily="2" charset="2"/>
              </a:rPr>
              <a:t>l </a:t>
            </a:r>
            <a:r>
              <a:rPr lang="id-ID" sz="2000" dirty="0" smtClean="0">
                <a:sym typeface="Wingdings" pitchFamily="2" charset="2"/>
              </a:rPr>
              <a:t>0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402255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rgbClr val="000000"/>
              </a:solidFill>
              <a:latin typeface="ZDYFXM+ArialM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EB24CB3-857A-4429-8A3D-E2E2D0725396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=""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925286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C00000"/>
                </a:solidFill>
              </a:rPr>
              <a:t>Pegas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adalah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benda</a:t>
            </a:r>
            <a:r>
              <a:rPr lang="en-US" sz="2800" dirty="0" smtClean="0">
                <a:solidFill>
                  <a:srgbClr val="0070C0"/>
                </a:solidFill>
              </a:rPr>
              <a:t> yang </a:t>
            </a:r>
            <a:r>
              <a:rPr lang="en-US" sz="2800" dirty="0" err="1" smtClean="0">
                <a:solidFill>
                  <a:srgbClr val="0070C0"/>
                </a:solidFill>
              </a:rPr>
              <a:t>mempunyai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sifat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elastis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yaitu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sifat</a:t>
            </a:r>
            <a:r>
              <a:rPr lang="en-US" sz="2800" dirty="0" smtClean="0">
                <a:solidFill>
                  <a:srgbClr val="0070C0"/>
                </a:solidFill>
              </a:rPr>
              <a:t> material </a:t>
            </a:r>
            <a:r>
              <a:rPr lang="en-US" sz="2800" dirty="0">
                <a:solidFill>
                  <a:srgbClr val="0070C0"/>
                </a:solidFill>
              </a:rPr>
              <a:t>yang </a:t>
            </a:r>
            <a:r>
              <a:rPr lang="en-US" sz="2800" dirty="0" err="1">
                <a:solidFill>
                  <a:srgbClr val="0070C0"/>
                </a:solidFill>
              </a:rPr>
              <a:t>dapat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dideformasi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oleh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suatu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gaya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dan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kembali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bentuk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dan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ukuran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aslinya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setelah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gaya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dihilangkan</a:t>
            </a:r>
            <a:r>
              <a:rPr lang="en-US" sz="2800" dirty="0" smtClean="0">
                <a:solidFill>
                  <a:srgbClr val="FF0000"/>
                </a:solidFill>
              </a:rPr>
              <a:t>. </a:t>
            </a:r>
            <a:r>
              <a:rPr lang="en-US" sz="2800" dirty="0" err="1"/>
              <a:t>Ketika</a:t>
            </a:r>
            <a:r>
              <a:rPr lang="en-US" sz="2800" dirty="0"/>
              <a:t> </a:t>
            </a:r>
            <a:r>
              <a:rPr lang="en-US" sz="2800" dirty="0" err="1"/>
              <a:t>gaya</a:t>
            </a:r>
            <a:r>
              <a:rPr lang="en-US" sz="2800" dirty="0"/>
              <a:t>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smtClean="0"/>
              <a:t>material</a:t>
            </a:r>
            <a:r>
              <a:rPr lang="en-US" sz="2800" dirty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material </a:t>
            </a:r>
            <a:r>
              <a:rPr lang="en-US" sz="2800" dirty="0" err="1" smtClean="0"/>
              <a:t>mengalami</a:t>
            </a:r>
            <a:r>
              <a:rPr lang="en-US" sz="2800" dirty="0" smtClean="0"/>
              <a:t> </a:t>
            </a:r>
            <a:r>
              <a:rPr lang="en-US" sz="2800" dirty="0" err="1" smtClean="0"/>
              <a:t>regangan</a:t>
            </a:r>
            <a:r>
              <a:rPr lang="en-US" sz="2800" dirty="0" smtClean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 smtClean="0"/>
              <a:t>tegangan</a:t>
            </a:r>
            <a:r>
              <a:rPr lang="en-US" sz="2800" dirty="0" smtClean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respons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gaya</a:t>
            </a:r>
            <a:r>
              <a:rPr lang="en-US" sz="2800" dirty="0"/>
              <a:t>. </a:t>
            </a:r>
          </a:p>
        </p:txBody>
      </p:sp>
      <p:pic>
        <p:nvPicPr>
          <p:cNvPr id="11" name="Picture 10" descr="Linear &amp; Nonlinear Springs Tutorial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6" y="3429000"/>
            <a:ext cx="2022824" cy="1765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HAMARVIK kasur pegas, keras/krem tua | IKEA Indonesia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484" y="3429000"/>
            <a:ext cx="2159182" cy="1765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/>
          <p:cNvPicPr/>
          <p:nvPr/>
        </p:nvPicPr>
        <p:blipFill>
          <a:blip r:embed="rId5"/>
          <a:stretch>
            <a:fillRect/>
          </a:stretch>
        </p:blipFill>
        <p:spPr>
          <a:xfrm>
            <a:off x="2143162" y="3429000"/>
            <a:ext cx="2036950" cy="1741714"/>
          </a:xfrm>
          <a:prstGeom prst="rect">
            <a:avLst/>
          </a:prstGeom>
        </p:spPr>
      </p:pic>
      <p:pic>
        <p:nvPicPr>
          <p:cNvPr id="14" name="Picture 13" descr="Jual Nhon Hoa Timbangan Pegas [kapasitas 10 Kg] Murah Agustus 2020 |  Blibli.com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667" y="3442298"/>
            <a:ext cx="1582238" cy="17284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/>
          <p:cNvPicPr/>
          <p:nvPr/>
        </p:nvPicPr>
        <p:blipFill>
          <a:blip r:embed="rId7"/>
          <a:stretch>
            <a:fillRect/>
          </a:stretch>
        </p:blipFill>
        <p:spPr>
          <a:xfrm>
            <a:off x="9909257" y="3428999"/>
            <a:ext cx="2186940" cy="1741713"/>
          </a:xfrm>
          <a:prstGeom prst="rect">
            <a:avLst/>
          </a:prstGeom>
        </p:spPr>
      </p:pic>
      <p:pic>
        <p:nvPicPr>
          <p:cNvPr id="16" name="Picture 15" descr="https://encrypted-tbn0.gstatic.com/images?q=tbn%3AANd9GcS-48nBLFGNrHUlGg6UR7iLLcsMSsHAudcor9SsTerWJCvNpFgv9nbvNdytnTjZuzCBpRhEdCA&amp;usqp=CAc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675" y="5342820"/>
            <a:ext cx="1814649" cy="151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Designing Tips for Spring Based Ballpoint Pen - SMSC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294" y="5342820"/>
            <a:ext cx="1854381" cy="151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/>
        </p:nvPicPr>
        <p:blipFill>
          <a:blip r:embed="rId10"/>
          <a:stretch>
            <a:fillRect/>
          </a:stretch>
        </p:blipFill>
        <p:spPr>
          <a:xfrm>
            <a:off x="2793794" y="5342820"/>
            <a:ext cx="2095500" cy="1515180"/>
          </a:xfrm>
          <a:prstGeom prst="rect">
            <a:avLst/>
          </a:prstGeom>
        </p:spPr>
      </p:pic>
      <p:pic>
        <p:nvPicPr>
          <p:cNvPr id="19" name="Picture 18"/>
          <p:cNvPicPr/>
          <p:nvPr/>
        </p:nvPicPr>
        <p:blipFill rotWithShape="1">
          <a:blip r:embed="rId11"/>
          <a:srcRect t="5292" b="6814"/>
          <a:stretch/>
        </p:blipFill>
        <p:spPr>
          <a:xfrm>
            <a:off x="7935677" y="3452405"/>
            <a:ext cx="1973580" cy="1741714"/>
          </a:xfrm>
          <a:prstGeom prst="rect">
            <a:avLst/>
          </a:prstGeom>
        </p:spPr>
      </p:pic>
      <p:pic>
        <p:nvPicPr>
          <p:cNvPr id="20" name="Picture 19"/>
          <p:cNvPicPr/>
          <p:nvPr/>
        </p:nvPicPr>
        <p:blipFill>
          <a:blip r:embed="rId12"/>
          <a:stretch>
            <a:fillRect/>
          </a:stretch>
        </p:blipFill>
        <p:spPr>
          <a:xfrm>
            <a:off x="8558324" y="5342820"/>
            <a:ext cx="1973580" cy="1515180"/>
          </a:xfrm>
          <a:prstGeom prst="rect">
            <a:avLst/>
          </a:prstGeom>
        </p:spPr>
      </p:pic>
      <p:sp>
        <p:nvSpPr>
          <p:cNvPr id="21" name="Title 6"/>
          <p:cNvSpPr txBox="1">
            <a:spLocks/>
          </p:cNvSpPr>
          <p:nvPr/>
        </p:nvSpPr>
        <p:spPr>
          <a:xfrm>
            <a:off x="2171" y="6400"/>
            <a:ext cx="12192000" cy="83182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/>
              <a:t>PEGAS</a:t>
            </a:r>
            <a:endParaRPr lang="id-ID" dirty="0"/>
          </a:p>
        </p:txBody>
      </p:sp>
      <p:sp>
        <p:nvSpPr>
          <p:cNvPr id="2" name="TextBox 1"/>
          <p:cNvSpPr txBox="1"/>
          <p:nvPr/>
        </p:nvSpPr>
        <p:spPr>
          <a:xfrm>
            <a:off x="4410310" y="3037895"/>
            <a:ext cx="4430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Beberapa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contoh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Pegas</a:t>
            </a:r>
            <a:r>
              <a:rPr lang="en-US" sz="2400" dirty="0" smtClean="0">
                <a:solidFill>
                  <a:srgbClr val="FF0000"/>
                </a:solidFill>
              </a:rPr>
              <a:t> :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929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rgbClr val="000000"/>
              </a:solidFill>
              <a:latin typeface="ZDYFXM+ArialM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EB24CB3-857A-4429-8A3D-E2E2D0725396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=""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925286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srgbClr val="FF0000"/>
                </a:solidFill>
              </a:rPr>
              <a:t>Robert Hooke </a:t>
            </a:r>
            <a:r>
              <a:rPr lang="en-US" sz="2400" dirty="0" err="1"/>
              <a:t>memperhatikan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tegangan</a:t>
            </a:r>
            <a:r>
              <a:rPr lang="en-US" sz="2400" dirty="0"/>
              <a:t> </a:t>
            </a:r>
            <a:r>
              <a:rPr lang="en-US" sz="2400" dirty="0" err="1"/>
              <a:t>vs</a:t>
            </a:r>
            <a:r>
              <a:rPr lang="en-US" sz="2400" dirty="0"/>
              <a:t> </a:t>
            </a:r>
            <a:r>
              <a:rPr lang="en-US" sz="2400" dirty="0" err="1"/>
              <a:t>regangan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material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daerah</a:t>
            </a:r>
            <a:r>
              <a:rPr lang="en-US" sz="2400" dirty="0"/>
              <a:t> linier.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batasan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, </a:t>
            </a:r>
            <a:r>
              <a:rPr lang="en-US" sz="2400" dirty="0" err="1"/>
              <a:t>gaya</a:t>
            </a:r>
            <a:r>
              <a:rPr lang="en-US" sz="2400" dirty="0"/>
              <a:t> yang </a:t>
            </a:r>
            <a:r>
              <a:rPr lang="en-US" sz="2400" dirty="0" err="1"/>
              <a:t>diperlukan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 smtClean="0"/>
              <a:t>meregangkan</a:t>
            </a:r>
            <a:r>
              <a:rPr lang="en-US" sz="2400" dirty="0" smtClean="0"/>
              <a:t>/</a:t>
            </a:r>
            <a:r>
              <a:rPr lang="en-US" sz="2400" dirty="0" err="1" smtClean="0"/>
              <a:t>menekan</a:t>
            </a:r>
            <a:r>
              <a:rPr lang="en-US" sz="2400" dirty="0" smtClean="0"/>
              <a:t> </a:t>
            </a:r>
            <a:r>
              <a:rPr lang="en-US" sz="2400" dirty="0" err="1" smtClean="0"/>
              <a:t>pegas</a:t>
            </a:r>
            <a:r>
              <a:rPr lang="en-US" sz="2400" dirty="0" smtClean="0"/>
              <a:t> </a:t>
            </a:r>
            <a:r>
              <a:rPr lang="en-US" sz="2400" dirty="0" err="1" smtClean="0"/>
              <a:t>berbanding</a:t>
            </a:r>
            <a:r>
              <a:rPr lang="en-US" sz="2400" dirty="0" smtClean="0"/>
              <a:t> </a:t>
            </a:r>
            <a:r>
              <a:rPr lang="en-US" sz="2400" dirty="0" err="1"/>
              <a:t>lurus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/>
              <a:t>pegas</a:t>
            </a:r>
            <a:r>
              <a:rPr lang="en-US" sz="2400" dirty="0"/>
              <a:t>.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dikenal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Hooke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: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Title 6"/>
          <p:cNvSpPr txBox="1">
            <a:spLocks/>
          </p:cNvSpPr>
          <p:nvPr/>
        </p:nvSpPr>
        <p:spPr>
          <a:xfrm>
            <a:off x="0" y="0"/>
            <a:ext cx="12192000" cy="83182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/>
              <a:t>HUKUM HOOKE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84668" y="2680972"/>
                <a:ext cx="21187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𝐹</m:t>
                      </m:r>
                      <m:r>
                        <a:rPr lang="en-US" sz="3200" b="0" i="1" smtClean="0">
                          <a:latin typeface="Cambria Math"/>
                        </a:rPr>
                        <m:t>=−</m:t>
                      </m:r>
                      <m:r>
                        <a:rPr lang="en-US" sz="3200" b="0" i="1" smtClean="0">
                          <a:latin typeface="Cambria Math"/>
                        </a:rPr>
                        <m:t>𝑘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3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668" y="2680972"/>
                <a:ext cx="2118722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Grafik Hukum Hook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840" y="4588162"/>
            <a:ext cx="3625531" cy="2191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log Materi - Definisi, Prinsip &amp; Persamaan pada Hukum Hooke | Zenius.ne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793" y="4588162"/>
            <a:ext cx="4238377" cy="2191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296" y="3431745"/>
            <a:ext cx="12190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/>
              <a:t>tanda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/>
              <a:t>menandakan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gaya</a:t>
            </a:r>
            <a:r>
              <a:rPr lang="en-US" sz="2400" dirty="0"/>
              <a:t> </a:t>
            </a:r>
            <a:r>
              <a:rPr lang="en-US" sz="2400" dirty="0" err="1"/>
              <a:t>pemulih</a:t>
            </a:r>
            <a:r>
              <a:rPr lang="en-US" sz="2400" dirty="0"/>
              <a:t> </a:t>
            </a:r>
            <a:r>
              <a:rPr lang="en-US" sz="2400" dirty="0" err="1"/>
              <a:t>akibat</a:t>
            </a:r>
            <a:r>
              <a:rPr lang="en-US" sz="2400" dirty="0"/>
              <a:t> </a:t>
            </a:r>
            <a:r>
              <a:rPr lang="en-US" sz="2400" dirty="0" err="1"/>
              <a:t>pegas</a:t>
            </a:r>
            <a:r>
              <a:rPr lang="en-US" sz="2400" dirty="0"/>
              <a:t> </a:t>
            </a:r>
            <a:r>
              <a:rPr lang="en-US" sz="2400" dirty="0" err="1"/>
              <a:t>berlawanan</a:t>
            </a:r>
            <a:r>
              <a:rPr lang="en-US" sz="2400" dirty="0"/>
              <a:t> </a:t>
            </a:r>
            <a:r>
              <a:rPr lang="en-US" sz="2400" dirty="0" err="1"/>
              <a:t>arah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gaya</a:t>
            </a:r>
            <a:r>
              <a:rPr lang="en-US" sz="2400" dirty="0"/>
              <a:t> yang </a:t>
            </a:r>
            <a:r>
              <a:rPr lang="en-US" sz="2400" dirty="0" err="1"/>
              <a:t>menyebabkan</a:t>
            </a:r>
            <a:r>
              <a:rPr lang="en-US" sz="2400" dirty="0"/>
              <a:t> </a:t>
            </a:r>
            <a:r>
              <a:rPr lang="en-US" sz="2400" dirty="0" err="1"/>
              <a:t>terjadinya</a:t>
            </a:r>
            <a:r>
              <a:rPr lang="en-US" sz="2400" dirty="0"/>
              <a:t> </a:t>
            </a:r>
            <a:r>
              <a:rPr lang="en-US" sz="2400" dirty="0" err="1"/>
              <a:t>perpindahan</a:t>
            </a:r>
            <a:r>
              <a:rPr lang="en-US" sz="2400" dirty="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489257" y="2689557"/>
                <a:ext cx="36878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perubahan</m:t>
                    </m:r>
                    <m:r>
                      <a:rPr lang="en-US" b="0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panjang</m:t>
                    </m:r>
                    <m:r>
                      <a:rPr lang="en-US" b="0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pegas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(m)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9257" y="2689557"/>
                <a:ext cx="3687804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6557" r="-661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79823" y="3026230"/>
                <a:ext cx="29886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konstanta</m:t>
                      </m:r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pegas</m:t>
                      </m:r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N</m:t>
                      </m:r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m</m:t>
                      </m:r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9823" y="3026230"/>
                <a:ext cx="2988639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54674" y="2374654"/>
                <a:ext cx="16557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𝐹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𝐺𝑎𝑦𝑎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4674" y="2374654"/>
                <a:ext cx="1655710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8916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rgbClr val="000000"/>
              </a:solidFill>
              <a:latin typeface="ZDYFXM+ArialM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EB24CB3-857A-4429-8A3D-E2E2D0725396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=""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21" name="Title 6"/>
          <p:cNvSpPr txBox="1">
            <a:spLocks/>
          </p:cNvSpPr>
          <p:nvPr/>
        </p:nvSpPr>
        <p:spPr>
          <a:xfrm>
            <a:off x="0" y="0"/>
            <a:ext cx="12192000" cy="83182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SUSUNAN SERI DAN PARALLEL</a:t>
            </a:r>
            <a:endParaRPr lang="id-ID" dirty="0"/>
          </a:p>
        </p:txBody>
      </p:sp>
      <p:sp>
        <p:nvSpPr>
          <p:cNvPr id="8" name="Rectangle 7"/>
          <p:cNvSpPr/>
          <p:nvPr/>
        </p:nvSpPr>
        <p:spPr>
          <a:xfrm>
            <a:off x="81639" y="945591"/>
            <a:ext cx="71355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solidFill>
                  <a:srgbClr val="FF0000"/>
                </a:solidFill>
              </a:rPr>
              <a:t>Sambungan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seri</a:t>
            </a:r>
            <a:r>
              <a:rPr lang="en-US" sz="2400" dirty="0"/>
              <a:t>, </a:t>
            </a:r>
            <a:r>
              <a:rPr lang="en-US" sz="2400" dirty="0" err="1"/>
              <a:t>gaya</a:t>
            </a:r>
            <a:r>
              <a:rPr lang="en-US" sz="2400" dirty="0"/>
              <a:t> </a:t>
            </a:r>
            <a:r>
              <a:rPr lang="en-US" sz="2400" dirty="0" smtClean="0"/>
              <a:t>di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pegas</a:t>
            </a:r>
            <a:r>
              <a:rPr lang="en-US" sz="2400" dirty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, </a:t>
            </a:r>
            <a:r>
              <a:rPr lang="en-US" sz="2400" dirty="0" err="1" smtClean="0"/>
              <a:t>sedangkan</a:t>
            </a:r>
            <a:r>
              <a:rPr lang="en-US" sz="2400" dirty="0" smtClean="0"/>
              <a:t> total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pegas</a:t>
            </a:r>
            <a:r>
              <a:rPr lang="en-US" sz="2400" dirty="0" smtClean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pegas</a:t>
            </a:r>
            <a:r>
              <a:rPr lang="en-US" sz="2400" dirty="0"/>
              <a:t>:</a:t>
            </a:r>
          </a:p>
        </p:txBody>
      </p:sp>
      <p:pic>
        <p:nvPicPr>
          <p:cNvPr id="12" name="Picture 11"/>
          <p:cNvPicPr/>
          <p:nvPr/>
        </p:nvPicPr>
        <p:blipFill rotWithShape="1">
          <a:blip r:embed="rId3"/>
          <a:srcRect l="39127" t="31681" r="47949" b="44675"/>
          <a:stretch/>
        </p:blipFill>
        <p:spPr bwMode="auto">
          <a:xfrm>
            <a:off x="3091312" y="4132653"/>
            <a:ext cx="2019300" cy="20778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070203" y="1076208"/>
                <a:ext cx="272029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=∆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∆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0203" y="1076208"/>
                <a:ext cx="2720296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261268" y="1915150"/>
                <a:ext cx="2135777" cy="969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𝐹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1268" y="1915150"/>
                <a:ext cx="2135777" cy="96943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320215" y="3119242"/>
                <a:ext cx="2111412" cy="97225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0215" y="3119242"/>
                <a:ext cx="2111412" cy="9722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223153" y="2514662"/>
            <a:ext cx="69940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solidFill>
                  <a:srgbClr val="FF0000"/>
                </a:solidFill>
              </a:rPr>
              <a:t>Sambungan</a:t>
            </a:r>
            <a:r>
              <a:rPr lang="en-US" sz="2400" dirty="0" smtClean="0">
                <a:solidFill>
                  <a:srgbClr val="FF0000"/>
                </a:solidFill>
              </a:rPr>
              <a:t> parallel</a:t>
            </a:r>
            <a:r>
              <a:rPr lang="en-US" sz="2400" dirty="0" smtClean="0"/>
              <a:t>,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pegas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, </a:t>
            </a:r>
            <a:r>
              <a:rPr lang="en-US" sz="2400" dirty="0" err="1" smtClean="0"/>
              <a:t>sedangkan</a:t>
            </a:r>
            <a:r>
              <a:rPr lang="en-US" sz="2400" dirty="0" smtClean="0"/>
              <a:t> </a:t>
            </a:r>
            <a:r>
              <a:rPr lang="en-US" sz="2400" dirty="0" err="1" smtClean="0"/>
              <a:t>gaya</a:t>
            </a:r>
            <a:r>
              <a:rPr lang="en-US" sz="2400" dirty="0" smtClean="0"/>
              <a:t> </a:t>
            </a:r>
            <a:r>
              <a:rPr lang="en-US" sz="2400" dirty="0" err="1"/>
              <a:t>elastis</a:t>
            </a:r>
            <a:r>
              <a:rPr lang="en-US" sz="2400" dirty="0"/>
              <a:t> </a:t>
            </a:r>
            <a:r>
              <a:rPr lang="en-US" sz="2400" dirty="0" err="1" smtClean="0"/>
              <a:t>totalnya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gaya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pegas</a:t>
            </a:r>
            <a:r>
              <a:rPr lang="en-US" sz="2400" dirty="0" smtClean="0"/>
              <a:t>.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87383" y="4113620"/>
                <a:ext cx="20989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𝐹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7383" y="4113620"/>
                <a:ext cx="2098973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10612" y="4861974"/>
                <a:ext cx="335598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800" i="1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0612" y="4861974"/>
                <a:ext cx="3355983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27986" y="5667135"/>
                <a:ext cx="2111412" cy="52322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986" y="5667135"/>
                <a:ext cx="2111412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/>
          <p:cNvPicPr/>
          <p:nvPr/>
        </p:nvPicPr>
        <p:blipFill rotWithShape="1">
          <a:blip r:embed="rId3"/>
          <a:srcRect l="27179" t="31681" r="61751" b="34359"/>
          <a:stretch/>
        </p:blipFill>
        <p:spPr bwMode="auto">
          <a:xfrm>
            <a:off x="7340463" y="1148153"/>
            <a:ext cx="1729740" cy="29845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382674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6323" y="32719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rgbClr val="000000"/>
              </a:solidFill>
              <a:latin typeface="ZDYFXM+ArialM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EB24CB3-857A-4429-8A3D-E2E2D0725396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=""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21" name="Title 6"/>
          <p:cNvSpPr txBox="1">
            <a:spLocks/>
          </p:cNvSpPr>
          <p:nvPr/>
        </p:nvSpPr>
        <p:spPr>
          <a:xfrm>
            <a:off x="0" y="0"/>
            <a:ext cx="12192000" cy="83182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SUSUNAN SERI DAN PARALLEL</a:t>
            </a:r>
            <a:endParaRPr lang="id-ID" dirty="0"/>
          </a:p>
        </p:txBody>
      </p:sp>
      <p:pic>
        <p:nvPicPr>
          <p:cNvPr id="2050" name="Picture 2" descr="TecTake Computer Chair, Sporty Ergonomic Shape, Desk Study Executive,  Rotatable, Robust &amp; Durable, Faux Leather (Black-Blue): Amazon.co.uk:  Kitchen &amp; Hom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98"/>
          <a:stretch/>
        </p:blipFill>
        <p:spPr bwMode="auto">
          <a:xfrm>
            <a:off x="336092" y="2506444"/>
            <a:ext cx="1372965" cy="2228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ollywood Bed Frame Company Top Link Spring 138BD Top Unit for High Riser  or Daybed | Sam Levitz Furniture | Bed Fram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923" y="2546441"/>
            <a:ext cx="2191540" cy="218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 descr="HAMARVIK kasur pegas, keras/krem tua | IKEA Indonesia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058" y="2579159"/>
            <a:ext cx="2318656" cy="2155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/>
          <p:cNvPicPr/>
          <p:nvPr/>
        </p:nvPicPr>
        <p:blipFill rotWithShape="1">
          <a:blip r:embed="rId6"/>
          <a:srcRect t="5292" b="6814"/>
          <a:stretch/>
        </p:blipFill>
        <p:spPr>
          <a:xfrm>
            <a:off x="9601191" y="2615020"/>
            <a:ext cx="2155380" cy="2120089"/>
          </a:xfrm>
          <a:prstGeom prst="rect">
            <a:avLst/>
          </a:prstGeom>
        </p:spPr>
      </p:pic>
      <p:pic>
        <p:nvPicPr>
          <p:cNvPr id="24" name="Picture 23"/>
          <p:cNvPicPr/>
          <p:nvPr/>
        </p:nvPicPr>
        <p:blipFill>
          <a:blip r:embed="rId7"/>
          <a:stretch>
            <a:fillRect/>
          </a:stretch>
        </p:blipFill>
        <p:spPr>
          <a:xfrm>
            <a:off x="7217229" y="2615021"/>
            <a:ext cx="2188028" cy="21200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6092" y="4800595"/>
            <a:ext cx="3817371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SUSUNAN SERI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757058" y="4832465"/>
            <a:ext cx="6999513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SUSUNAN PARALLEL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4561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501678"/>
            <a:ext cx="10515600" cy="831822"/>
          </a:xfrm>
        </p:spPr>
        <p:txBody>
          <a:bodyPr>
            <a:normAutofit/>
          </a:bodyPr>
          <a:lstStyle/>
          <a:p>
            <a:r>
              <a:rPr lang="id-ID" dirty="0" smtClean="0"/>
              <a:t>SUMMARY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444624"/>
            <a:ext cx="10845800" cy="4371975"/>
          </a:xfrm>
        </p:spPr>
        <p:txBody>
          <a:bodyPr>
            <a:normAutofit/>
          </a:bodyPr>
          <a:lstStyle/>
          <a:p>
            <a:r>
              <a:rPr lang="id-ID" sz="2400" dirty="0" smtClean="0"/>
              <a:t> F = - k (</a:t>
            </a:r>
            <a:r>
              <a:rPr lang="id-ID" sz="3600" b="1" dirty="0" smtClean="0">
                <a:latin typeface="FlemishScript BT" pitchFamily="66" charset="0"/>
              </a:rPr>
              <a:t> l </a:t>
            </a:r>
            <a:r>
              <a:rPr lang="id-ID" sz="2400" dirty="0" smtClean="0"/>
              <a:t>– </a:t>
            </a:r>
            <a:r>
              <a:rPr lang="id-ID" sz="3600" b="1" dirty="0" smtClean="0">
                <a:latin typeface="FlemishScript BT" pitchFamily="66" charset="0"/>
              </a:rPr>
              <a:t>l </a:t>
            </a:r>
            <a:r>
              <a:rPr lang="id-ID" sz="1400" dirty="0" smtClean="0"/>
              <a:t>0</a:t>
            </a:r>
            <a:r>
              <a:rPr lang="id-ID" sz="2400" dirty="0" smtClean="0"/>
              <a:t> )	F = k (</a:t>
            </a:r>
            <a:r>
              <a:rPr lang="id-ID" sz="3600" b="1" dirty="0" smtClean="0">
                <a:latin typeface="FlemishScript BT" pitchFamily="66" charset="0"/>
              </a:rPr>
              <a:t> l   </a:t>
            </a:r>
            <a:r>
              <a:rPr lang="id-ID" sz="2400" dirty="0" smtClean="0"/>
              <a:t>– </a:t>
            </a:r>
            <a:r>
              <a:rPr lang="id-ID" sz="3600" b="1" dirty="0" smtClean="0">
                <a:latin typeface="FlemishScript BT" pitchFamily="66" charset="0"/>
              </a:rPr>
              <a:t>l</a:t>
            </a:r>
            <a:r>
              <a:rPr lang="id-ID" sz="1400" dirty="0" smtClean="0"/>
              <a:t>0  </a:t>
            </a:r>
            <a:r>
              <a:rPr lang="id-ID" sz="2400" dirty="0" smtClean="0"/>
              <a:t>) </a:t>
            </a:r>
          </a:p>
          <a:p>
            <a:r>
              <a:rPr lang="id-ID" sz="2400" dirty="0" smtClean="0"/>
              <a:t>Don’t “double negative” your spring force.</a:t>
            </a:r>
          </a:p>
          <a:p>
            <a:r>
              <a:rPr lang="id-ID" sz="2400" dirty="0" smtClean="0"/>
              <a:t>Think carefully about the geometry. Don’t forget the unstretched length of spring</a:t>
            </a:r>
          </a:p>
          <a:p>
            <a:r>
              <a:rPr lang="id-ID" sz="2400" dirty="0" smtClean="0"/>
              <a:t>Two or more springs in parallel have an effective spring constant of</a:t>
            </a:r>
          </a:p>
          <a:p>
            <a:pPr marL="890588" indent="-263525">
              <a:buNone/>
            </a:pPr>
            <a:r>
              <a:rPr lang="id-ID" sz="4000" dirty="0" smtClean="0"/>
              <a:t>k</a:t>
            </a:r>
            <a:r>
              <a:rPr lang="id-ID" sz="2400" i="1" dirty="0" smtClean="0"/>
              <a:t>eff </a:t>
            </a:r>
            <a:r>
              <a:rPr lang="id-ID" sz="2400" dirty="0" smtClean="0"/>
              <a:t>= </a:t>
            </a:r>
            <a:r>
              <a:rPr lang="id-ID" sz="4000" dirty="0" smtClean="0"/>
              <a:t>k</a:t>
            </a:r>
            <a:r>
              <a:rPr lang="id-ID" sz="2000" dirty="0" smtClean="0"/>
              <a:t>1</a:t>
            </a:r>
            <a:r>
              <a:rPr lang="id-ID" sz="2400" dirty="0" smtClean="0"/>
              <a:t> + </a:t>
            </a:r>
            <a:r>
              <a:rPr lang="id-ID" sz="4000" dirty="0" smtClean="0"/>
              <a:t>k</a:t>
            </a:r>
            <a:r>
              <a:rPr lang="id-ID" sz="2000" dirty="0" smtClean="0"/>
              <a:t>2</a:t>
            </a:r>
            <a:r>
              <a:rPr lang="id-ID" sz="2400" dirty="0" smtClean="0"/>
              <a:t> + ....</a:t>
            </a:r>
          </a:p>
          <a:p>
            <a:r>
              <a:rPr lang="id-ID" sz="2400" dirty="0" smtClean="0"/>
              <a:t>Two or more springs in series have an effective springs constant of</a:t>
            </a:r>
          </a:p>
          <a:p>
            <a:pPr marL="817563" indent="-192088">
              <a:buNone/>
            </a:pPr>
            <a:r>
              <a:rPr lang="id-ID" sz="4000" dirty="0" smtClean="0"/>
              <a:t>1/k</a:t>
            </a:r>
            <a:r>
              <a:rPr lang="id-ID" sz="2400" dirty="0" smtClean="0"/>
              <a:t>eff = </a:t>
            </a:r>
            <a:r>
              <a:rPr lang="id-ID" sz="4000" dirty="0" smtClean="0"/>
              <a:t>1/k</a:t>
            </a:r>
            <a:r>
              <a:rPr lang="id-ID" sz="2400" dirty="0" smtClean="0"/>
              <a:t>1 + </a:t>
            </a:r>
            <a:r>
              <a:rPr lang="id-ID" sz="4000" dirty="0" smtClean="0"/>
              <a:t>1/k</a:t>
            </a:r>
            <a:r>
              <a:rPr lang="id-ID" sz="2400" dirty="0" smtClean="0"/>
              <a:t>2 + ......</a:t>
            </a:r>
          </a:p>
          <a:p>
            <a:pPr marL="625475" indent="0">
              <a:buNone/>
            </a:pPr>
            <a:endParaRPr lang="id-ID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249312" y="6128634"/>
            <a:ext cx="2964468" cy="49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=""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659832" y="1607403"/>
            <a:ext cx="495300" cy="1588"/>
          </a:xfrm>
          <a:prstGeom prst="straightConnector1">
            <a:avLst/>
          </a:prstGeom>
          <a:ln w="28575"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884150" y="1483625"/>
            <a:ext cx="368300" cy="12700"/>
          </a:xfrm>
          <a:prstGeom prst="straightConnector1">
            <a:avLst/>
          </a:prstGeom>
          <a:ln w="28575"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3263331" y="1730955"/>
            <a:ext cx="406400" cy="1588"/>
          </a:xfrm>
          <a:prstGeom prst="line">
            <a:avLst/>
          </a:prstGeom>
          <a:ln w="190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3014259" y="1744603"/>
            <a:ext cx="406400" cy="1588"/>
          </a:xfrm>
          <a:prstGeom prst="line">
            <a:avLst/>
          </a:prstGeom>
          <a:ln w="190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377744" y="1485899"/>
            <a:ext cx="368300" cy="12700"/>
          </a:xfrm>
          <a:prstGeom prst="straightConnector1">
            <a:avLst/>
          </a:prstGeom>
          <a:ln w="28575"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6662" y="2538060"/>
            <a:ext cx="7158677" cy="178188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2516663" y="2568043"/>
            <a:ext cx="7158676" cy="1721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THANK YOU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33998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362</Words>
  <Application>Microsoft Office PowerPoint</Application>
  <PresentationFormat>Custom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SPRINGS</vt:lpstr>
      <vt:lpstr>SPRING</vt:lpstr>
      <vt:lpstr>PROPERTIES OF SPRING FORCE</vt:lpstr>
      <vt:lpstr>PowerPoint Presentation</vt:lpstr>
      <vt:lpstr>PowerPoint Presentation</vt:lpstr>
      <vt:lpstr>PowerPoint Presentation</vt:lpstr>
      <vt:lpstr>PowerPoint Presentation</vt:lpstr>
      <vt:lpstr>SUMMARY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LENOVO</cp:lastModifiedBy>
  <cp:revision>39</cp:revision>
  <dcterms:created xsi:type="dcterms:W3CDTF">2018-07-26T02:16:45Z</dcterms:created>
  <dcterms:modified xsi:type="dcterms:W3CDTF">2020-10-28T10:12:20Z</dcterms:modified>
</cp:coreProperties>
</file>