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3" r:id="rId5"/>
    <p:sldId id="264" r:id="rId6"/>
    <p:sldId id="293" r:id="rId7"/>
    <p:sldId id="292" r:id="rId8"/>
    <p:sldId id="290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32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8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50.png"/><Relationship Id="rId17" Type="http://schemas.openxmlformats.org/officeDocument/2006/relationships/image" Target="../media/image34.png"/><Relationship Id="rId2" Type="http://schemas.openxmlformats.org/officeDocument/2006/relationships/image" Target="../media/image2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40.png"/><Relationship Id="rId5" Type="http://schemas.openxmlformats.org/officeDocument/2006/relationships/image" Target="../media/image5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4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481225" y="2914115"/>
            <a:ext cx="5229551" cy="1070073"/>
          </a:xfrm>
          <a:noFill/>
          <a:ln>
            <a:noFill/>
          </a:ln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KINEMATICS </a:t>
            </a:r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</a:rPr>
              <a:t>more…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81225" y="2856209"/>
            <a:ext cx="5229550" cy="118588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836" y="4193911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652582" y="4216220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49312" y="6128634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14" name="Title 4">
            <a:extLst>
              <a:ext uri="{FF2B5EF4-FFF2-40B4-BE49-F238E27FC236}">
                <a16:creationId xmlns:a16="http://schemas.microsoft.com/office/drawing/2014/main" id="{46F30AF2-F605-4F92-9E6F-373186A628F5}"/>
              </a:ext>
            </a:extLst>
          </p:cNvPr>
          <p:cNvSpPr txBox="1">
            <a:spLocks/>
          </p:cNvSpPr>
          <p:nvPr/>
        </p:nvSpPr>
        <p:spPr>
          <a:xfrm>
            <a:off x="1006259" y="1643892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3600" b="1" dirty="0"/>
              <a:t>More complicated situations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4718482" y="1656526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/>
              <a:t>Special Case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BC0B78F6-B5BF-41FF-91B6-8A38B6385C00}"/>
              </a:ext>
            </a:extLst>
          </p:cNvPr>
          <p:cNvSpPr txBox="1">
            <a:spLocks/>
          </p:cNvSpPr>
          <p:nvPr/>
        </p:nvSpPr>
        <p:spPr>
          <a:xfrm>
            <a:off x="8479776" y="1656525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639" y="682359"/>
            <a:ext cx="7135482" cy="831822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More complicated situations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Kinematics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7400" y="1801746"/>
            <a:ext cx="2261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ID" sz="2400" b="1" u="sng" dirty="0">
                <a:solidFill>
                  <a:srgbClr val="92D050"/>
                </a:solidFill>
              </a:rPr>
              <a:t>More Objects</a:t>
            </a:r>
            <a:endParaRPr kumimoji="0" lang="en-ID" sz="2400" b="1" i="0" u="sng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in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3599" y="2222628"/>
            <a:ext cx="427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i="1" dirty="0">
                <a:solidFill>
                  <a:schemeClr val="dk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Write an additional set of equations</a:t>
            </a:r>
            <a:endParaRPr lang="id-ID" sz="2000" i="1" dirty="0">
              <a:solidFill>
                <a:schemeClr val="dk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97293" y="4330144"/>
            <a:ext cx="225829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Bring your business to the next Level with Powerfull presentation material for all business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E98BCA-18BA-4C96-BA9A-C7BD4CE6F09F}"/>
              </a:ext>
            </a:extLst>
          </p:cNvPr>
          <p:cNvSpPr txBox="1"/>
          <p:nvPr/>
        </p:nvSpPr>
        <p:spPr>
          <a:xfrm>
            <a:off x="413830" y="2700938"/>
            <a:ext cx="2787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ID" sz="2400" b="1" u="sng" dirty="0">
                <a:solidFill>
                  <a:srgbClr val="92D050"/>
                </a:solidFill>
              </a:rPr>
              <a:t>More Dimensions</a:t>
            </a:r>
            <a:endParaRPr kumimoji="0" lang="en-ID" sz="2400" b="1" i="0" u="sng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ind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27D8BF-B06E-4CE4-B1B1-44522EF89D03}"/>
              </a:ext>
            </a:extLst>
          </p:cNvPr>
          <p:cNvSpPr txBox="1"/>
          <p:nvPr/>
        </p:nvSpPr>
        <p:spPr>
          <a:xfrm>
            <a:off x="790541" y="3171685"/>
            <a:ext cx="427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i="1" dirty="0">
                <a:solidFill>
                  <a:schemeClr val="dk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Write an additional set of equations</a:t>
            </a:r>
            <a:endParaRPr lang="id-ID" sz="2000" i="1" dirty="0">
              <a:solidFill>
                <a:schemeClr val="dk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CC1F54-75F4-4F5A-876B-F419FB33D1BE}"/>
                  </a:ext>
                </a:extLst>
              </p:cNvPr>
              <p:cNvSpPr txBox="1"/>
              <p:nvPr/>
            </p:nvSpPr>
            <p:spPr>
              <a:xfrm>
                <a:off x="1456250" y="3647008"/>
                <a:ext cx="4909701" cy="7641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sub>
                    </m:sSub>
                    <m:r>
                      <a:rPr lang="en-US" sz="2800" b="0" i="1" spc="15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𝑑𝑥</m:t>
                        </m:r>
                      </m:num>
                      <m:den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sub>
                    </m:sSub>
                    <m:r>
                      <a:rPr lang="en-US" sz="28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𝑑𝑣</m:t>
                            </m:r>
                          </m:e>
                          <m:sub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  <m:r>
                      <a:rPr lang="en-US" sz="28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CC1F54-75F4-4F5A-876B-F419FB33D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250" y="3647008"/>
                <a:ext cx="4909701" cy="7641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FA70C70-0450-47C9-BF61-EC881C14EDE3}"/>
                  </a:ext>
                </a:extLst>
              </p:cNvPr>
              <p:cNvSpPr txBox="1"/>
              <p:nvPr/>
            </p:nvSpPr>
            <p:spPr>
              <a:xfrm>
                <a:off x="1456249" y="4617159"/>
                <a:ext cx="4909701" cy="7641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sub>
                    </m:sSub>
                    <m:r>
                      <a:rPr lang="en-US" sz="2800" b="0" i="1" spc="15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𝑑𝑦</m:t>
                        </m:r>
                      </m:num>
                      <m:den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sub>
                    </m:sSub>
                    <m:r>
                      <a:rPr lang="en-US" sz="28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𝑑𝑣</m:t>
                            </m:r>
                          </m:e>
                          <m:sub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  <m:r>
                      <a:rPr lang="en-US" sz="28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FA70C70-0450-47C9-BF61-EC881C14E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249" y="4617159"/>
                <a:ext cx="4909701" cy="7641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06D412-9503-419C-8555-9BD6FBA1D7A9}"/>
              </a:ext>
            </a:extLst>
          </p:cNvPr>
          <p:cNvCxnSpPr/>
          <p:nvPr/>
        </p:nvCxnSpPr>
        <p:spPr>
          <a:xfrm>
            <a:off x="6776815" y="1507840"/>
            <a:ext cx="0" cy="469635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itle 4">
            <a:extLst>
              <a:ext uri="{FF2B5EF4-FFF2-40B4-BE49-F238E27FC236}">
                <a16:creationId xmlns:a16="http://schemas.microsoft.com/office/drawing/2014/main" id="{047ABD67-15E6-4AD2-94CD-0745539C0018}"/>
              </a:ext>
            </a:extLst>
          </p:cNvPr>
          <p:cNvSpPr txBox="1">
            <a:spLocks/>
          </p:cNvSpPr>
          <p:nvPr/>
        </p:nvSpPr>
        <p:spPr>
          <a:xfrm>
            <a:off x="6776056" y="1514181"/>
            <a:ext cx="5018544" cy="831822"/>
          </a:xfrm>
          <a:prstGeom prst="rect">
            <a:avLst/>
          </a:prstGeom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/>
              <a:t>Vector Connections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4CB0D7-1BCC-46F0-8418-9B1ED4341243}"/>
                  </a:ext>
                </a:extLst>
              </p:cNvPr>
              <p:cNvSpPr txBox="1"/>
              <p:nvPr/>
            </p:nvSpPr>
            <p:spPr>
              <a:xfrm>
                <a:off x="7532883" y="2589281"/>
                <a:ext cx="3504889" cy="7641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0" i="1" spc="15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pc="15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800" b="0" i="1" spc="15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num>
                      <m:den>
                        <m:r>
                          <a:rPr lang="en-US" sz="28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28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i="1" spc="15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 spc="15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num>
                      <m:den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  <m:r>
                      <a:rPr lang="en-US" sz="28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acc>
                          <m:accPr>
                            <m:chr m:val="⃗"/>
                            <m:ctrlPr>
                              <a:rPr lang="en-US" sz="2800" i="1" spc="15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 spc="15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4CB0D7-1BCC-46F0-8418-9B1ED4341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883" y="2589281"/>
                <a:ext cx="3504889" cy="7641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C5F8D0-1541-44FC-807A-52444684F8AD}"/>
                  </a:ext>
                </a:extLst>
              </p:cNvPr>
              <p:cNvSpPr txBox="1"/>
              <p:nvPr/>
            </p:nvSpPr>
            <p:spPr>
              <a:xfrm>
                <a:off x="7291976" y="3541017"/>
                <a:ext cx="4273413" cy="1127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3600" i="1" spc="15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i="1" spc="15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C5F8D0-1541-44FC-807A-52444684F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976" y="3541017"/>
                <a:ext cx="4273413" cy="11273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E7746C-A613-48D0-B9EA-26EBF4857D65}"/>
                  </a:ext>
                </a:extLst>
              </p:cNvPr>
              <p:cNvSpPr txBox="1"/>
              <p:nvPr/>
            </p:nvSpPr>
            <p:spPr>
              <a:xfrm>
                <a:off x="7291975" y="4685026"/>
                <a:ext cx="4273413" cy="1127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3600" i="1" spc="15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i="1" spc="15" dirty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E7746C-A613-48D0-B9EA-26EBF4857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975" y="4685026"/>
                <a:ext cx="4273413" cy="11273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5274818" y="519898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5165455" y="502291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Kinematics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87" name="Straight Connector 86"/>
          <p:cNvCxnSpPr>
            <a:cxnSpLocks/>
            <a:stCxn id="10" idx="0"/>
          </p:cNvCxnSpPr>
          <p:nvPr/>
        </p:nvCxnSpPr>
        <p:spPr>
          <a:xfrm>
            <a:off x="6095999" y="915898"/>
            <a:ext cx="1" cy="183492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096000" y="2809024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096000" y="4183420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096000" y="5570045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6027420" y="270600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27420" y="408788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27420" y="5467028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CB9B78A-8788-4C11-85A0-FBDA5E903074}"/>
              </a:ext>
            </a:extLst>
          </p:cNvPr>
          <p:cNvSpPr txBox="1">
            <a:spLocks/>
          </p:cNvSpPr>
          <p:nvPr/>
        </p:nvSpPr>
        <p:spPr>
          <a:xfrm>
            <a:off x="1149396" y="297742"/>
            <a:ext cx="4125422" cy="8567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2400" b="1" i="1" dirty="0"/>
              <a:t>Special Case of Constant Acceleration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A4D5AD-40A0-428C-AA37-CCDDD187CA6C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17A7B49E-A628-4DCC-B588-132EBB2D4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3" name="Title 4">
            <a:extLst>
              <a:ext uri="{FF2B5EF4-FFF2-40B4-BE49-F238E27FC236}">
                <a16:creationId xmlns:a16="http://schemas.microsoft.com/office/drawing/2014/main" id="{5E75963B-0C40-4A89-8338-B9F0BB25878F}"/>
              </a:ext>
            </a:extLst>
          </p:cNvPr>
          <p:cNvSpPr txBox="1">
            <a:spLocks/>
          </p:cNvSpPr>
          <p:nvPr/>
        </p:nvSpPr>
        <p:spPr>
          <a:xfrm>
            <a:off x="6917181" y="289521"/>
            <a:ext cx="4125422" cy="8567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2400" b="1" i="1" dirty="0"/>
              <a:t>Extra Special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A86B1C-7237-406B-92A4-41E72B470AA8}"/>
                  </a:ext>
                </a:extLst>
              </p:cNvPr>
              <p:cNvSpPr txBox="1"/>
              <p:nvPr/>
            </p:nvSpPr>
            <p:spPr>
              <a:xfrm>
                <a:off x="604261" y="1428741"/>
                <a:ext cx="4098879" cy="14144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A86B1C-7237-406B-92A4-41E72B470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61" y="1428741"/>
                <a:ext cx="4098879" cy="14144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D1B9C6BB-B58A-4C0D-AF82-C21B140FFABD}"/>
              </a:ext>
            </a:extLst>
          </p:cNvPr>
          <p:cNvSpPr/>
          <p:nvPr/>
        </p:nvSpPr>
        <p:spPr>
          <a:xfrm>
            <a:off x="3184786" y="5117568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82A5B88-B856-497A-A177-7676012FD204}"/>
              </a:ext>
            </a:extLst>
          </p:cNvPr>
          <p:cNvSpPr/>
          <p:nvPr/>
        </p:nvSpPr>
        <p:spPr>
          <a:xfrm>
            <a:off x="1342389" y="1716158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367673C-7399-4A0B-8339-572962591EE6}"/>
              </a:ext>
            </a:extLst>
          </p:cNvPr>
          <p:cNvSpPr/>
          <p:nvPr/>
        </p:nvSpPr>
        <p:spPr>
          <a:xfrm>
            <a:off x="2273158" y="2389306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009A08-5D28-422F-BE17-FC9844E24568}"/>
              </a:ext>
            </a:extLst>
          </p:cNvPr>
          <p:cNvSpPr/>
          <p:nvPr/>
        </p:nvSpPr>
        <p:spPr>
          <a:xfrm>
            <a:off x="2261522" y="1746506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AA03A23-60E2-4864-8DE2-6A9A2A3A6A13}"/>
              </a:ext>
            </a:extLst>
          </p:cNvPr>
          <p:cNvSpPr/>
          <p:nvPr/>
        </p:nvSpPr>
        <p:spPr>
          <a:xfrm>
            <a:off x="3184786" y="5800005"/>
            <a:ext cx="581108" cy="56527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9776D6A-0B03-4897-800B-9FDEE6435855}"/>
              </a:ext>
            </a:extLst>
          </p:cNvPr>
          <p:cNvSpPr/>
          <p:nvPr/>
        </p:nvSpPr>
        <p:spPr>
          <a:xfrm>
            <a:off x="3225852" y="2383475"/>
            <a:ext cx="581104" cy="56527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3814ADD-0CF5-4D58-865F-FDBC1CE52872}"/>
              </a:ext>
            </a:extLst>
          </p:cNvPr>
          <p:cNvSpPr/>
          <p:nvPr/>
        </p:nvSpPr>
        <p:spPr>
          <a:xfrm>
            <a:off x="3759435" y="1706379"/>
            <a:ext cx="581108" cy="56527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7226CB-7D46-41C1-8BB9-AA1294F2E6DD}"/>
              </a:ext>
            </a:extLst>
          </p:cNvPr>
          <p:cNvSpPr txBox="1"/>
          <p:nvPr/>
        </p:nvSpPr>
        <p:spPr>
          <a:xfrm>
            <a:off x="3680069" y="5186148"/>
            <a:ext cx="22787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3985" marR="333424">
              <a:spcBef>
                <a:spcPts val="774"/>
              </a:spcBef>
            </a:pPr>
            <a:r>
              <a:rPr lang="en-US" b="1" i="1" spc="15" dirty="0">
                <a:latin typeface="Calibri" panose="020F0502020204030204" pitchFamily="34" charset="0"/>
                <a:cs typeface="Calibri" panose="020F0502020204030204" pitchFamily="34" charset="0"/>
              </a:rPr>
              <a:t>Initial conditions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452FE84-2F9A-414E-AB42-8428B69D9779}"/>
              </a:ext>
            </a:extLst>
          </p:cNvPr>
          <p:cNvSpPr txBox="1"/>
          <p:nvPr/>
        </p:nvSpPr>
        <p:spPr>
          <a:xfrm>
            <a:off x="3680069" y="5858076"/>
            <a:ext cx="2666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3985" marR="333424">
              <a:spcBef>
                <a:spcPts val="774"/>
              </a:spcBef>
            </a:pPr>
            <a:r>
              <a:rPr lang="en-US" b="1" i="1" spc="15" dirty="0">
                <a:latin typeface="Calibri" panose="020F0502020204030204" pitchFamily="34" charset="0"/>
                <a:cs typeface="Calibri" panose="020F0502020204030204" pitchFamily="34" charset="0"/>
              </a:rPr>
              <a:t>Physics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A02206-F48E-4B0E-A22C-C88EDEC502F0}"/>
                  </a:ext>
                </a:extLst>
              </p:cNvPr>
              <p:cNvSpPr txBox="1"/>
              <p:nvPr/>
            </p:nvSpPr>
            <p:spPr>
              <a:xfrm>
                <a:off x="651782" y="3250366"/>
                <a:ext cx="4108048" cy="1453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A02206-F48E-4B0E-A22C-C88EDEC50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782" y="3250366"/>
                <a:ext cx="4108048" cy="14532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>
            <a:extLst>
              <a:ext uri="{FF2B5EF4-FFF2-40B4-BE49-F238E27FC236}">
                <a16:creationId xmlns:a16="http://schemas.microsoft.com/office/drawing/2014/main" id="{FC72BF1F-BA93-427F-8999-8187B4C66004}"/>
              </a:ext>
            </a:extLst>
          </p:cNvPr>
          <p:cNvSpPr/>
          <p:nvPr/>
        </p:nvSpPr>
        <p:spPr>
          <a:xfrm>
            <a:off x="1389910" y="3537783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A0CA024-E8AE-4C39-B436-F732174118C6}"/>
              </a:ext>
            </a:extLst>
          </p:cNvPr>
          <p:cNvSpPr/>
          <p:nvPr/>
        </p:nvSpPr>
        <p:spPr>
          <a:xfrm>
            <a:off x="2327345" y="4204811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6E08780-EEA9-46B9-8D64-81AF95E86EBD}"/>
              </a:ext>
            </a:extLst>
          </p:cNvPr>
          <p:cNvSpPr/>
          <p:nvPr/>
        </p:nvSpPr>
        <p:spPr>
          <a:xfrm>
            <a:off x="2309043" y="3568131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23385AD-5BBE-4842-A228-2E8A40D63BF6}"/>
              </a:ext>
            </a:extLst>
          </p:cNvPr>
          <p:cNvSpPr/>
          <p:nvPr/>
        </p:nvSpPr>
        <p:spPr>
          <a:xfrm>
            <a:off x="3289088" y="4204811"/>
            <a:ext cx="581104" cy="56527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0EFF9EC-8E14-404E-ADAA-9C091A78D2AE}"/>
              </a:ext>
            </a:extLst>
          </p:cNvPr>
          <p:cNvSpPr/>
          <p:nvPr/>
        </p:nvSpPr>
        <p:spPr>
          <a:xfrm>
            <a:off x="3806956" y="3528004"/>
            <a:ext cx="581108" cy="56527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D215EA2-BDF7-443C-881F-D79537AE789B}"/>
              </a:ext>
            </a:extLst>
          </p:cNvPr>
          <p:cNvSpPr txBox="1"/>
          <p:nvPr/>
        </p:nvSpPr>
        <p:spPr>
          <a:xfrm>
            <a:off x="6386243" y="1398084"/>
            <a:ext cx="5692023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4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Trajectories with gravity near the surface of the Earth and no air resistance or other drag forces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DBE9A313-4612-4E15-B877-3234B46EB3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5213" y="2559090"/>
            <a:ext cx="4219486" cy="15973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547C318-A5F0-466F-9220-0DCF472D7424}"/>
                  </a:ext>
                </a:extLst>
              </p:cNvPr>
              <p:cNvSpPr txBox="1"/>
              <p:nvPr/>
            </p:nvSpPr>
            <p:spPr>
              <a:xfrm>
                <a:off x="6835213" y="4272762"/>
                <a:ext cx="2443939" cy="861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547C318-A5F0-466F-9220-0DCF472D7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213" y="4272762"/>
                <a:ext cx="2443939" cy="8617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49FC1F4-3588-4DDE-BCA2-B43E00820523}"/>
                  </a:ext>
                </a:extLst>
              </p:cNvPr>
              <p:cNvSpPr txBox="1"/>
              <p:nvPr/>
            </p:nvSpPr>
            <p:spPr>
              <a:xfrm>
                <a:off x="9190440" y="5048533"/>
                <a:ext cx="2404826" cy="9297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49FC1F4-3588-4DDE-BCA2-B43E00820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440" y="5048533"/>
                <a:ext cx="2404826" cy="9297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448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3" grpId="0" animBg="1"/>
      <p:bldP spid="1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96000" y="-25771"/>
            <a:ext cx="0" cy="104954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1023770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0" y="2398166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0" y="3784791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027420" y="920753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7420" y="2302633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7420" y="3681774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27420" y="5060915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49A13D-5BD2-40BA-9C1B-C6B9DF258635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6AB812-0997-4BF7-A39A-B282856536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11" name="Title 4">
            <a:extLst>
              <a:ext uri="{FF2B5EF4-FFF2-40B4-BE49-F238E27FC236}">
                <a16:creationId xmlns:a16="http://schemas.microsoft.com/office/drawing/2014/main" id="{4145892E-637E-485C-9B3E-D47AFE2C5E21}"/>
              </a:ext>
            </a:extLst>
          </p:cNvPr>
          <p:cNvSpPr txBox="1">
            <a:spLocks/>
          </p:cNvSpPr>
          <p:nvPr/>
        </p:nvSpPr>
        <p:spPr>
          <a:xfrm>
            <a:off x="1149396" y="297742"/>
            <a:ext cx="4125422" cy="856753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3200" b="1" i="1" dirty="0"/>
              <a:t>Super Special Case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00579C11-6CFE-45F6-A477-43A71BAD6581}"/>
              </a:ext>
            </a:extLst>
          </p:cNvPr>
          <p:cNvSpPr txBox="1">
            <a:spLocks/>
          </p:cNvSpPr>
          <p:nvPr/>
        </p:nvSpPr>
        <p:spPr>
          <a:xfrm>
            <a:off x="6917181" y="289521"/>
            <a:ext cx="4125422" cy="8567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3200" b="1" i="1" dirty="0"/>
              <a:t>Quadratic Equations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AC98CA-71CF-4B64-B6BA-8EFEFF8A1F32}"/>
              </a:ext>
            </a:extLst>
          </p:cNvPr>
          <p:cNvSpPr txBox="1"/>
          <p:nvPr/>
        </p:nvSpPr>
        <p:spPr>
          <a:xfrm>
            <a:off x="470019" y="1390773"/>
            <a:ext cx="5692711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27711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4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 of a projectile near the surface of the Earth and no air resistance or other drag forces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FA1D0A6-D810-43AC-96DA-F60DB9683258}"/>
                  </a:ext>
                </a:extLst>
              </p:cNvPr>
              <p:cNvSpPr txBox="1"/>
              <p:nvPr/>
            </p:nvSpPr>
            <p:spPr>
              <a:xfrm>
                <a:off x="265489" y="2869771"/>
                <a:ext cx="5692712" cy="398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𝑅𝑎𝑛𝑔𝑒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FA1D0A6-D810-43AC-96DA-F60DB9683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89" y="2869771"/>
                <a:ext cx="5692712" cy="398955"/>
              </a:xfrm>
              <a:prstGeom prst="rect">
                <a:avLst/>
              </a:prstGeom>
              <a:blipFill>
                <a:blip r:embed="rId3"/>
                <a:stretch>
                  <a:fillRect l="-1393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F10F405-801A-482D-BD01-795ED7BE382D}"/>
                  </a:ext>
                </a:extLst>
              </p:cNvPr>
              <p:cNvSpPr txBox="1"/>
              <p:nvPr/>
            </p:nvSpPr>
            <p:spPr>
              <a:xfrm>
                <a:off x="1233385" y="3774504"/>
                <a:ext cx="3137654" cy="940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⁡(2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F10F405-801A-482D-BD01-795ED7BE3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385" y="3774504"/>
                <a:ext cx="3137654" cy="9401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81E804DE-EA5B-4212-9C01-6F8E92D5429D}"/>
              </a:ext>
            </a:extLst>
          </p:cNvPr>
          <p:cNvSpPr txBox="1"/>
          <p:nvPr/>
        </p:nvSpPr>
        <p:spPr>
          <a:xfrm>
            <a:off x="265489" y="4878779"/>
            <a:ext cx="5666669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836" algn="ctr">
              <a:lnSpc>
                <a:spcPct val="95825"/>
              </a:lnSpc>
              <a:spcBef>
                <a:spcPts val="1087"/>
              </a:spcBef>
            </a:pPr>
            <a:r>
              <a:rPr lang="en-US" sz="2000" spc="1" dirty="0">
                <a:solidFill>
                  <a:srgbClr val="000099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You should immediately </a:t>
            </a:r>
            <a:r>
              <a:rPr lang="en-US" sz="2000" spc="1" dirty="0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forget </a:t>
            </a:r>
            <a:r>
              <a:rPr lang="en-US" sz="2000" spc="1" dirty="0">
                <a:solidFill>
                  <a:srgbClr val="000099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you ever saw this formula but </a:t>
            </a:r>
            <a:r>
              <a:rPr lang="en-US" sz="2000" spc="1" dirty="0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remember</a:t>
            </a:r>
            <a:r>
              <a:rPr lang="en-US" sz="2000" spc="1" dirty="0">
                <a:solidFill>
                  <a:srgbClr val="000099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the technique used to find it.</a:t>
            </a:r>
            <a:endParaRPr lang="en-US" sz="2000" dirty="0"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639690-8D0A-4548-B099-06D4A8397761}"/>
              </a:ext>
            </a:extLst>
          </p:cNvPr>
          <p:cNvSpPr txBox="1"/>
          <p:nvPr/>
        </p:nvSpPr>
        <p:spPr>
          <a:xfrm>
            <a:off x="6476848" y="3589275"/>
            <a:ext cx="58566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27711" inden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400" b="1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property: </a:t>
            </a:r>
          </a:p>
          <a:p>
            <a:pPr marR="227711" inden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Such equations can have 0, 1, or 2 solutions depending on the value of b2-4ac.</a:t>
            </a:r>
          </a:p>
          <a:p>
            <a:pPr marR="22771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Negative: 0 solutions   Zero: 1 solution  Positive: 2 solutions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4ACD9DE-A318-476F-AD02-CA1EEF33EE68}"/>
              </a:ext>
            </a:extLst>
          </p:cNvPr>
          <p:cNvSpPr txBox="1"/>
          <p:nvPr/>
        </p:nvSpPr>
        <p:spPr>
          <a:xfrm>
            <a:off x="6233792" y="5370095"/>
            <a:ext cx="54922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836">
              <a:lnSpc>
                <a:spcPct val="95825"/>
              </a:lnSpc>
              <a:spcBef>
                <a:spcPts val="1087"/>
              </a:spcBef>
            </a:pPr>
            <a:r>
              <a:rPr lang="en-US" sz="2000" b="1" i="1" spc="1" dirty="0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Warning</a:t>
            </a:r>
            <a:r>
              <a:rPr lang="en-US" sz="2000" spc="1" dirty="0">
                <a:solidFill>
                  <a:srgbClr val="000099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: Only one of the 2 solutions may be physical!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7EC3999-3F22-4614-8882-218E335F96F3}"/>
                  </a:ext>
                </a:extLst>
              </p:cNvPr>
              <p:cNvSpPr txBox="1"/>
              <p:nvPr/>
            </p:nvSpPr>
            <p:spPr>
              <a:xfrm>
                <a:off x="7648036" y="1612372"/>
                <a:ext cx="23634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7EC3999-3F22-4614-8882-218E335F9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036" y="1612372"/>
                <a:ext cx="2363404" cy="369332"/>
              </a:xfrm>
              <a:prstGeom prst="rect">
                <a:avLst/>
              </a:prstGeom>
              <a:blipFill>
                <a:blip r:embed="rId6"/>
                <a:stretch>
                  <a:fillRect l="-1550" r="-2842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9FE903E-1138-4719-80D2-E0CB3DD681F7}"/>
                  </a:ext>
                </a:extLst>
              </p:cNvPr>
              <p:cNvSpPr txBox="1"/>
              <p:nvPr/>
            </p:nvSpPr>
            <p:spPr>
              <a:xfrm>
                <a:off x="7281323" y="2349435"/>
                <a:ext cx="3258713" cy="919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9FE903E-1138-4719-80D2-E0CB3DD68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323" y="2349435"/>
                <a:ext cx="3258713" cy="9192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5945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584669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1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044" y="252149"/>
            <a:ext cx="1228153" cy="9211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696AD-78A0-4E8B-911B-BB5A0BB8B3FC}"/>
                  </a:ext>
                </a:extLst>
              </p:cNvPr>
              <p:cNvSpPr txBox="1"/>
              <p:nvPr/>
            </p:nvSpPr>
            <p:spPr>
              <a:xfrm>
                <a:off x="791924" y="1911435"/>
                <a:ext cx="10582528" cy="30469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bullet is fired from point O (ground) with initial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6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/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and the elevation angle from the ground is 60 degrees.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=10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Calculate:</a:t>
                </a:r>
              </a:p>
              <a:p>
                <a:pPr marL="457200" indent="-457200" algn="just">
                  <a:buAutoNum type="alphaLcPeriod"/>
                </a:pPr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When will the bullet hit the ground?</a:t>
                </a:r>
              </a:p>
              <a:p>
                <a:pPr marL="457200" indent="-457200" algn="just">
                  <a:buAutoNum type="alphaLcPeriod"/>
                </a:pPr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Where the bullets will fall on the ground?</a:t>
                </a:r>
              </a:p>
              <a:p>
                <a:pPr marL="457200" indent="-457200" algn="just">
                  <a:buAutoNum type="alphaLcPeriod"/>
                </a:pPr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the velocity of the bullet when it hits the ground?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696AD-78A0-4E8B-911B-BB5A0BB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24" y="1911435"/>
                <a:ext cx="10582528" cy="3046988"/>
              </a:xfrm>
              <a:prstGeom prst="rect">
                <a:avLst/>
              </a:prstGeom>
              <a:blipFill>
                <a:blip r:embed="rId3"/>
                <a:stretch>
                  <a:fillRect l="-1555" t="-2605" r="-1440" b="-601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1683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584669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1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10548" y="3820127"/>
            <a:ext cx="2880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044" y="252149"/>
            <a:ext cx="1228153" cy="921114"/>
          </a:xfrm>
          <a:prstGeom prst="rect">
            <a:avLst/>
          </a:prstGeom>
        </p:spPr>
      </p:pic>
      <p:sp>
        <p:nvSpPr>
          <p:cNvPr id="12" name="Title 4">
            <a:extLst>
              <a:ext uri="{FF2B5EF4-FFF2-40B4-BE49-F238E27FC236}">
                <a16:creationId xmlns:a16="http://schemas.microsoft.com/office/drawing/2014/main" id="{2A83A519-9B4D-4296-8FCD-655B0DA863BD}"/>
              </a:ext>
            </a:extLst>
          </p:cNvPr>
          <p:cNvSpPr txBox="1">
            <a:spLocks/>
          </p:cNvSpPr>
          <p:nvPr/>
        </p:nvSpPr>
        <p:spPr>
          <a:xfrm>
            <a:off x="397400" y="1300849"/>
            <a:ext cx="1308570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Answer: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BBFCAF1-1D4C-4FEF-A88E-F13A72AFD9DC}"/>
              </a:ext>
            </a:extLst>
          </p:cNvPr>
          <p:cNvSpPr txBox="1">
            <a:spLocks/>
          </p:cNvSpPr>
          <p:nvPr/>
        </p:nvSpPr>
        <p:spPr>
          <a:xfrm>
            <a:off x="238258" y="2041491"/>
            <a:ext cx="489704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highlight>
                  <a:srgbClr val="00FF00"/>
                </a:highlight>
              </a:rPr>
              <a:t>a.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2DFF8F6B-9B8B-464C-8B6C-A2F843516D75}"/>
              </a:ext>
            </a:extLst>
          </p:cNvPr>
          <p:cNvSpPr txBox="1">
            <a:spLocks/>
          </p:cNvSpPr>
          <p:nvPr/>
        </p:nvSpPr>
        <p:spPr>
          <a:xfrm>
            <a:off x="5163644" y="373872"/>
            <a:ext cx="489704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highlight>
                  <a:srgbClr val="00FFFF"/>
                </a:highlight>
              </a:rPr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3CA65CB-77B8-4662-81CA-7671CF46A6B2}"/>
                  </a:ext>
                </a:extLst>
              </p:cNvPr>
              <p:cNvSpPr txBox="1"/>
              <p:nvPr/>
            </p:nvSpPr>
            <p:spPr>
              <a:xfrm>
                <a:off x="684580" y="2004634"/>
                <a:ext cx="234037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𝐟𝐢𝐧𝐚𝐥</m:t>
                        </m:r>
                      </m:sub>
                    </m:sSub>
                    <m:r>
                      <a:rPr lang="en-US" sz="2800" b="1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/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3CA65CB-77B8-4662-81CA-7671CF46A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" y="2004634"/>
                <a:ext cx="234037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790484D-F829-4135-B70D-599959016F6D}"/>
                  </a:ext>
                </a:extLst>
              </p:cNvPr>
              <p:cNvSpPr txBox="1"/>
              <p:nvPr/>
            </p:nvSpPr>
            <p:spPr>
              <a:xfrm>
                <a:off x="396326" y="2404490"/>
                <a:ext cx="4056404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790484D-F829-4135-B70D-599959016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26" y="2404490"/>
                <a:ext cx="4056404" cy="898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976AA2-219C-4D29-9125-969574E2BA47}"/>
                  </a:ext>
                </a:extLst>
              </p:cNvPr>
              <p:cNvSpPr txBox="1"/>
              <p:nvPr/>
            </p:nvSpPr>
            <p:spPr>
              <a:xfrm>
                <a:off x="679295" y="3126534"/>
                <a:ext cx="4056404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0=60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𝑆𝑖𝑛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976AA2-219C-4D29-9125-969574E2B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95" y="3126534"/>
                <a:ext cx="4056404" cy="898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45DDCC-7F1A-4969-A23F-CD07204FD6D7}"/>
                  </a:ext>
                </a:extLst>
              </p:cNvPr>
              <p:cNvSpPr txBox="1"/>
              <p:nvPr/>
            </p:nvSpPr>
            <p:spPr>
              <a:xfrm>
                <a:off x="571947" y="3947677"/>
                <a:ext cx="3181131" cy="5739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0=30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45DDCC-7F1A-4969-A23F-CD07204FD6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47" y="3947677"/>
                <a:ext cx="3181131" cy="5739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73780C-97E2-4E2A-A85F-8AE79E21E0E1}"/>
                  </a:ext>
                </a:extLst>
              </p:cNvPr>
              <p:cNvSpPr txBox="1"/>
              <p:nvPr/>
            </p:nvSpPr>
            <p:spPr>
              <a:xfrm>
                <a:off x="679295" y="4550975"/>
                <a:ext cx="1865883" cy="57394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73780C-97E2-4E2A-A85F-8AE79E21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95" y="4550975"/>
                <a:ext cx="1865883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B3C4825-1733-4CE6-8367-ADE6C8D28E36}"/>
                  </a:ext>
                </a:extLst>
              </p:cNvPr>
              <p:cNvSpPr txBox="1"/>
              <p:nvPr/>
            </p:nvSpPr>
            <p:spPr>
              <a:xfrm>
                <a:off x="4764476" y="2536976"/>
                <a:ext cx="3776786" cy="5572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𝑔𝑡</m:t>
                      </m:r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B3C4825-1733-4CE6-8367-ADE6C8D28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476" y="2536976"/>
                <a:ext cx="3776786" cy="5572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4F92300-A3D0-41B9-AF44-6C09B562B97D}"/>
                  </a:ext>
                </a:extLst>
              </p:cNvPr>
              <p:cNvSpPr txBox="1"/>
              <p:nvPr/>
            </p:nvSpPr>
            <p:spPr>
              <a:xfrm>
                <a:off x="5232874" y="2937365"/>
                <a:ext cx="4056404" cy="6178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𝑆𝑖𝑛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−10.6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4F92300-A3D0-41B9-AF44-6C09B562B9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874" y="2937365"/>
                <a:ext cx="4056404" cy="6178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841B31B-4521-4963-8C25-B98E0AF50108}"/>
                  </a:ext>
                </a:extLst>
              </p:cNvPr>
              <p:cNvSpPr txBox="1"/>
              <p:nvPr/>
            </p:nvSpPr>
            <p:spPr>
              <a:xfrm>
                <a:off x="5017454" y="3378421"/>
                <a:ext cx="3181130" cy="623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841B31B-4521-4963-8C25-B98E0AF50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454" y="3378421"/>
                <a:ext cx="3181130" cy="623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5978B26-B26A-4DB1-BD2C-A52D0BCB8E26}"/>
                  </a:ext>
                </a:extLst>
              </p:cNvPr>
              <p:cNvSpPr txBox="1"/>
              <p:nvPr/>
            </p:nvSpPr>
            <p:spPr>
              <a:xfrm>
                <a:off x="5349443" y="351197"/>
                <a:ext cx="288015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5978B26-B26A-4DB1-BD2C-A52D0BCB8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43" y="351197"/>
                <a:ext cx="2880157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E601A5A-CE9D-4548-8A9E-949531A4D264}"/>
                  </a:ext>
                </a:extLst>
              </p:cNvPr>
              <p:cNvSpPr txBox="1"/>
              <p:nvPr/>
            </p:nvSpPr>
            <p:spPr>
              <a:xfrm>
                <a:off x="5163643" y="808434"/>
                <a:ext cx="4125635" cy="5739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𝑆𝑖𝑛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.6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E601A5A-CE9D-4548-8A9E-949531A4D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43" y="808434"/>
                <a:ext cx="4125635" cy="5739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82D6690-953D-4C9D-99AB-98BD19F0674C}"/>
                  </a:ext>
                </a:extLst>
              </p:cNvPr>
              <p:cNvSpPr txBox="1"/>
              <p:nvPr/>
            </p:nvSpPr>
            <p:spPr>
              <a:xfrm>
                <a:off x="5480180" y="1362978"/>
                <a:ext cx="2679922" cy="57394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𝟏𝟖𝟎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82D6690-953D-4C9D-99AB-98BD19F06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0180" y="1362978"/>
                <a:ext cx="2679922" cy="57394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3CF86CD-354B-4706-BF1E-2EA33004C5FD}"/>
                  </a:ext>
                </a:extLst>
              </p:cNvPr>
              <p:cNvSpPr txBox="1"/>
              <p:nvPr/>
            </p:nvSpPr>
            <p:spPr>
              <a:xfrm>
                <a:off x="5163643" y="1927050"/>
                <a:ext cx="7253395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/>
                  <a:t>Bullet coordinates on the ground is 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𝟏𝟖𝟎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3CF86CD-354B-4706-BF1E-2EA33004C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43" y="1927050"/>
                <a:ext cx="7253395" cy="496483"/>
              </a:xfrm>
              <a:prstGeom prst="rect">
                <a:avLst/>
              </a:prstGeom>
              <a:blipFill rotWithShape="0">
                <a:blip r:embed="rId14"/>
                <a:stretch>
                  <a:fillRect l="-1261" t="-2439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BE05552F-14B1-4BB3-AD87-0D294781C626}"/>
              </a:ext>
            </a:extLst>
          </p:cNvPr>
          <p:cNvSpPr txBox="1"/>
          <p:nvPr/>
        </p:nvSpPr>
        <p:spPr>
          <a:xfrm>
            <a:off x="4764476" y="2551786"/>
            <a:ext cx="610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highlight>
                  <a:srgbClr val="FFFF00"/>
                </a:highlight>
              </a:rPr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EE1F41E-A9BA-4077-9484-B9E5827D6556}"/>
                  </a:ext>
                </a:extLst>
              </p:cNvPr>
              <p:cNvSpPr txBox="1"/>
              <p:nvPr/>
            </p:nvSpPr>
            <p:spPr>
              <a:xfrm>
                <a:off x="9289278" y="3128814"/>
                <a:ext cx="236589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EE1F41E-A9BA-4077-9484-B9E5827D6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278" y="3128814"/>
                <a:ext cx="2365896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0A01139-79FD-486F-B256-8241D4278E4E}"/>
                  </a:ext>
                </a:extLst>
              </p:cNvPr>
              <p:cNvSpPr txBox="1"/>
              <p:nvPr/>
            </p:nvSpPr>
            <p:spPr>
              <a:xfrm>
                <a:off x="9276022" y="3540915"/>
                <a:ext cx="280635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𝑆𝑖𝑛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0A01139-79FD-486F-B256-8241D4278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022" y="3540915"/>
                <a:ext cx="280635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460F50C-2187-4836-B99B-05639DD3586A}"/>
                  </a:ext>
                </a:extLst>
              </p:cNvPr>
              <p:cNvSpPr txBox="1"/>
              <p:nvPr/>
            </p:nvSpPr>
            <p:spPr>
              <a:xfrm>
                <a:off x="9306730" y="3953016"/>
                <a:ext cx="233099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460F50C-2187-4836-B99B-05639DD35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6730" y="3953016"/>
                <a:ext cx="2330991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DEB8C6F-CCD0-424A-BEFF-B67728B76619}"/>
                  </a:ext>
                </a:extLst>
              </p:cNvPr>
              <p:cNvSpPr txBox="1"/>
              <p:nvPr/>
            </p:nvSpPr>
            <p:spPr>
              <a:xfrm>
                <a:off x="5051329" y="4685182"/>
                <a:ext cx="6044796" cy="9242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(−30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DEB8C6F-CCD0-424A-BEFF-B67728B76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329" y="4685182"/>
                <a:ext cx="6044796" cy="92429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B4DE9B47-2C16-4C48-953D-1D0D9AEE7EA7}"/>
                  </a:ext>
                </a:extLst>
              </p:cNvPr>
              <p:cNvSpPr txBox="1"/>
              <p:nvPr/>
            </p:nvSpPr>
            <p:spPr>
              <a:xfrm>
                <a:off x="5017454" y="5735865"/>
                <a:ext cx="2584847" cy="430887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B4DE9B47-2C16-4C48-953D-1D0D9AEE7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454" y="5735865"/>
                <a:ext cx="2584847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414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8" grpId="0"/>
      <p:bldP spid="21" grpId="0"/>
      <p:bldP spid="22" grpId="0"/>
      <p:bldP spid="19" grpId="0"/>
      <p:bldP spid="23" grpId="0" animBg="1"/>
      <p:bldP spid="34" grpId="0"/>
      <p:bldP spid="36" grpId="0"/>
      <p:bldP spid="38" grpId="0"/>
      <p:bldP spid="40" grpId="0"/>
      <p:bldP spid="42" grpId="0"/>
      <p:bldP spid="44" grpId="0" animBg="1"/>
      <p:bldP spid="46" grpId="0"/>
      <p:bldP spid="48" grpId="0"/>
      <p:bldP spid="50" grpId="0"/>
      <p:bldP spid="52" grpId="0"/>
      <p:bldP spid="54" grpId="0"/>
      <p:bldP spid="56" grpId="0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-178735" y="813539"/>
            <a:ext cx="1268123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08368" y="6216819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623193"/>
            <a:ext cx="1625718" cy="12192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A34E866-BD56-4D3C-9148-6F550C9AC989}"/>
              </a:ext>
            </a:extLst>
          </p:cNvPr>
          <p:cNvSpPr/>
          <p:nvPr/>
        </p:nvSpPr>
        <p:spPr>
          <a:xfrm>
            <a:off x="3924095" y="472146"/>
            <a:ext cx="3507397" cy="829398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02C1F-DB6A-45EA-B529-DA4C4D58A51D}"/>
              </a:ext>
            </a:extLst>
          </p:cNvPr>
          <p:cNvSpPr txBox="1"/>
          <p:nvPr/>
        </p:nvSpPr>
        <p:spPr>
          <a:xfrm>
            <a:off x="545827" y="1652875"/>
            <a:ext cx="112321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special cases (like range of a projectile) but understand the assumptions that go into all formulas</a:t>
            </a:r>
          </a:p>
          <a:p>
            <a:pPr marL="342900" indent="-342900" algn="just">
              <a:buFont typeface="+mj-lt"/>
              <a:buAutoNum type="arabicPeriod"/>
              <a:defRPr/>
            </a:pPr>
            <a:endParaRPr lang="en-US" sz="28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Position, velocity, and acceleration are ALL vectors and need to be manipulated using either arrows (qualitative) or components (quantitative)</a:t>
            </a:r>
          </a:p>
          <a:p>
            <a:pPr marL="342900" indent="-342900" algn="just">
              <a:buFont typeface="+mj-lt"/>
              <a:buAutoNum type="arabicPeriod"/>
              <a:defRPr/>
            </a:pPr>
            <a:endParaRPr lang="en-US" sz="28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Directions (or signs in 1D) of position, velocity, and acceleration can all be different</a:t>
            </a:r>
          </a:p>
        </p:txBody>
      </p:sp>
    </p:spTree>
    <p:extLst>
      <p:ext uri="{BB962C8B-B14F-4D97-AF65-F5344CB8AC3E}">
        <p14:creationId xmlns:p14="http://schemas.microsoft.com/office/powerpoint/2010/main" val="2929115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569</Words>
  <Application>Microsoft Office PowerPoint</Application>
  <PresentationFormat>Layar Lebar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8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9</vt:i4>
      </vt:variant>
    </vt:vector>
  </HeadingPairs>
  <TitlesOfParts>
    <vt:vector size="18" baseType="lpstr">
      <vt:lpstr>Arial</vt:lpstr>
      <vt:lpstr>Bahnschrift SemiCondensed</vt:lpstr>
      <vt:lpstr>Calibri</vt:lpstr>
      <vt:lpstr>Cambria Math</vt:lpstr>
      <vt:lpstr>Hind</vt:lpstr>
      <vt:lpstr>Poppins Light</vt:lpstr>
      <vt:lpstr>Times New Roman</vt:lpstr>
      <vt:lpstr>Wingdings</vt:lpstr>
      <vt:lpstr>1_Office Theme</vt:lpstr>
      <vt:lpstr>KINEMATICS more…</vt:lpstr>
      <vt:lpstr>Presentasi PowerPoint</vt:lpstr>
      <vt:lpstr>More complicated situations</vt:lpstr>
      <vt:lpstr>Presentasi PowerPoint</vt:lpstr>
      <vt:lpstr>Presentasi PowerPoint</vt:lpstr>
      <vt:lpstr>Example 1</vt:lpstr>
      <vt:lpstr>Example 1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Supriadi Rustad</cp:lastModifiedBy>
  <cp:revision>37</cp:revision>
  <dcterms:created xsi:type="dcterms:W3CDTF">2018-07-26T02:16:45Z</dcterms:created>
  <dcterms:modified xsi:type="dcterms:W3CDTF">2020-10-12T00:36:37Z</dcterms:modified>
</cp:coreProperties>
</file>