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257" r:id="rId3"/>
    <p:sldId id="340" r:id="rId4"/>
    <p:sldId id="337" r:id="rId5"/>
    <p:sldId id="338" r:id="rId6"/>
    <p:sldId id="3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766D-A4DC-49E4-81B5-B369093712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goanhosting.com/blog/era-revolusi-industri-4-0/#4-cyber-security" TargetMode="External"/><Relationship Id="rId13" Type="http://schemas.openxmlformats.org/officeDocument/2006/relationships/hyperlink" Target="https://www.jagoanhosting.com/blog/era-revolusi-industri-4-0/#9-cloud-computi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jagoanhosting.com/blog/era-revolusi-industri-4-0/#3-argumented-reality" TargetMode="External"/><Relationship Id="rId12" Type="http://schemas.openxmlformats.org/officeDocument/2006/relationships/hyperlink" Target="https://www.jagoanhosting.com/blog/era-revolusi-industri-4-0/#8-system-integer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goanhosting.com/blog/era-revolusi-industri-4-0/#2-big-data" TargetMode="External"/><Relationship Id="rId11" Type="http://schemas.openxmlformats.org/officeDocument/2006/relationships/hyperlink" Target="https://www.jagoanhosting.com/blog/era-revolusi-industri-4-0/#7-simulation" TargetMode="External"/><Relationship Id="rId5" Type="http://schemas.openxmlformats.org/officeDocument/2006/relationships/hyperlink" Target="https://www.jagoanhosting.com/blog/era-revolusi-industri-4-0/#1-internet-of-things-iot" TargetMode="External"/><Relationship Id="rId10" Type="http://schemas.openxmlformats.org/officeDocument/2006/relationships/hyperlink" Target="https://www.jagoanhosting.com/blog/era-revolusi-industri-4-0/#6-addictive-manufacturing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jagoanhosting.com/blog/era-revolusi-industri-4-0/#5-artifical-intelegence" TargetMode="Externa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1426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5" name="Title 14"/>
          <p:cNvSpPr>
            <a:spLocks noGrp="1"/>
          </p:cNvSpPr>
          <p:nvPr>
            <p:ph type="ctrTitle"/>
          </p:nvPr>
        </p:nvSpPr>
        <p:spPr>
          <a:xfrm>
            <a:off x="2107024" y="3043173"/>
            <a:ext cx="7858366" cy="1785811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Pentingnya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ilmu</a:t>
            </a:r>
            <a:r>
              <a:rPr lang="en-US" sz="4400" b="1" dirty="0">
                <a:solidFill>
                  <a:srgbClr val="0070C0"/>
                </a:solidFill>
              </a:rPr>
              <a:t> FISIKA </a:t>
            </a:r>
            <a:r>
              <a:rPr lang="en-US" sz="4400" b="1" dirty="0" err="1">
                <a:solidFill>
                  <a:srgbClr val="0070C0"/>
                </a:solidFill>
              </a:rPr>
              <a:t>dalam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Teknologi</a:t>
            </a:r>
            <a:r>
              <a:rPr lang="en-US" sz="4400" b="1" dirty="0">
                <a:solidFill>
                  <a:srgbClr val="0070C0"/>
                </a:solidFill>
              </a:rPr>
              <a:t> KOMPUTER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" y="14267"/>
            <a:ext cx="2096679" cy="157250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7DEFC98-0BCF-4E8B-AF91-13232294F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93" y="403211"/>
            <a:ext cx="2393833" cy="7365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4706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7044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10345" y="269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5" name="Title 14"/>
          <p:cNvSpPr>
            <a:spLocks noGrp="1"/>
          </p:cNvSpPr>
          <p:nvPr>
            <p:ph type="ctrTitle"/>
          </p:nvPr>
        </p:nvSpPr>
        <p:spPr>
          <a:xfrm>
            <a:off x="1909824" y="403211"/>
            <a:ext cx="7867369" cy="892906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4000" dirty="0" err="1">
                <a:solidFill>
                  <a:srgbClr val="7030A0"/>
                </a:solidFill>
              </a:rPr>
              <a:t>Hidup</a:t>
            </a:r>
            <a:r>
              <a:rPr lang="en-US" sz="4000" dirty="0">
                <a:solidFill>
                  <a:srgbClr val="7030A0"/>
                </a:solidFill>
              </a:rPr>
              <a:t> di Era </a:t>
            </a:r>
            <a:r>
              <a:rPr lang="en-US" sz="4000" dirty="0" err="1">
                <a:solidFill>
                  <a:srgbClr val="7030A0"/>
                </a:solidFill>
              </a:rPr>
              <a:t>Revolusi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Industri</a:t>
            </a:r>
            <a:r>
              <a:rPr lang="en-US" sz="4000" dirty="0">
                <a:solidFill>
                  <a:srgbClr val="7030A0"/>
                </a:solidFill>
              </a:rPr>
              <a:t> 4.0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" y="14267"/>
            <a:ext cx="2096679" cy="157250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7DEFC98-0BCF-4E8B-AF91-13232294F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93" y="403211"/>
            <a:ext cx="2393833" cy="7365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4706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49759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Era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4.0</a:t>
            </a:r>
            <a:endParaRPr lang="en-US" b="1" dirty="0"/>
          </a:p>
        </p:txBody>
      </p:sp>
      <p:pic>
        <p:nvPicPr>
          <p:cNvPr id="9" name="Picture 8" descr="revolusi industri 4.0 ilustras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" y="1866930"/>
            <a:ext cx="4921347" cy="28372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345" y="48077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4.0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automatisasi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pengaplikasiannya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0647" y="3844892"/>
            <a:ext cx="3745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Internet of Things (</a:t>
            </a:r>
            <a:r>
              <a:rPr lang="en-US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IoT</a:t>
            </a:r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Data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Sains</a:t>
            </a:r>
          </a:p>
          <a:p>
            <a:pPr lvl="1"/>
            <a:r>
              <a:rPr lang="en-US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</a:t>
            </a:r>
            <a:r>
              <a:rPr lang="en-US" dirty="0" err="1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Argumented</a:t>
            </a:r>
            <a:r>
              <a:rPr lang="en-US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Reality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Cyber Security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</a:t>
            </a:r>
            <a:r>
              <a:rPr lang="en-US" dirty="0" err="1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Artifical</a:t>
            </a:r>
            <a:r>
              <a:rPr lang="en-US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Intelegence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Addictive Manufacturing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 Simulation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 System </a:t>
            </a:r>
            <a:r>
              <a:rPr lang="en-US" dirty="0" err="1">
                <a:solidFill>
                  <a:srgbClr val="00206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Integeration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 Cloud Computing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Sejarah Singkat 0G, 1G, 2G, 3G, 4G, dan 5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2006"/>
            <a:ext cx="5738873" cy="21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965436" y="3844892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How 5G Will Transform the Way We Live and Work</a:t>
            </a:r>
            <a:endParaRPr lang="en-US" dirty="0"/>
          </a:p>
          <a:p>
            <a:r>
              <a:rPr lang="en-US" dirty="0"/>
              <a:t>===================</a:t>
            </a:r>
          </a:p>
          <a:p>
            <a:r>
              <a:rPr lang="en-US" dirty="0"/>
              <a:t>Internet of things </a:t>
            </a:r>
          </a:p>
          <a:p>
            <a:r>
              <a:rPr lang="en-US" dirty="0" err="1"/>
              <a:t>Transportasi</a:t>
            </a:r>
            <a:r>
              <a:rPr lang="en-US" dirty="0"/>
              <a:t> &amp; </a:t>
            </a:r>
            <a:r>
              <a:rPr lang="en-US" dirty="0" err="1"/>
              <a:t>Logistik</a:t>
            </a:r>
            <a:endParaRPr lang="en-US" dirty="0"/>
          </a:p>
          <a:p>
            <a:r>
              <a:rPr lang="en-US" dirty="0" err="1"/>
              <a:t>Kesehatan</a:t>
            </a:r>
            <a:endParaRPr lang="en-US" dirty="0"/>
          </a:p>
          <a:p>
            <a:r>
              <a:rPr lang="en-US" dirty="0"/>
              <a:t>Di Kantor</a:t>
            </a:r>
          </a:p>
          <a:p>
            <a:r>
              <a:rPr lang="en-US" dirty="0"/>
              <a:t>Di </a:t>
            </a:r>
            <a:r>
              <a:rPr lang="en-US" dirty="0" err="1"/>
              <a:t>Pabrik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0475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10345" y="269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" y="14267"/>
            <a:ext cx="2096679" cy="157250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7DEFC98-0BCF-4E8B-AF91-13232294F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93" y="403211"/>
            <a:ext cx="2393833" cy="7365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4706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00307" y="480175"/>
            <a:ext cx="7802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Generasi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Milenial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dan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Generasi</a:t>
            </a:r>
            <a:r>
              <a:rPr lang="en-US" sz="3600" dirty="0">
                <a:solidFill>
                  <a:srgbClr val="7030A0"/>
                </a:solidFill>
              </a:rPr>
              <a:t> Alfa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215" y="161041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Pola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pikir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karakter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generasi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milenial</a:t>
            </a:r>
            <a:r>
              <a:rPr lang="en-US" sz="2400" dirty="0">
                <a:solidFill>
                  <a:srgbClr val="FF0000"/>
                </a:solidFill>
              </a:rPr>
              <a:t> : </a:t>
            </a:r>
          </a:p>
          <a:p>
            <a:pPr algn="just"/>
            <a:r>
              <a:rPr lang="en-US" i="1" dirty="0"/>
              <a:t>out of the box, 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, </a:t>
            </a:r>
            <a:r>
              <a:rPr lang="en-US" dirty="0" err="1"/>
              <a:t>inovatif</a:t>
            </a:r>
            <a:r>
              <a:rPr lang="en-US" dirty="0"/>
              <a:t>,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3" y="1426710"/>
            <a:ext cx="5341963" cy="543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0403" y="3515737"/>
            <a:ext cx="4484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“</a:t>
            </a:r>
            <a:r>
              <a:rPr lang="en-US" sz="2400" dirty="0" err="1">
                <a:solidFill>
                  <a:srgbClr val="7030A0"/>
                </a:solidFill>
              </a:rPr>
              <a:t>kuasai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teknologi</a:t>
            </a:r>
            <a:r>
              <a:rPr lang="en-US" dirty="0"/>
              <a:t>”.  </a:t>
            </a:r>
            <a:r>
              <a:rPr lang="en-US" dirty="0">
                <a:solidFill>
                  <a:srgbClr val="FF0000"/>
                </a:solidFill>
              </a:rPr>
              <a:t>CARANYA ?</a:t>
            </a:r>
          </a:p>
          <a:p>
            <a:pPr lvl="0"/>
            <a:r>
              <a:rPr lang="en-US" dirty="0" err="1"/>
              <a:t>Kuasai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346" y="3020992"/>
            <a:ext cx="559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era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4.0 ?</a:t>
            </a:r>
          </a:p>
        </p:txBody>
      </p:sp>
    </p:spTree>
    <p:extLst>
      <p:ext uri="{BB962C8B-B14F-4D97-AF65-F5344CB8AC3E}">
        <p14:creationId xmlns:p14="http://schemas.microsoft.com/office/powerpoint/2010/main" val="13072099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10345" y="23939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5" name="Title 14"/>
          <p:cNvSpPr>
            <a:spLocks noGrp="1"/>
          </p:cNvSpPr>
          <p:nvPr>
            <p:ph type="ctrTitle"/>
          </p:nvPr>
        </p:nvSpPr>
        <p:spPr>
          <a:xfrm>
            <a:off x="4672156" y="386864"/>
            <a:ext cx="4437120" cy="827313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id-ID" sz="4400" dirty="0">
                <a:solidFill>
                  <a:srgbClr val="FF0000"/>
                </a:solidFill>
              </a:rPr>
              <a:t>Hardware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" y="-12237"/>
            <a:ext cx="2096679" cy="157250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DEFC98-0BCF-4E8B-AF91-13232294F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93" y="403211"/>
            <a:ext cx="2393833" cy="7365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14706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ursus Hardware K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3" y="1470665"/>
            <a:ext cx="3907001" cy="32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11143" y="4737665"/>
            <a:ext cx="1218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7030A0"/>
                </a:solidFill>
              </a:rPr>
              <a:t>listrik</a:t>
            </a:r>
            <a:r>
              <a:rPr lang="en-US" dirty="0">
                <a:solidFill>
                  <a:srgbClr val="7030A0"/>
                </a:solidFill>
              </a:rPr>
              <a:t>, magnet, </a:t>
            </a:r>
            <a:r>
              <a:rPr lang="en-US" dirty="0" err="1">
                <a:solidFill>
                  <a:srgbClr val="7030A0"/>
                </a:solidFill>
              </a:rPr>
              <a:t>gelombang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elektromagnetik</a:t>
            </a:r>
            <a:r>
              <a:rPr lang="en-US" dirty="0">
                <a:solidFill>
                  <a:srgbClr val="7030A0"/>
                </a:solidFill>
              </a:rPr>
              <a:t>, material </a:t>
            </a:r>
            <a:r>
              <a:rPr lang="en-US" dirty="0" err="1">
                <a:solidFill>
                  <a:srgbClr val="7030A0"/>
                </a:solidFill>
              </a:rPr>
              <a:t>komputer</a:t>
            </a:r>
            <a:r>
              <a:rPr lang="en-US" dirty="0">
                <a:solidFill>
                  <a:srgbClr val="7030A0"/>
                </a:solidFill>
              </a:rPr>
              <a:t> (IC, CD, </a:t>
            </a:r>
            <a:r>
              <a:rPr lang="en-US" dirty="0" err="1">
                <a:solidFill>
                  <a:srgbClr val="7030A0"/>
                </a:solidFill>
              </a:rPr>
              <a:t>dll</a:t>
            </a:r>
            <a:r>
              <a:rPr lang="en-US" dirty="0">
                <a:solidFill>
                  <a:srgbClr val="7030A0"/>
                </a:solidFill>
              </a:rPr>
              <a:t>) </a:t>
            </a:r>
            <a:r>
              <a:rPr lang="en-US" dirty="0" err="1">
                <a:solidFill>
                  <a:srgbClr val="7030A0"/>
                </a:solidFill>
              </a:rPr>
              <a:t>adalah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sesuatu</a:t>
            </a:r>
            <a:r>
              <a:rPr lang="en-US" dirty="0">
                <a:solidFill>
                  <a:srgbClr val="7030A0"/>
                </a:solidFill>
              </a:rPr>
              <a:t> yang </a:t>
            </a:r>
            <a:r>
              <a:rPr lang="en-US" dirty="0" err="1">
                <a:solidFill>
                  <a:srgbClr val="7030A0"/>
                </a:solidFill>
              </a:rPr>
              <a:t>tidak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dapat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diabaikan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dalam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Ilmu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Komputer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lang="id-ID" dirty="0">
              <a:solidFill>
                <a:srgbClr val="7030A0"/>
              </a:solidFill>
            </a:endParaRPr>
          </a:p>
        </p:txBody>
      </p:sp>
      <p:pic>
        <p:nvPicPr>
          <p:cNvPr id="1034" name="Picture 10" descr="Kisi-kisi USBN TIK 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26" y="1499942"/>
            <a:ext cx="3999299" cy="32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ngertian Jaringan Komputer – Teknik Komputer dan Jaring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92" y="1470666"/>
            <a:ext cx="4209833" cy="32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1795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10345" y="23939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" y="14267"/>
            <a:ext cx="2096679" cy="157250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DEFC98-0BCF-4E8B-AF91-13232294F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93" y="403211"/>
            <a:ext cx="2393833" cy="7365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14706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URSO AUTODESK 3DS MAX 2016 - COMPLETO ESPAÑOL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470664"/>
            <a:ext cx="5927469" cy="40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4"/>
          <p:cNvSpPr txBox="1">
            <a:spLocks/>
          </p:cNvSpPr>
          <p:nvPr/>
        </p:nvSpPr>
        <p:spPr>
          <a:xfrm>
            <a:off x="4887786" y="25795"/>
            <a:ext cx="2416427" cy="8273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Soft</a:t>
            </a:r>
            <a:r>
              <a:rPr lang="id-ID" sz="2800" dirty="0">
                <a:solidFill>
                  <a:srgbClr val="FF0000"/>
                </a:solidFill>
              </a:rPr>
              <a:t>ware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37" y="5520205"/>
            <a:ext cx="5899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Iluminasi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penerangan</a:t>
            </a:r>
            <a:r>
              <a:rPr lang="en-US" dirty="0">
                <a:solidFill>
                  <a:srgbClr val="FF0000"/>
                </a:solidFill>
              </a:rPr>
              <a:t> E, </a:t>
            </a:r>
            <a:r>
              <a:rPr lang="en-US" dirty="0" err="1">
                <a:solidFill>
                  <a:srgbClr val="FF0000"/>
                </a:solidFill>
              </a:rPr>
              <a:t>diadopsi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oleh</a:t>
            </a:r>
            <a:r>
              <a:rPr lang="en-US" dirty="0">
                <a:solidFill>
                  <a:srgbClr val="FF0000"/>
                </a:solidFill>
              </a:rPr>
              <a:t> computer </a:t>
            </a:r>
            <a:r>
              <a:rPr lang="en-US" dirty="0" err="1">
                <a:solidFill>
                  <a:srgbClr val="FF0000"/>
                </a:solidFill>
              </a:rPr>
              <a:t>grafik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membuat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teknik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pencahayaan</a:t>
            </a:r>
            <a:r>
              <a:rPr lang="id-ID" dirty="0">
                <a:solidFill>
                  <a:srgbClr val="FF0000"/>
                </a:solidFill>
              </a:rPr>
              <a:t> (lighting model and  shading model) </a:t>
            </a:r>
          </a:p>
        </p:txBody>
      </p:sp>
      <p:pic>
        <p:nvPicPr>
          <p:cNvPr id="20" name="Picture 19" descr="10 Best Free Audio Editor for Windows and Mac (Totally Free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46" y="1470664"/>
            <a:ext cx="6099406" cy="402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863525" y="631942"/>
            <a:ext cx="7708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dirty="0">
                <a:solidFill>
                  <a:srgbClr val="FF0000"/>
                </a:solidFill>
              </a:rPr>
              <a:t>Fisika memberikan efek realistis pada </a:t>
            </a:r>
            <a:r>
              <a:rPr lang="en-US" sz="2000" dirty="0" err="1">
                <a:solidFill>
                  <a:srgbClr val="FF0000"/>
                </a:solidFill>
              </a:rPr>
              <a:t>paket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aplikasi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pengolah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grafik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sinyal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suara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6346" y="5520205"/>
            <a:ext cx="6064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dirty="0"/>
              <a:t>Ilmu tentang Bunyi (</a:t>
            </a:r>
            <a:r>
              <a:rPr lang="en-US" sz="2000" dirty="0"/>
              <a:t>Sound</a:t>
            </a:r>
            <a:r>
              <a:rPr lang="id-ID" sz="2000" dirty="0"/>
              <a:t>) </a:t>
            </a:r>
            <a:r>
              <a:rPr lang="en-US" sz="2000" dirty="0" err="1"/>
              <a:t>diadopsi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paket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pengolah</a:t>
            </a:r>
            <a:r>
              <a:rPr lang="en-US" sz="2000" dirty="0"/>
              <a:t> </a:t>
            </a:r>
            <a:r>
              <a:rPr lang="id-ID" sz="2000" dirty="0"/>
              <a:t>sinyal </a:t>
            </a:r>
            <a:r>
              <a:rPr lang="en-US" sz="2000" dirty="0" err="1"/>
              <a:t>suara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9562771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10345" y="23939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" y="14267"/>
            <a:ext cx="2096679" cy="157250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DEFC98-0BCF-4E8B-AF91-13232294F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93" y="403211"/>
            <a:ext cx="2393833" cy="7365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14706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10 Game Billiard Offline Android Terbaik 2020, Gratis! - JalanTikus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" y="1486390"/>
            <a:ext cx="5829827" cy="347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7664" y="5078424"/>
            <a:ext cx="5800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>
                <a:solidFill>
                  <a:srgbClr val="7030A0"/>
                </a:solidFill>
              </a:rPr>
              <a:t>konsep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gerak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gaya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id-ID" dirty="0">
                <a:solidFill>
                  <a:srgbClr val="7030A0"/>
                </a:solidFill>
              </a:rPr>
              <a:t>gesekan, </a:t>
            </a:r>
            <a:r>
              <a:rPr lang="en-US" dirty="0">
                <a:solidFill>
                  <a:srgbClr val="7030A0"/>
                </a:solidFill>
              </a:rPr>
              <a:t>momentum</a:t>
            </a:r>
            <a:r>
              <a:rPr lang="id-ID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rotasi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id-ID" dirty="0">
                <a:solidFill>
                  <a:srgbClr val="7030A0"/>
                </a:solidFill>
              </a:rPr>
              <a:t>hukum Snellius (pemantulan cahaya) diperlukan dalam pembuatan Game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4715" y="947444"/>
            <a:ext cx="10798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>
                <a:solidFill>
                  <a:srgbClr val="FF0000"/>
                </a:solidFill>
              </a:rPr>
              <a:t>Fisika memberikan efek realistis pada </a:t>
            </a:r>
            <a:r>
              <a:rPr lang="en-US" sz="2800" dirty="0" err="1">
                <a:solidFill>
                  <a:srgbClr val="FF0000"/>
                </a:solidFill>
              </a:rPr>
              <a:t>pembuatan</a:t>
            </a:r>
            <a:r>
              <a:rPr lang="en-US" sz="2800" dirty="0">
                <a:solidFill>
                  <a:srgbClr val="FF0000"/>
                </a:solidFill>
              </a:rPr>
              <a:t> Game</a:t>
            </a:r>
            <a:endParaRPr lang="id-ID" sz="2800" dirty="0">
              <a:solidFill>
                <a:srgbClr val="FF0000"/>
              </a:solidFill>
            </a:endParaRPr>
          </a:p>
        </p:txBody>
      </p:sp>
      <p:pic>
        <p:nvPicPr>
          <p:cNvPr id="16" name="Picture 15" descr="10 best soccer games and European football games for Android!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04" y="1470663"/>
            <a:ext cx="5909121" cy="3494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171619" y="5041256"/>
            <a:ext cx="5999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, </a:t>
            </a:r>
            <a:r>
              <a:rPr lang="en-US" sz="2400" dirty="0" err="1"/>
              <a:t>gaya</a:t>
            </a:r>
            <a:r>
              <a:rPr lang="en-US" sz="2400" dirty="0"/>
              <a:t>, </a:t>
            </a:r>
            <a:r>
              <a:rPr lang="id-ID" sz="2400" dirty="0"/>
              <a:t>gesekan, </a:t>
            </a:r>
            <a:r>
              <a:rPr lang="en-US" sz="2400" dirty="0"/>
              <a:t>momentum</a:t>
            </a:r>
            <a:r>
              <a:rPr lang="id-ID" sz="2400" dirty="0"/>
              <a:t>, gerak parabola, rotasi diperlukan dalam pembuatan Game Soccer</a:t>
            </a:r>
          </a:p>
        </p:txBody>
      </p:sp>
    </p:spTree>
    <p:extLst>
      <p:ext uri="{BB962C8B-B14F-4D97-AF65-F5344CB8AC3E}">
        <p14:creationId xmlns:p14="http://schemas.microsoft.com/office/powerpoint/2010/main" val="241390881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261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Hind</vt:lpstr>
      <vt:lpstr>Poppins Light</vt:lpstr>
      <vt:lpstr>1_Office Theme</vt:lpstr>
      <vt:lpstr>Pentingnya ilmu FISIKA dalam Teknologi KOMPUTER</vt:lpstr>
      <vt:lpstr>Hidup di Era Revolusi Industri 4.0</vt:lpstr>
      <vt:lpstr>PowerPoint Presentation</vt:lpstr>
      <vt:lpstr>Hardware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</dc:title>
  <dc:creator>Arksnet</dc:creator>
  <cp:lastModifiedBy>Muhamad Akrom</cp:lastModifiedBy>
  <cp:revision>69</cp:revision>
  <dcterms:created xsi:type="dcterms:W3CDTF">2018-07-26T02:16:45Z</dcterms:created>
  <dcterms:modified xsi:type="dcterms:W3CDTF">2023-03-01T04:24:39Z</dcterms:modified>
</cp:coreProperties>
</file>