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69" r:id="rId6"/>
    <p:sldId id="257" r:id="rId7"/>
    <p:sldId id="270" r:id="rId8"/>
    <p:sldId id="271" r:id="rId9"/>
    <p:sldId id="272" r:id="rId10"/>
    <p:sldId id="273" r:id="rId11"/>
    <p:sldId id="274" r:id="rId12"/>
    <p:sldId id="26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3" r:id="rId22"/>
    <p:sldId id="286" r:id="rId23"/>
    <p:sldId id="287" r:id="rId24"/>
    <p:sldId id="284" r:id="rId25"/>
    <p:sldId id="288" r:id="rId26"/>
    <p:sldId id="289" r:id="rId27"/>
    <p:sldId id="290" r:id="rId28"/>
    <p:sldId id="291" r:id="rId29"/>
    <p:sldId id="292" r:id="rId30"/>
    <p:sldId id="276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6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48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845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76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70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48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2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94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86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97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643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446" y="1837765"/>
            <a:ext cx="6639920" cy="2364628"/>
          </a:xfrm>
        </p:spPr>
        <p:txBody>
          <a:bodyPr>
            <a:normAutofit fontScale="90000"/>
          </a:bodyPr>
          <a:lstStyle/>
          <a:p>
            <a:r>
              <a:rPr lang="en-US" dirty="0"/>
              <a:t>MATEMATIKA DISKRIT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type="subTitle" idx="1"/>
          </p:nvPr>
        </p:nvSpPr>
        <p:spPr>
          <a:xfrm>
            <a:off x="4945226" y="3498408"/>
            <a:ext cx="5334877" cy="2265081"/>
          </a:xfrm>
        </p:spPr>
        <p:txBody>
          <a:bodyPr>
            <a:noAutofit/>
          </a:bodyPr>
          <a:lstStyle/>
          <a:p>
            <a:pPr marL="623888" indent="-514350" eaLnBrk="1" hangingPunct="1">
              <a:buFont typeface="Wingdings 3" panose="05040102010807070707" pitchFamily="18" charset="2"/>
              <a:buNone/>
            </a:pPr>
            <a:endParaRPr lang="en-US" altLang="en-US" sz="3200" dirty="0">
              <a:latin typeface="Bookman Old Style" panose="02050604050505020204" pitchFamily="18" charset="0"/>
            </a:endParaRPr>
          </a:p>
          <a:p>
            <a:pPr marL="623888" indent="-514350"/>
            <a:r>
              <a:rPr lang="en-US" altLang="en-US" sz="3200" dirty="0"/>
              <a:t>PERTEMUAN 2 : HIMPUNAN</a:t>
            </a: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None/>
            </a:pPr>
            <a:endParaRPr lang="en-US" altLang="en-US" sz="3200" dirty="0"/>
          </a:p>
          <a:p>
            <a:pPr marL="623888" indent="-514350" eaLnBrk="1" hangingPunct="1">
              <a:buFont typeface="Arial" panose="020B0604020202020204" pitchFamily="34" charset="0"/>
              <a:buNone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4D6A3-55C1-5E05-5700-F6478158B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05" y="298657"/>
            <a:ext cx="1350629" cy="13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E566-C0E8-76B8-0390-BFBF3994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981D-ADE1-C25B-750A-3369F8EC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287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Kardinalitas</a:t>
            </a:r>
            <a:endParaRPr lang="en-US" sz="2800" b="1" dirty="0"/>
          </a:p>
          <a:p>
            <a:pPr marL="457200" lvl="1" indent="0">
              <a:buNone/>
            </a:pPr>
            <a:r>
              <a:rPr lang="en-ID" sz="2800" spc="15" dirty="0" err="1">
                <a:cs typeface="Times New Roman"/>
              </a:rPr>
              <a:t>Jumlah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elemen</a:t>
            </a:r>
            <a:r>
              <a:rPr lang="en-ID" sz="2800" spc="15" dirty="0">
                <a:cs typeface="Times New Roman"/>
              </a:rPr>
              <a:t> di </a:t>
            </a:r>
            <a:r>
              <a:rPr lang="en-ID" sz="2800" spc="15" dirty="0" err="1">
                <a:cs typeface="Times New Roman"/>
              </a:rPr>
              <a:t>dalam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disebut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kardinal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dari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himpunan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ID" sz="2800" spc="15" dirty="0">
                <a:cs typeface="Times New Roman"/>
              </a:rPr>
              <a:t>	</a:t>
            </a:r>
            <a:r>
              <a:rPr lang="en-ID" sz="2800" spc="15" dirty="0" err="1">
                <a:cs typeface="Times New Roman"/>
              </a:rPr>
              <a:t>Notasi</a:t>
            </a:r>
            <a:r>
              <a:rPr lang="en-ID" sz="2800" spc="15" dirty="0">
                <a:cs typeface="Times New Roman"/>
              </a:rPr>
              <a:t>: </a:t>
            </a:r>
            <a:r>
              <a:rPr lang="en-ID" sz="2800" i="1" spc="15" dirty="0">
                <a:cs typeface="Times New Roman"/>
              </a:rPr>
              <a:t>n</a:t>
            </a:r>
            <a:r>
              <a:rPr lang="en-ID" sz="2800" spc="15" dirty="0">
                <a:cs typeface="Times New Roman"/>
              </a:rPr>
              <a:t>(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) </a:t>
            </a:r>
            <a:r>
              <a:rPr lang="en-ID" sz="2800" spc="15" dirty="0" err="1">
                <a:cs typeface="Times New Roman"/>
              </a:rPr>
              <a:t>atau</a:t>
            </a:r>
            <a:r>
              <a:rPr lang="en-ID" sz="2800" spc="15" dirty="0">
                <a:cs typeface="Times New Roman"/>
              </a:rPr>
              <a:t> |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|</a:t>
            </a:r>
          </a:p>
          <a:p>
            <a:pPr marL="457200" lvl="1" indent="0">
              <a:buNone/>
            </a:pPr>
            <a:r>
              <a:rPr lang="en-ID" sz="2800" spc="15" dirty="0" err="1">
                <a:cs typeface="Times New Roman"/>
              </a:rPr>
              <a:t>Contoh</a:t>
            </a:r>
            <a:r>
              <a:rPr lang="en-ID" sz="2800" spc="15" dirty="0">
                <a:cs typeface="Times New Roman"/>
              </a:rPr>
              <a:t> :</a:t>
            </a:r>
            <a:endParaRPr lang="en-ID" sz="2800" dirty="0">
              <a:cs typeface="Times New Roman"/>
            </a:endParaRPr>
          </a:p>
          <a:p>
            <a:pPr lvl="2"/>
            <a:r>
              <a:rPr lang="en-ID" sz="2800" i="1" dirty="0">
                <a:cs typeface="Times New Roman"/>
              </a:rPr>
              <a:t>B</a:t>
            </a:r>
            <a:r>
              <a:rPr lang="en-ID" sz="2800" dirty="0">
                <a:cs typeface="Times New Roman"/>
              </a:rPr>
              <a:t> = { </a:t>
            </a:r>
            <a:r>
              <a:rPr lang="en-ID" sz="2800" i="1" dirty="0">
                <a:cs typeface="Times New Roman"/>
              </a:rPr>
              <a:t>x</a:t>
            </a:r>
            <a:r>
              <a:rPr lang="en-ID" sz="2800" dirty="0">
                <a:cs typeface="Times New Roman"/>
              </a:rPr>
              <a:t> | </a:t>
            </a:r>
            <a:r>
              <a:rPr lang="en-ID" sz="2800" i="1" dirty="0">
                <a:cs typeface="Times New Roman"/>
              </a:rPr>
              <a:t>x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 err="1">
                <a:cs typeface="Times New Roman"/>
              </a:rPr>
              <a:t>merupakan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 err="1">
                <a:cs typeface="Times New Roman"/>
              </a:rPr>
              <a:t>bilangan</a:t>
            </a:r>
            <a:r>
              <a:rPr lang="en-ID" sz="2800" dirty="0">
                <a:cs typeface="Times New Roman"/>
              </a:rPr>
              <a:t> prima </a:t>
            </a:r>
            <a:r>
              <a:rPr lang="en-ID" sz="2800" dirty="0" err="1">
                <a:cs typeface="Times New Roman"/>
              </a:rPr>
              <a:t>lebih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 err="1">
                <a:cs typeface="Times New Roman"/>
              </a:rPr>
              <a:t>kecil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 err="1">
                <a:cs typeface="Times New Roman"/>
              </a:rPr>
              <a:t>dari</a:t>
            </a:r>
            <a:r>
              <a:rPr lang="en-ID" sz="2800" dirty="0">
                <a:cs typeface="Times New Roman"/>
              </a:rPr>
              <a:t> 20 }, </a:t>
            </a:r>
            <a:r>
              <a:rPr lang="en-ID" sz="2800" dirty="0" err="1">
                <a:cs typeface="Times New Roman"/>
              </a:rPr>
              <a:t>atau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i="1" dirty="0">
                <a:cs typeface="Times New Roman"/>
              </a:rPr>
              <a:t>B</a:t>
            </a:r>
            <a:r>
              <a:rPr lang="en-ID" sz="2800" dirty="0">
                <a:cs typeface="Times New Roman"/>
              </a:rPr>
              <a:t> = {2, 3, 5, 7, 11, 13, 17, 19} </a:t>
            </a:r>
            <a:r>
              <a:rPr lang="en-ID" sz="2800" dirty="0" err="1">
                <a:cs typeface="Times New Roman"/>
              </a:rPr>
              <a:t>maka</a:t>
            </a:r>
            <a:r>
              <a:rPr lang="en-ID" sz="2800" dirty="0">
                <a:cs typeface="Times New Roman"/>
              </a:rPr>
              <a:t> |</a:t>
            </a:r>
            <a:r>
              <a:rPr lang="en-ID" sz="2800" i="1" dirty="0">
                <a:cs typeface="Times New Roman"/>
              </a:rPr>
              <a:t>B</a:t>
            </a:r>
            <a:r>
              <a:rPr lang="en-ID" sz="2800" dirty="0">
                <a:cs typeface="Times New Roman"/>
              </a:rPr>
              <a:t>| = 8 </a:t>
            </a:r>
          </a:p>
          <a:p>
            <a:pPr lvl="2"/>
            <a:r>
              <a:rPr lang="en-ID" sz="2800" i="1" dirty="0">
                <a:cs typeface="Times New Roman"/>
              </a:rPr>
              <a:t>T</a:t>
            </a:r>
            <a:r>
              <a:rPr lang="en-ID" sz="2800" dirty="0">
                <a:cs typeface="Times New Roman"/>
              </a:rPr>
              <a:t> = {</a:t>
            </a:r>
            <a:r>
              <a:rPr lang="en-ID" sz="2800" dirty="0" err="1">
                <a:cs typeface="Times New Roman"/>
              </a:rPr>
              <a:t>kucing</a:t>
            </a:r>
            <a:r>
              <a:rPr lang="en-ID" sz="2800" dirty="0">
                <a:cs typeface="Times New Roman"/>
              </a:rPr>
              <a:t>, 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, Amir, 10, </a:t>
            </a:r>
            <a:r>
              <a:rPr lang="en-ID" sz="2800" dirty="0" err="1">
                <a:cs typeface="Times New Roman"/>
              </a:rPr>
              <a:t>paku</a:t>
            </a:r>
            <a:r>
              <a:rPr lang="en-ID" sz="2800" dirty="0">
                <a:cs typeface="Times New Roman"/>
              </a:rPr>
              <a:t>}, </a:t>
            </a:r>
            <a:r>
              <a:rPr lang="en-ID" sz="2800" dirty="0" err="1">
                <a:cs typeface="Times New Roman"/>
              </a:rPr>
              <a:t>maka</a:t>
            </a:r>
            <a:r>
              <a:rPr lang="en-ID" sz="2800" dirty="0">
                <a:cs typeface="Times New Roman"/>
              </a:rPr>
              <a:t> |</a:t>
            </a:r>
            <a:r>
              <a:rPr lang="en-ID" sz="2800" i="1" spc="-5" dirty="0">
                <a:cs typeface="Times New Roman"/>
              </a:rPr>
              <a:t>T</a:t>
            </a:r>
            <a:r>
              <a:rPr lang="en-ID" sz="2800" dirty="0">
                <a:cs typeface="Times New Roman"/>
              </a:rPr>
              <a:t>| = 5</a:t>
            </a:r>
          </a:p>
          <a:p>
            <a:pPr lvl="2"/>
            <a:r>
              <a:rPr lang="en-ID" sz="2800" i="1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 = {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, {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}, {{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}}}, </a:t>
            </a:r>
            <a:r>
              <a:rPr lang="en-ID" sz="2800" dirty="0" err="1">
                <a:cs typeface="Times New Roman"/>
              </a:rPr>
              <a:t>maka</a:t>
            </a:r>
            <a:r>
              <a:rPr lang="en-ID" sz="2800" dirty="0">
                <a:cs typeface="Times New Roman"/>
              </a:rPr>
              <a:t> |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| = 3</a:t>
            </a:r>
          </a:p>
          <a:p>
            <a:pPr lvl="2"/>
            <a:r>
              <a:rPr lang="en-ID" sz="2800" i="1" spc="-5" dirty="0">
                <a:cs typeface="Times New Roman"/>
              </a:rPr>
              <a:t>D </a:t>
            </a:r>
            <a:r>
              <a:rPr lang="en-ID" sz="2800" dirty="0">
                <a:cs typeface="Times New Roman"/>
              </a:rPr>
              <a:t>= { x</a:t>
            </a:r>
            <a:r>
              <a:rPr lang="en-ID" sz="2800" i="1" dirty="0">
                <a:cs typeface="Times New Roman"/>
              </a:rPr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b="1" spc="-5" dirty="0">
                <a:cs typeface="Times New Roman"/>
              </a:rPr>
              <a:t>N </a:t>
            </a:r>
            <a:r>
              <a:rPr lang="en-ID" sz="2800" spc="-5" dirty="0">
                <a:cs typeface="Times New Roman"/>
              </a:rPr>
              <a:t>| </a:t>
            </a:r>
            <a:r>
              <a:rPr lang="en-ID" sz="2800" i="1" spc="-5" dirty="0">
                <a:cs typeface="Times New Roman"/>
              </a:rPr>
              <a:t>x</a:t>
            </a:r>
            <a:r>
              <a:rPr lang="en-ID" sz="2800" i="1" dirty="0">
                <a:cs typeface="Times New Roman"/>
              </a:rPr>
              <a:t> </a:t>
            </a:r>
            <a:r>
              <a:rPr lang="en-ID" sz="2800" dirty="0">
                <a:cs typeface="Times New Roman"/>
              </a:rPr>
              <a:t>&lt; 5000 }, </a:t>
            </a:r>
            <a:r>
              <a:rPr lang="en-ID" sz="2800" spc="-5" dirty="0" err="1">
                <a:cs typeface="Times New Roman"/>
              </a:rPr>
              <a:t>maka</a:t>
            </a:r>
            <a:r>
              <a:rPr lang="en-ID" sz="2800" spc="-5" dirty="0">
                <a:cs typeface="Times New Roman"/>
              </a:rPr>
              <a:t> </a:t>
            </a:r>
            <a:r>
              <a:rPr lang="en-ID" sz="2800" i="1" spc="-5" dirty="0">
                <a:cs typeface="Times New Roman"/>
              </a:rPr>
              <a:t>n</a:t>
            </a:r>
            <a:r>
              <a:rPr lang="en-ID" sz="2800" spc="-5" dirty="0">
                <a:cs typeface="Times New Roman"/>
              </a:rPr>
              <a:t>(</a:t>
            </a:r>
            <a:r>
              <a:rPr lang="en-ID" sz="2800" i="1" spc="-5" dirty="0">
                <a:cs typeface="Times New Roman"/>
              </a:rPr>
              <a:t>D</a:t>
            </a:r>
            <a:r>
              <a:rPr lang="en-ID" sz="2800" spc="-5" dirty="0">
                <a:cs typeface="Times New Roman"/>
              </a:rPr>
              <a:t>) </a:t>
            </a:r>
            <a:r>
              <a:rPr lang="en-ID" sz="2800" dirty="0">
                <a:cs typeface="Times New Roman"/>
              </a:rPr>
              <a:t>=</a:t>
            </a:r>
            <a:r>
              <a:rPr lang="en-ID" sz="2800" spc="-10" dirty="0">
                <a:cs typeface="Times New Roman"/>
              </a:rPr>
              <a:t> </a:t>
            </a:r>
            <a:r>
              <a:rPr lang="en-ID" sz="2800" dirty="0">
                <a:cs typeface="Times New Roman"/>
              </a:rPr>
              <a:t>4999</a:t>
            </a:r>
          </a:p>
          <a:p>
            <a:pPr lvl="2"/>
            <a:r>
              <a:rPr lang="en-ID" sz="2800" i="1" spc="-5" dirty="0">
                <a:cs typeface="Times New Roman"/>
              </a:rPr>
              <a:t>D </a:t>
            </a:r>
            <a:r>
              <a:rPr lang="en-ID" sz="2800" dirty="0">
                <a:cs typeface="Times New Roman"/>
              </a:rPr>
              <a:t>= { x</a:t>
            </a:r>
            <a:r>
              <a:rPr lang="en-ID" sz="2800" i="1" dirty="0">
                <a:cs typeface="Times New Roman"/>
              </a:rPr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b="1" spc="-5" dirty="0">
                <a:cs typeface="Times New Roman"/>
              </a:rPr>
              <a:t>N </a:t>
            </a:r>
            <a:r>
              <a:rPr lang="en-ID" sz="2800" spc="-5" dirty="0">
                <a:cs typeface="Times New Roman"/>
              </a:rPr>
              <a:t>| </a:t>
            </a:r>
            <a:r>
              <a:rPr lang="en-ID" sz="2800" i="1" spc="-5" dirty="0">
                <a:cs typeface="Times New Roman"/>
              </a:rPr>
              <a:t>x</a:t>
            </a:r>
            <a:r>
              <a:rPr lang="en-ID" sz="2800" i="1" dirty="0">
                <a:cs typeface="Times New Roman"/>
              </a:rPr>
              <a:t> </a:t>
            </a:r>
            <a:r>
              <a:rPr lang="en-ID" sz="2800" dirty="0">
                <a:cs typeface="Times New Roman"/>
              </a:rPr>
              <a:t>≥ 5000 }, </a:t>
            </a:r>
            <a:r>
              <a:rPr lang="en-ID" sz="2800" spc="-5" dirty="0" err="1">
                <a:cs typeface="Times New Roman"/>
              </a:rPr>
              <a:t>maka</a:t>
            </a:r>
            <a:r>
              <a:rPr lang="en-ID" sz="2800" spc="-5" dirty="0">
                <a:cs typeface="Times New Roman"/>
              </a:rPr>
              <a:t> </a:t>
            </a:r>
            <a:r>
              <a:rPr lang="en-ID" sz="2800" i="1" spc="-5" dirty="0">
                <a:cs typeface="Times New Roman"/>
              </a:rPr>
              <a:t>n</a:t>
            </a:r>
            <a:r>
              <a:rPr lang="en-ID" sz="2800" spc="-5" dirty="0">
                <a:cs typeface="Times New Roman"/>
              </a:rPr>
              <a:t>(</a:t>
            </a:r>
            <a:r>
              <a:rPr lang="en-ID" sz="2800" i="1" spc="-5" dirty="0">
                <a:cs typeface="Times New Roman"/>
              </a:rPr>
              <a:t>D</a:t>
            </a:r>
            <a:r>
              <a:rPr lang="en-ID" sz="2800" spc="-5" dirty="0">
                <a:cs typeface="Times New Roman"/>
              </a:rPr>
              <a:t>) </a:t>
            </a:r>
            <a:r>
              <a:rPr lang="en-ID" sz="2800" dirty="0" err="1">
                <a:cs typeface="Times New Roman"/>
              </a:rPr>
              <a:t>tak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 err="1">
                <a:cs typeface="Times New Roman"/>
              </a:rPr>
              <a:t>berhingga</a:t>
            </a:r>
            <a:endParaRPr lang="en-ID" sz="2800" dirty="0"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493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3F30-82AC-77FA-F4E0-39303EC7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E9A7-8D9F-C655-6268-616D51768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272785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7000" b="1" dirty="0" err="1"/>
              <a:t>Himpunan</a:t>
            </a:r>
            <a:r>
              <a:rPr lang="en-US" sz="7000" b="1" dirty="0"/>
              <a:t> </a:t>
            </a:r>
            <a:r>
              <a:rPr lang="en-US" sz="7000" b="1" dirty="0" err="1"/>
              <a:t>Kosong</a:t>
            </a:r>
            <a:r>
              <a:rPr lang="en-US" sz="7000" b="1" dirty="0"/>
              <a:t> (</a:t>
            </a:r>
            <a:r>
              <a:rPr lang="en-US" sz="7000" b="1" i="1" dirty="0"/>
              <a:t>null set</a:t>
            </a:r>
            <a:r>
              <a:rPr lang="en-US" sz="7000" b="1" dirty="0"/>
              <a:t>)</a:t>
            </a:r>
          </a:p>
          <a:p>
            <a:pPr lvl="1"/>
            <a:r>
              <a:rPr lang="en-ID" sz="7000" spc="15" dirty="0" err="1">
                <a:cs typeface="Times New Roman"/>
              </a:rPr>
              <a:t>Himpunan</a:t>
            </a:r>
            <a:r>
              <a:rPr lang="en-ID" sz="7000" spc="15" dirty="0">
                <a:cs typeface="Times New Roman"/>
              </a:rPr>
              <a:t> </a:t>
            </a:r>
            <a:r>
              <a:rPr lang="en-ID" sz="7000" spc="15" dirty="0" err="1">
                <a:cs typeface="Times New Roman"/>
              </a:rPr>
              <a:t>dengan</a:t>
            </a:r>
            <a:r>
              <a:rPr lang="en-ID" sz="7000" spc="15" dirty="0">
                <a:cs typeface="Times New Roman"/>
              </a:rPr>
              <a:t> </a:t>
            </a:r>
            <a:r>
              <a:rPr lang="en-ID" sz="7000" spc="15" dirty="0" err="1">
                <a:cs typeface="Times New Roman"/>
              </a:rPr>
              <a:t>kardinal</a:t>
            </a:r>
            <a:r>
              <a:rPr lang="en-ID" sz="7000" spc="15" dirty="0">
                <a:cs typeface="Times New Roman"/>
              </a:rPr>
              <a:t> = 0 </a:t>
            </a:r>
            <a:r>
              <a:rPr lang="en-ID" sz="7000" spc="15" dirty="0" err="1">
                <a:cs typeface="Times New Roman"/>
              </a:rPr>
              <a:t>disebut</a:t>
            </a:r>
            <a:r>
              <a:rPr lang="en-ID" sz="7000" spc="15" dirty="0">
                <a:cs typeface="Times New Roman"/>
              </a:rPr>
              <a:t> </a:t>
            </a:r>
            <a:r>
              <a:rPr lang="en-ID" sz="7000" spc="15" dirty="0" err="1">
                <a:cs typeface="Times New Roman"/>
              </a:rPr>
              <a:t>himpunan</a:t>
            </a:r>
            <a:r>
              <a:rPr lang="en-ID" sz="7000" spc="15" dirty="0">
                <a:cs typeface="Times New Roman"/>
              </a:rPr>
              <a:t> </a:t>
            </a:r>
            <a:r>
              <a:rPr lang="en-ID" sz="7000" spc="15" dirty="0" err="1">
                <a:cs typeface="Times New Roman"/>
              </a:rPr>
              <a:t>kosong</a:t>
            </a:r>
            <a:r>
              <a:rPr lang="en-ID" sz="7000" spc="15" dirty="0">
                <a:cs typeface="Times New Roman"/>
              </a:rPr>
              <a:t> (</a:t>
            </a:r>
            <a:r>
              <a:rPr lang="en-ID" sz="7000" i="1" spc="15" dirty="0">
                <a:cs typeface="Times New Roman"/>
              </a:rPr>
              <a:t>null  set</a:t>
            </a:r>
            <a:r>
              <a:rPr lang="en-ID" sz="7000" spc="15" dirty="0">
                <a:cs typeface="Times New Roman"/>
              </a:rPr>
              <a:t>)</a:t>
            </a:r>
          </a:p>
          <a:p>
            <a:pPr lvl="1"/>
            <a:r>
              <a:rPr lang="en-ID" sz="7000" spc="15" dirty="0" err="1">
                <a:cs typeface="Times New Roman"/>
              </a:rPr>
              <a:t>Notasi</a:t>
            </a:r>
            <a:r>
              <a:rPr lang="en-ID" sz="7000" spc="15" dirty="0">
                <a:cs typeface="Times New Roman"/>
              </a:rPr>
              <a:t>: ∅ </a:t>
            </a:r>
            <a:r>
              <a:rPr lang="en-ID" sz="7000" spc="15" dirty="0" err="1">
                <a:cs typeface="Times New Roman"/>
              </a:rPr>
              <a:t>atau</a:t>
            </a:r>
            <a:r>
              <a:rPr lang="en-ID" sz="7000" spc="15" dirty="0">
                <a:cs typeface="Times New Roman"/>
              </a:rPr>
              <a:t> {}</a:t>
            </a:r>
          </a:p>
          <a:p>
            <a:pPr marL="457200" lvl="1" indent="0">
              <a:buNone/>
            </a:pPr>
            <a:endParaRPr lang="en-ID" sz="7000" spc="15" dirty="0">
              <a:cs typeface="Times New Roman"/>
            </a:endParaRPr>
          </a:p>
          <a:p>
            <a:pPr marL="457200" lvl="1" indent="0">
              <a:buNone/>
            </a:pPr>
            <a:r>
              <a:rPr lang="en-ID" sz="7000" spc="15" dirty="0" err="1">
                <a:cs typeface="Times New Roman"/>
              </a:rPr>
              <a:t>Contoh</a:t>
            </a:r>
            <a:r>
              <a:rPr lang="en-ID" sz="7000" spc="15" dirty="0">
                <a:cs typeface="Times New Roman"/>
              </a:rPr>
              <a:t> :</a:t>
            </a:r>
            <a:endParaRPr lang="en-ID" sz="7000" dirty="0">
              <a:cs typeface="Times New Roman"/>
            </a:endParaRPr>
          </a:p>
          <a:p>
            <a:pPr lvl="2"/>
            <a:r>
              <a:rPr lang="en-ID" sz="7000" i="1" spc="-5" dirty="0">
                <a:cs typeface="Times New Roman"/>
              </a:rPr>
              <a:t>E</a:t>
            </a:r>
            <a:r>
              <a:rPr lang="en-ID" sz="7000" dirty="0">
                <a:cs typeface="Times New Roman"/>
              </a:rPr>
              <a:t> = {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dirty="0">
                <a:cs typeface="Times New Roman"/>
              </a:rPr>
              <a:t> | 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dirty="0">
                <a:cs typeface="Times New Roman"/>
              </a:rPr>
              <a:t> &lt; 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dirty="0">
                <a:cs typeface="Times New Roman"/>
              </a:rPr>
              <a:t>}, </a:t>
            </a:r>
            <a:r>
              <a:rPr lang="en-ID" sz="7000" dirty="0" err="1">
                <a:cs typeface="Times New Roman"/>
              </a:rPr>
              <a:t>maka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i="1" spc="-5" dirty="0">
                <a:cs typeface="Times New Roman"/>
              </a:rPr>
              <a:t>n</a:t>
            </a:r>
            <a:r>
              <a:rPr lang="en-ID" sz="7000" dirty="0">
                <a:cs typeface="Times New Roman"/>
              </a:rPr>
              <a:t>(</a:t>
            </a:r>
            <a:r>
              <a:rPr lang="en-ID" sz="7000" i="1" spc="-5" dirty="0">
                <a:cs typeface="Times New Roman"/>
              </a:rPr>
              <a:t>E</a:t>
            </a:r>
            <a:r>
              <a:rPr lang="en-ID" sz="7000" dirty="0">
                <a:cs typeface="Times New Roman"/>
              </a:rPr>
              <a:t>) =</a:t>
            </a:r>
            <a:r>
              <a:rPr lang="en-ID" sz="7000" spc="95" dirty="0">
                <a:cs typeface="Times New Roman"/>
              </a:rPr>
              <a:t> </a:t>
            </a:r>
            <a:r>
              <a:rPr lang="en-ID" sz="7000" dirty="0">
                <a:cs typeface="Times New Roman"/>
              </a:rPr>
              <a:t>0</a:t>
            </a:r>
          </a:p>
          <a:p>
            <a:pPr lvl="2"/>
            <a:r>
              <a:rPr lang="en-ID" sz="7000" i="1" spc="-5" dirty="0">
                <a:cs typeface="Times New Roman"/>
              </a:rPr>
              <a:t>P</a:t>
            </a:r>
            <a:r>
              <a:rPr lang="en-ID" sz="7000" dirty="0">
                <a:cs typeface="Times New Roman"/>
              </a:rPr>
              <a:t> = {orang Indonesia yang </a:t>
            </a:r>
            <a:r>
              <a:rPr lang="en-ID" sz="7000" dirty="0" err="1">
                <a:cs typeface="Times New Roman"/>
              </a:rPr>
              <a:t>pernah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ke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bulan</a:t>
            </a:r>
            <a:r>
              <a:rPr lang="en-ID" sz="7000" dirty="0">
                <a:cs typeface="Times New Roman"/>
              </a:rPr>
              <a:t>}, </a:t>
            </a:r>
            <a:r>
              <a:rPr lang="en-ID" sz="7000" dirty="0" err="1">
                <a:cs typeface="Times New Roman"/>
              </a:rPr>
              <a:t>maka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i="1" spc="-5" dirty="0">
                <a:cs typeface="Times New Roman"/>
              </a:rPr>
              <a:t>n</a:t>
            </a:r>
            <a:r>
              <a:rPr lang="en-ID" sz="7000" dirty="0">
                <a:cs typeface="Times New Roman"/>
              </a:rPr>
              <a:t>(</a:t>
            </a:r>
            <a:r>
              <a:rPr lang="en-ID" sz="7000" i="1" spc="-5" dirty="0">
                <a:cs typeface="Times New Roman"/>
              </a:rPr>
              <a:t>P</a:t>
            </a:r>
            <a:r>
              <a:rPr lang="en-ID" sz="7000" dirty="0">
                <a:cs typeface="Times New Roman"/>
              </a:rPr>
              <a:t>) = 0</a:t>
            </a:r>
          </a:p>
          <a:p>
            <a:pPr lvl="2"/>
            <a:r>
              <a:rPr lang="en-ID" sz="7000" i="1" spc="-5" dirty="0">
                <a:cs typeface="Times New Roman"/>
              </a:rPr>
              <a:t>A</a:t>
            </a:r>
            <a:r>
              <a:rPr lang="en-ID" sz="7000" dirty="0">
                <a:cs typeface="Times New Roman"/>
              </a:rPr>
              <a:t> = {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dirty="0">
                <a:cs typeface="Times New Roman"/>
              </a:rPr>
              <a:t> | 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adalah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akar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persamaan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kuadrat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i="1" spc="-5" dirty="0">
                <a:cs typeface="Times New Roman"/>
              </a:rPr>
              <a:t>x</a:t>
            </a:r>
            <a:r>
              <a:rPr lang="en-ID" sz="7000" baseline="30000" dirty="0">
                <a:cs typeface="Times New Roman"/>
              </a:rPr>
              <a:t>2</a:t>
            </a:r>
            <a:r>
              <a:rPr lang="en-ID" sz="7000" dirty="0">
                <a:cs typeface="Times New Roman"/>
              </a:rPr>
              <a:t>  + 1 = 0}, </a:t>
            </a:r>
            <a:r>
              <a:rPr lang="en-ID" sz="7000" i="1" spc="-5" dirty="0">
                <a:cs typeface="Times New Roman"/>
              </a:rPr>
              <a:t>n</a:t>
            </a:r>
            <a:r>
              <a:rPr lang="en-ID" sz="7000" dirty="0">
                <a:cs typeface="Times New Roman"/>
              </a:rPr>
              <a:t>(</a:t>
            </a:r>
            <a:r>
              <a:rPr lang="en-ID" sz="7000" i="1" spc="-5" dirty="0">
                <a:cs typeface="Times New Roman"/>
              </a:rPr>
              <a:t>A</a:t>
            </a:r>
            <a:r>
              <a:rPr lang="en-ID" sz="7000" dirty="0">
                <a:cs typeface="Times New Roman"/>
              </a:rPr>
              <a:t>) = 0</a:t>
            </a:r>
          </a:p>
          <a:p>
            <a:pPr marL="914400" lvl="2" indent="0">
              <a:buNone/>
            </a:pPr>
            <a:endParaRPr lang="en-ID" sz="7000" dirty="0">
              <a:cs typeface="Times New Roman"/>
            </a:endParaRPr>
          </a:p>
          <a:p>
            <a:r>
              <a:rPr lang="en-ID" sz="7000" dirty="0" err="1">
                <a:cs typeface="Times New Roman"/>
              </a:rPr>
              <a:t>Himpunan</a:t>
            </a:r>
            <a:r>
              <a:rPr lang="en-ID" sz="7000" dirty="0">
                <a:cs typeface="Times New Roman"/>
              </a:rPr>
              <a:t> {{ }} </a:t>
            </a:r>
            <a:r>
              <a:rPr lang="en-ID" sz="7000" dirty="0" err="1">
                <a:cs typeface="Times New Roman"/>
              </a:rPr>
              <a:t>dapat</a:t>
            </a:r>
            <a:r>
              <a:rPr lang="en-ID" sz="7000" dirty="0">
                <a:cs typeface="Times New Roman"/>
              </a:rPr>
              <a:t> juga </a:t>
            </a:r>
            <a:r>
              <a:rPr lang="en-ID" sz="7000" dirty="0" err="1">
                <a:cs typeface="Times New Roman"/>
              </a:rPr>
              <a:t>ditulis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sebagai</a:t>
            </a:r>
            <a:r>
              <a:rPr lang="en-ID" sz="7000" dirty="0">
                <a:cs typeface="Times New Roman"/>
              </a:rPr>
              <a:t> {</a:t>
            </a:r>
            <a:r>
              <a:rPr lang="en-ID" sz="7000" spc="15" dirty="0">
                <a:cs typeface="Times New Roman"/>
              </a:rPr>
              <a:t>∅</a:t>
            </a:r>
            <a:r>
              <a:rPr lang="en-ID" sz="7000" dirty="0">
                <a:cs typeface="Times New Roman"/>
              </a:rPr>
              <a:t>}</a:t>
            </a:r>
          </a:p>
          <a:p>
            <a:r>
              <a:rPr lang="en-ID" sz="7000" dirty="0" err="1">
                <a:cs typeface="Times New Roman"/>
              </a:rPr>
              <a:t>Himpunan</a:t>
            </a:r>
            <a:r>
              <a:rPr lang="en-ID" sz="7000" dirty="0">
                <a:cs typeface="Times New Roman"/>
              </a:rPr>
              <a:t> {{ }, {{ }}} </a:t>
            </a:r>
            <a:r>
              <a:rPr lang="en-ID" sz="7000" dirty="0" err="1">
                <a:cs typeface="Times New Roman"/>
              </a:rPr>
              <a:t>dapat</a:t>
            </a:r>
            <a:r>
              <a:rPr lang="en-ID" sz="7000" dirty="0">
                <a:cs typeface="Times New Roman"/>
              </a:rPr>
              <a:t> juga </a:t>
            </a:r>
            <a:r>
              <a:rPr lang="en-ID" sz="7000" dirty="0" err="1">
                <a:cs typeface="Times New Roman"/>
              </a:rPr>
              <a:t>ditulis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sebagai</a:t>
            </a:r>
            <a:r>
              <a:rPr lang="en-ID" sz="7000" dirty="0">
                <a:cs typeface="Times New Roman"/>
              </a:rPr>
              <a:t> {</a:t>
            </a:r>
            <a:r>
              <a:rPr lang="en-ID" sz="7000" spc="15" dirty="0">
                <a:cs typeface="Times New Roman"/>
              </a:rPr>
              <a:t>∅</a:t>
            </a:r>
            <a:r>
              <a:rPr lang="en-ID" sz="7000" dirty="0">
                <a:cs typeface="Times New Roman"/>
              </a:rPr>
              <a:t>, {</a:t>
            </a:r>
            <a:r>
              <a:rPr lang="en-ID" sz="7000" spc="15" dirty="0">
                <a:cs typeface="Times New Roman"/>
              </a:rPr>
              <a:t>∅</a:t>
            </a:r>
            <a:r>
              <a:rPr lang="en-ID" sz="7000" dirty="0">
                <a:cs typeface="Times New Roman"/>
              </a:rPr>
              <a:t>}}</a:t>
            </a:r>
          </a:p>
          <a:p>
            <a:r>
              <a:rPr lang="en-ID" sz="7000" dirty="0">
                <a:cs typeface="Times New Roman"/>
              </a:rPr>
              <a:t>{</a:t>
            </a:r>
            <a:r>
              <a:rPr lang="en-ID" sz="7000" spc="15" dirty="0">
                <a:cs typeface="Times New Roman"/>
              </a:rPr>
              <a:t>∅</a:t>
            </a:r>
            <a:r>
              <a:rPr lang="en-ID" sz="7000" dirty="0">
                <a:cs typeface="Times New Roman"/>
              </a:rPr>
              <a:t>} </a:t>
            </a:r>
            <a:r>
              <a:rPr lang="en-ID" sz="7000" dirty="0" err="1">
                <a:cs typeface="Times New Roman"/>
              </a:rPr>
              <a:t>bukan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himpunan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kosong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karena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ia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memuat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satu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elemen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yaitu</a:t>
            </a:r>
            <a:r>
              <a:rPr lang="en-ID" sz="7000" dirty="0">
                <a:cs typeface="Times New Roman"/>
              </a:rPr>
              <a:t>  </a:t>
            </a:r>
            <a:r>
              <a:rPr lang="en-ID" sz="7000" dirty="0" err="1">
                <a:cs typeface="Times New Roman"/>
              </a:rPr>
              <a:t>himpunan</a:t>
            </a:r>
            <a:r>
              <a:rPr lang="en-ID" sz="7000" dirty="0">
                <a:cs typeface="Times New Roman"/>
              </a:rPr>
              <a:t> </a:t>
            </a:r>
            <a:r>
              <a:rPr lang="en-ID" sz="7000" dirty="0" err="1">
                <a:cs typeface="Times New Roman"/>
              </a:rPr>
              <a:t>kosong</a:t>
            </a:r>
            <a:r>
              <a:rPr lang="en-ID" sz="7000" dirty="0">
                <a:cs typeface="Times New Roman"/>
              </a:rPr>
              <a:t>.</a:t>
            </a:r>
          </a:p>
          <a:p>
            <a:pPr marL="914400" lvl="2" indent="0">
              <a:buNone/>
            </a:pPr>
            <a:endParaRPr lang="en-ID" sz="7000" dirty="0"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393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9FC6-273F-79ED-D340-34A9151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4770-1E7A-E2F1-439C-2DB347C6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1010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/>
              <a:t>Himpunan</a:t>
            </a:r>
            <a:r>
              <a:rPr lang="en-US" sz="2800" b="1" dirty="0"/>
              <a:t> Bagian (</a:t>
            </a:r>
            <a:r>
              <a:rPr lang="en-US" sz="2800" b="1" i="1" dirty="0"/>
              <a:t>subset</a:t>
            </a:r>
            <a:r>
              <a:rPr lang="en-US" sz="2800" b="1" dirty="0"/>
              <a:t>)</a:t>
            </a:r>
          </a:p>
          <a:p>
            <a:pPr lvl="1"/>
            <a:r>
              <a:rPr lang="en-ID" sz="2800" spc="15" dirty="0" err="1">
                <a:cs typeface="Times New Roman"/>
              </a:rPr>
              <a:t>Himpunan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-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dikatakan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himpunan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bagian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dari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himpunan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-5" dirty="0">
                <a:cs typeface="Times New Roman"/>
              </a:rPr>
              <a:t>B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jika</a:t>
            </a:r>
            <a:r>
              <a:rPr lang="en-ID" sz="2800" spc="15" dirty="0">
                <a:cs typeface="Times New Roman"/>
              </a:rPr>
              <a:t> dan </a:t>
            </a:r>
            <a:r>
              <a:rPr lang="en-ID" sz="2800" spc="15" dirty="0" err="1">
                <a:cs typeface="Times New Roman"/>
              </a:rPr>
              <a:t>hanya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jika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setiap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elemen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merupakan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elemen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dari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spc="15" dirty="0">
                <a:cs typeface="Times New Roman"/>
              </a:rPr>
              <a:t>.</a:t>
            </a:r>
          </a:p>
          <a:p>
            <a:pPr lvl="1"/>
            <a:r>
              <a:rPr lang="en-ID" sz="2800" spc="-5" dirty="0" err="1">
                <a:cs typeface="Times New Roman"/>
              </a:rPr>
              <a:t>Notasi</a:t>
            </a:r>
            <a:r>
              <a:rPr lang="en-ID" sz="2800" spc="-5" dirty="0">
                <a:cs typeface="Times New Roman"/>
              </a:rPr>
              <a:t>: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-5" dirty="0">
                <a:cs typeface="Times New Roman"/>
              </a:rPr>
              <a:t> </a:t>
            </a:r>
            <a:r>
              <a:rPr lang="en-ID" sz="2800" spc="-5" dirty="0">
                <a:cs typeface="Symbol"/>
              </a:rPr>
              <a:t>⊆</a:t>
            </a:r>
            <a:r>
              <a:rPr lang="en-ID" sz="2800" spc="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spc="-5" dirty="0">
                <a:cs typeface="Times New Roman"/>
              </a:rPr>
              <a:t> </a:t>
            </a:r>
          </a:p>
          <a:p>
            <a:pPr lvl="1"/>
            <a:r>
              <a:rPr lang="en-ID" sz="2800" dirty="0" err="1">
                <a:cs typeface="Times New Roman"/>
              </a:rPr>
              <a:t>Secara</a:t>
            </a:r>
            <a:r>
              <a:rPr lang="en-ID" sz="2800" dirty="0">
                <a:cs typeface="Times New Roman"/>
              </a:rPr>
              <a:t> formal: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spc="-5" dirty="0">
                <a:cs typeface="Symbol"/>
              </a:rPr>
              <a:t>⊆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/>
              <a:t>↔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/>
              <a:t>∀</a:t>
            </a:r>
            <a:r>
              <a:rPr lang="en-ID" sz="2800" i="1" spc="15" dirty="0">
                <a:cs typeface="Times New Roman"/>
              </a:rPr>
              <a:t>x</a:t>
            </a:r>
            <a:r>
              <a:rPr lang="en-ID" sz="2800" dirty="0">
                <a:cs typeface="Times New Roman"/>
              </a:rPr>
              <a:t> (</a:t>
            </a:r>
            <a:r>
              <a:rPr lang="en-ID" sz="2800" i="1" spc="15" dirty="0">
                <a:cs typeface="Times New Roman"/>
              </a:rPr>
              <a:t>x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2800" spc="-5" dirty="0">
                <a:latin typeface="Symbol"/>
                <a:cs typeface="Symbol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dirty="0"/>
              <a:t>→</a:t>
            </a:r>
            <a:r>
              <a:rPr lang="en-ID" sz="2800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x</a:t>
            </a:r>
            <a:r>
              <a:rPr lang="en-ID" sz="2800" spc="-5" dirty="0">
                <a:latin typeface="Symbol"/>
                <a:cs typeface="Symbol"/>
              </a:rPr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2800" spc="-5" dirty="0">
                <a:latin typeface="Symbol"/>
                <a:cs typeface="Symbol"/>
              </a:rPr>
              <a:t>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dirty="0">
                <a:cs typeface="Times New Roman"/>
              </a:rPr>
              <a:t>)</a:t>
            </a:r>
          </a:p>
          <a:p>
            <a:pPr lvl="1"/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adalah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subset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dari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spc="15" dirty="0">
                <a:cs typeface="Times New Roman"/>
              </a:rPr>
              <a:t>.</a:t>
            </a:r>
            <a:br>
              <a:rPr lang="en-ID" sz="2800" spc="15" dirty="0">
                <a:cs typeface="Times New Roman"/>
              </a:rPr>
            </a:br>
            <a:r>
              <a:rPr lang="en-ID" sz="2800" spc="15" dirty="0" err="1">
                <a:cs typeface="Times New Roman"/>
              </a:rPr>
              <a:t>Dalam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hal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ini</a:t>
            </a:r>
            <a:r>
              <a:rPr lang="en-ID" sz="2800" spc="15" dirty="0">
                <a:cs typeface="Times New Roman"/>
              </a:rPr>
              <a:t>, </a:t>
            </a:r>
            <a:r>
              <a:rPr lang="en-ID" sz="2800" i="1" spc="15" dirty="0">
                <a:cs typeface="Times New Roman"/>
              </a:rPr>
              <a:t>B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dikatakan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superset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spc="15" dirty="0" err="1">
                <a:cs typeface="Times New Roman"/>
              </a:rPr>
              <a:t>dari</a:t>
            </a:r>
            <a:r>
              <a:rPr lang="en-ID" sz="2800" spc="15" dirty="0">
                <a:cs typeface="Times New Roman"/>
              </a:rPr>
              <a:t> </a:t>
            </a:r>
            <a:r>
              <a:rPr lang="en-ID" sz="2800" i="1" spc="15" dirty="0">
                <a:cs typeface="Times New Roman"/>
              </a:rPr>
              <a:t>A</a:t>
            </a:r>
            <a:r>
              <a:rPr lang="en-ID" sz="2800" spc="15" dirty="0">
                <a:cs typeface="Times New Roman"/>
              </a:rPr>
              <a:t>.</a:t>
            </a:r>
            <a:endParaRPr lang="en-ID" sz="2800" dirty="0">
              <a:cs typeface="Times New Roman"/>
            </a:endParaRP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216E2-1698-2BD0-5BDD-FEB711D0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47" t="53061" r="55153" b="11701"/>
          <a:stretch/>
        </p:blipFill>
        <p:spPr>
          <a:xfrm>
            <a:off x="8518705" y="4711959"/>
            <a:ext cx="2957948" cy="18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B44-E8B3-0656-B50B-4B78E4CE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FAF7-BCCB-7CD2-30CB-C20E92A6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711324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4200" b="1" dirty="0" err="1"/>
              <a:t>Himpunan</a:t>
            </a:r>
            <a:r>
              <a:rPr lang="en-US" sz="4200" b="1" dirty="0"/>
              <a:t> Bagian (</a:t>
            </a:r>
            <a:r>
              <a:rPr lang="en-US" sz="4200" b="1" i="1" dirty="0"/>
              <a:t>subset</a:t>
            </a:r>
            <a:r>
              <a:rPr lang="en-US" sz="4200" b="1" dirty="0"/>
              <a:t>)</a:t>
            </a:r>
          </a:p>
          <a:p>
            <a:pPr lvl="1"/>
            <a:r>
              <a:rPr lang="en-ID" sz="4200" spc="15" dirty="0" err="1">
                <a:cs typeface="Times New Roman"/>
              </a:rPr>
              <a:t>Contoh</a:t>
            </a:r>
            <a:r>
              <a:rPr lang="en-ID" sz="4200" spc="15" dirty="0">
                <a:cs typeface="Times New Roman"/>
              </a:rPr>
              <a:t> :</a:t>
            </a:r>
          </a:p>
          <a:p>
            <a:pPr lvl="2"/>
            <a:r>
              <a:rPr lang="en-ID" sz="4200" spc="15" dirty="0">
                <a:cs typeface="Times New Roman"/>
              </a:rPr>
              <a:t>{1, 2, 3}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{1, 2, 3, 4, 5}</a:t>
            </a:r>
          </a:p>
          <a:p>
            <a:pPr lvl="2"/>
            <a:r>
              <a:rPr lang="en-ID" sz="4200" spc="15" dirty="0">
                <a:cs typeface="Times New Roman"/>
              </a:rPr>
              <a:t>{1, 2, 3}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{1, 2, 3}</a:t>
            </a:r>
          </a:p>
          <a:p>
            <a:pPr lvl="2"/>
            <a:r>
              <a:rPr lang="en-ID" sz="4200" i="1" spc="15" dirty="0">
                <a:cs typeface="Times New Roman"/>
              </a:rPr>
              <a:t>N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Z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R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C</a:t>
            </a:r>
          </a:p>
          <a:p>
            <a:pPr lvl="2"/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= {3, 9},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 = {5, 9, 1, 3},		</a:t>
            </a:r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?		(</a:t>
            </a:r>
            <a:r>
              <a:rPr lang="en-ID" sz="4200" spc="15" dirty="0" err="1">
                <a:cs typeface="Times New Roman"/>
              </a:rPr>
              <a:t>benar</a:t>
            </a:r>
            <a:r>
              <a:rPr lang="en-ID" sz="4200" spc="15" dirty="0">
                <a:cs typeface="Times New Roman"/>
              </a:rPr>
              <a:t>)</a:t>
            </a:r>
          </a:p>
          <a:p>
            <a:pPr lvl="2"/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= {3, 3, 3, 9},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 = {5, 9, 1, 3},		</a:t>
            </a:r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?		(</a:t>
            </a:r>
            <a:r>
              <a:rPr lang="en-ID" sz="4200" spc="15" dirty="0" err="1">
                <a:cs typeface="Times New Roman"/>
              </a:rPr>
              <a:t>benar</a:t>
            </a:r>
            <a:r>
              <a:rPr lang="en-ID" sz="4200" spc="15" dirty="0">
                <a:cs typeface="Times New Roman"/>
              </a:rPr>
              <a:t>)</a:t>
            </a:r>
          </a:p>
          <a:p>
            <a:pPr lvl="2"/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= {1, 2, 3},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 = {2, 3, 4},		</a:t>
            </a:r>
            <a:r>
              <a:rPr lang="en-ID" sz="4200" i="1" spc="15" dirty="0">
                <a:cs typeface="Times New Roman"/>
              </a:rPr>
              <a:t>A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spc="-5" dirty="0">
                <a:cs typeface="Symbol"/>
              </a:rPr>
              <a:t>⊆</a:t>
            </a:r>
            <a:r>
              <a:rPr lang="en-ID" sz="4200" spc="15" dirty="0">
                <a:cs typeface="Times New Roman"/>
              </a:rPr>
              <a:t> </a:t>
            </a:r>
            <a:r>
              <a:rPr lang="en-ID" sz="4200" i="1" spc="15" dirty="0">
                <a:cs typeface="Times New Roman"/>
              </a:rPr>
              <a:t>B</a:t>
            </a:r>
            <a:r>
              <a:rPr lang="en-ID" sz="4200" spc="15" dirty="0">
                <a:cs typeface="Times New Roman"/>
              </a:rPr>
              <a:t>?		(salah)</a:t>
            </a:r>
          </a:p>
          <a:p>
            <a:pPr marL="914400" lvl="2" indent="0">
              <a:buNone/>
            </a:pPr>
            <a:endParaRPr lang="en-ID" sz="4000" spc="15" dirty="0">
              <a:cs typeface="Times New Roman"/>
            </a:endParaRPr>
          </a:p>
          <a:p>
            <a:pPr marL="914400" lvl="2" indent="0">
              <a:buNone/>
            </a:pPr>
            <a:r>
              <a:rPr lang="en-ID" sz="5100" spc="15" dirty="0" err="1">
                <a:cs typeface="Times New Roman"/>
              </a:rPr>
              <a:t>Perhatikan</a:t>
            </a:r>
            <a:r>
              <a:rPr lang="en-ID" sz="5100" spc="15" dirty="0">
                <a:cs typeface="Times New Roman"/>
              </a:rPr>
              <a:t> </a:t>
            </a:r>
            <a:r>
              <a:rPr lang="en-ID" sz="5100" spc="15" dirty="0" err="1">
                <a:cs typeface="Times New Roman"/>
              </a:rPr>
              <a:t>bahwa</a:t>
            </a:r>
            <a:r>
              <a:rPr lang="en-ID" sz="5100" spc="15" dirty="0">
                <a:cs typeface="Times New Roman"/>
              </a:rPr>
              <a:t> </a:t>
            </a:r>
            <a:r>
              <a:rPr lang="en-US" sz="5100" i="1" dirty="0"/>
              <a:t>A</a:t>
            </a:r>
            <a:r>
              <a:rPr lang="en-US" sz="5100" dirty="0"/>
              <a:t> </a:t>
            </a:r>
            <a:r>
              <a:rPr lang="en-ID" sz="5100" spc="-5" dirty="0">
                <a:cs typeface="Symbol"/>
              </a:rPr>
              <a:t>⊆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 </a:t>
            </a:r>
            <a:r>
              <a:rPr lang="en-US" sz="5100" dirty="0" err="1"/>
              <a:t>berbeda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i="1" dirty="0"/>
              <a:t>A</a:t>
            </a:r>
            <a:r>
              <a:rPr lang="en-US" sz="5100" dirty="0"/>
              <a:t> </a:t>
            </a:r>
            <a:r>
              <a:rPr lang="en-US" sz="5100" dirty="0">
                <a:sym typeface="Symbol" pitchFamily="2" charset="2"/>
              </a:rPr>
              <a:t>⊂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endParaRPr lang="en-ID" sz="5100" dirty="0"/>
          </a:p>
          <a:p>
            <a:pPr marL="0" lvl="0" indent="0">
              <a:buNone/>
            </a:pPr>
            <a:r>
              <a:rPr lang="en-US" sz="5100" i="1" dirty="0"/>
              <a:t>	A</a:t>
            </a:r>
            <a:r>
              <a:rPr lang="en-US" sz="5100" dirty="0"/>
              <a:t> </a:t>
            </a:r>
            <a:r>
              <a:rPr lang="en-US" sz="5100" dirty="0">
                <a:sym typeface="Symbol" pitchFamily="2" charset="2"/>
              </a:rPr>
              <a:t>⊂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: </a:t>
            </a:r>
            <a:r>
              <a:rPr lang="en-US" sz="5100" i="1" dirty="0"/>
              <a:t>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himpunan</a:t>
            </a:r>
            <a:r>
              <a:rPr lang="en-US" sz="5100" dirty="0"/>
              <a:t> </a:t>
            </a:r>
            <a:r>
              <a:rPr lang="en-US" sz="5100" dirty="0" err="1"/>
              <a:t>bagian</a:t>
            </a:r>
            <a:r>
              <a:rPr lang="en-US" sz="5100" dirty="0"/>
              <a:t> </a:t>
            </a:r>
            <a:r>
              <a:rPr lang="en-US" sz="5100" dirty="0" err="1"/>
              <a:t>dari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 </a:t>
            </a:r>
            <a:r>
              <a:rPr lang="en-US" sz="5100" dirty="0" err="1"/>
              <a:t>tetapi</a:t>
            </a:r>
            <a:r>
              <a:rPr lang="en-US" sz="5100" dirty="0"/>
              <a:t> </a:t>
            </a:r>
            <a:r>
              <a:rPr lang="en-US" sz="5100" i="1" dirty="0"/>
              <a:t>A</a:t>
            </a:r>
            <a:r>
              <a:rPr lang="en-US" sz="5100" dirty="0"/>
              <a:t> </a:t>
            </a:r>
            <a:r>
              <a:rPr lang="en-ID" sz="5100" spc="15" dirty="0">
                <a:cs typeface="Times New Roman"/>
              </a:rPr>
              <a:t>≠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.</a:t>
            </a:r>
            <a:endParaRPr lang="en-ID" sz="5100" dirty="0"/>
          </a:p>
          <a:p>
            <a:pPr marL="457200" lvl="1" indent="0">
              <a:buNone/>
            </a:pPr>
            <a:r>
              <a:rPr lang="en-US" sz="5100" i="1" dirty="0"/>
              <a:t>	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himpunan</a:t>
            </a:r>
            <a:r>
              <a:rPr lang="en-US" sz="5100" dirty="0"/>
              <a:t> </a:t>
            </a:r>
            <a:r>
              <a:rPr lang="en-US" sz="5100" dirty="0" err="1"/>
              <a:t>bagian</a:t>
            </a:r>
            <a:r>
              <a:rPr lang="en-US" sz="5100" dirty="0"/>
              <a:t> </a:t>
            </a:r>
            <a:r>
              <a:rPr lang="en-US" sz="5100" dirty="0" err="1"/>
              <a:t>sebenarnya</a:t>
            </a:r>
            <a:r>
              <a:rPr lang="en-US" sz="5100" dirty="0"/>
              <a:t> (</a:t>
            </a:r>
            <a:r>
              <a:rPr lang="en-US" sz="5100" i="1" dirty="0"/>
              <a:t>proper subset</a:t>
            </a:r>
            <a:r>
              <a:rPr lang="en-US" sz="5100" dirty="0"/>
              <a:t>) </a:t>
            </a:r>
            <a:r>
              <a:rPr lang="en-US" sz="5100" dirty="0" err="1"/>
              <a:t>dari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. </a:t>
            </a:r>
            <a:endParaRPr lang="en-ID" sz="5100" dirty="0"/>
          </a:p>
          <a:p>
            <a:pPr marL="457200" lvl="1" indent="0">
              <a:buNone/>
            </a:pPr>
            <a:r>
              <a:rPr lang="en-US" sz="5100" dirty="0"/>
              <a:t>	</a:t>
            </a:r>
            <a:r>
              <a:rPr lang="en-US" sz="5100" dirty="0" err="1"/>
              <a:t>Contoh</a:t>
            </a:r>
            <a:r>
              <a:rPr lang="en-US" sz="5100" dirty="0"/>
              <a:t> : {1} dan {2, 3} </a:t>
            </a:r>
            <a:r>
              <a:rPr lang="en-US" sz="5100" dirty="0" err="1"/>
              <a:t>adalah</a:t>
            </a:r>
            <a:r>
              <a:rPr lang="en-US" sz="5100" dirty="0"/>
              <a:t>  </a:t>
            </a:r>
            <a:r>
              <a:rPr lang="en-US" sz="5100" i="1" dirty="0"/>
              <a:t>proper subset</a:t>
            </a:r>
            <a:r>
              <a:rPr lang="en-US" sz="5100" dirty="0"/>
              <a:t> </a:t>
            </a:r>
            <a:r>
              <a:rPr lang="en-US" sz="5100" dirty="0" err="1"/>
              <a:t>dari</a:t>
            </a:r>
            <a:r>
              <a:rPr lang="en-US" sz="5100" dirty="0"/>
              <a:t> {1, 2, 3}</a:t>
            </a:r>
          </a:p>
          <a:p>
            <a:pPr marL="914400" lvl="2" indent="0">
              <a:buNone/>
            </a:pPr>
            <a:r>
              <a:rPr lang="en-ID" sz="5100" dirty="0"/>
              <a:t>	Jadi, {1} </a:t>
            </a:r>
            <a:r>
              <a:rPr lang="en-US" sz="5100" dirty="0">
                <a:sym typeface="Symbol" pitchFamily="2" charset="2"/>
              </a:rPr>
              <a:t>⊂ {1, 2, 3}, {2, 3} ⊂ {1, 2, 3}</a:t>
            </a:r>
            <a:endParaRPr lang="en-ID" sz="5100" dirty="0"/>
          </a:p>
          <a:p>
            <a:pPr marL="1371600" lvl="3" indent="0">
              <a:buNone/>
            </a:pPr>
            <a:r>
              <a:rPr lang="en-US" sz="5100" i="1" dirty="0"/>
              <a:t>	A</a:t>
            </a:r>
            <a:r>
              <a:rPr lang="en-US" sz="5100" dirty="0"/>
              <a:t> </a:t>
            </a:r>
            <a:r>
              <a:rPr lang="en-ID" sz="5100" spc="-5" dirty="0">
                <a:cs typeface="Symbol"/>
              </a:rPr>
              <a:t>⊆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: </a:t>
            </a:r>
            <a:r>
              <a:rPr lang="en-US" sz="5100" dirty="0" err="1"/>
              <a:t>digunakan</a:t>
            </a:r>
            <a:r>
              <a:rPr lang="en-US" sz="5100" dirty="0"/>
              <a:t> </a:t>
            </a:r>
            <a:r>
              <a:rPr lang="en-US" sz="5100" dirty="0" err="1"/>
              <a:t>untuk</a:t>
            </a:r>
            <a:r>
              <a:rPr lang="en-US" sz="5100" dirty="0"/>
              <a:t> </a:t>
            </a:r>
            <a:r>
              <a:rPr lang="en-US" sz="5100" dirty="0" err="1"/>
              <a:t>menyatakan</a:t>
            </a:r>
            <a:r>
              <a:rPr lang="en-US" sz="5100" dirty="0"/>
              <a:t> </a:t>
            </a:r>
            <a:r>
              <a:rPr lang="en-US" sz="5100" dirty="0" err="1"/>
              <a:t>bahwa</a:t>
            </a:r>
            <a:r>
              <a:rPr lang="en-US" sz="5100" dirty="0"/>
              <a:t> </a:t>
            </a:r>
            <a:r>
              <a:rPr lang="en-US" sz="5100" i="1" dirty="0"/>
              <a:t>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himpunan</a:t>
            </a:r>
            <a:r>
              <a:rPr lang="en-US" sz="5100" dirty="0"/>
              <a:t> </a:t>
            </a:r>
            <a:r>
              <a:rPr lang="en-US" sz="5100" dirty="0" err="1"/>
              <a:t>bagian</a:t>
            </a:r>
            <a:r>
              <a:rPr lang="en-US" sz="5100" dirty="0"/>
              <a:t> (</a:t>
            </a:r>
            <a:r>
              <a:rPr lang="en-US" sz="5100" i="1" dirty="0"/>
              <a:t>subset</a:t>
            </a:r>
            <a:r>
              <a:rPr lang="en-US" sz="5100" dirty="0"/>
              <a:t>) 	</a:t>
            </a:r>
            <a:r>
              <a:rPr lang="en-US" sz="5100" dirty="0" err="1"/>
              <a:t>dari</a:t>
            </a:r>
            <a:r>
              <a:rPr lang="en-US" sz="5100" dirty="0"/>
              <a:t> </a:t>
            </a:r>
            <a:r>
              <a:rPr lang="en-US" sz="5100" i="1" dirty="0"/>
              <a:t>B</a:t>
            </a:r>
            <a:r>
              <a:rPr lang="en-US" sz="5100" dirty="0"/>
              <a:t> yang </a:t>
            </a:r>
            <a:r>
              <a:rPr lang="en-US" sz="5100" dirty="0" err="1"/>
              <a:t>memungkinkan</a:t>
            </a:r>
            <a:r>
              <a:rPr lang="en-US" sz="5100" dirty="0"/>
              <a:t> </a:t>
            </a:r>
            <a:r>
              <a:rPr lang="en-US" sz="5100" i="1" dirty="0"/>
              <a:t>A</a:t>
            </a:r>
            <a:r>
              <a:rPr lang="en-US" sz="5100" dirty="0"/>
              <a:t> = </a:t>
            </a:r>
            <a:r>
              <a:rPr lang="en-US" sz="5100" i="1" dirty="0"/>
              <a:t>B</a:t>
            </a:r>
            <a:r>
              <a:rPr lang="en-US" sz="5100" dirty="0"/>
              <a:t>.</a:t>
            </a:r>
          </a:p>
          <a:p>
            <a:pPr marL="1371600" lvl="3" indent="0">
              <a:buNone/>
            </a:pPr>
            <a:r>
              <a:rPr lang="en-US" sz="5100" dirty="0"/>
              <a:t>	</a:t>
            </a:r>
            <a:r>
              <a:rPr lang="en-US" sz="5100" dirty="0" err="1"/>
              <a:t>Contoh</a:t>
            </a:r>
            <a:r>
              <a:rPr lang="en-US" sz="5100" dirty="0"/>
              <a:t> : {1, 2, 3} </a:t>
            </a:r>
            <a:r>
              <a:rPr lang="en-ID" sz="5100" spc="-5" dirty="0">
                <a:cs typeface="Symbol"/>
              </a:rPr>
              <a:t>⊆</a:t>
            </a:r>
            <a:r>
              <a:rPr lang="en-US" sz="5100" dirty="0"/>
              <a:t> {1, 2, 3} </a:t>
            </a:r>
            <a:endParaRPr lang="en-ID" sz="51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228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ED37-E556-9DBF-FD7A-CCFBA093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9C4F-BDAB-FD24-A7AA-E9F13F40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701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dirty="0" err="1"/>
              <a:t>Himpunan</a:t>
            </a:r>
            <a:r>
              <a:rPr lang="en-US" sz="2400" b="1" dirty="0"/>
              <a:t> yang Sama</a:t>
            </a:r>
          </a:p>
          <a:p>
            <a:pPr lvl="1"/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jika</a:t>
            </a:r>
            <a:r>
              <a:rPr lang="en-ID" sz="2400" spc="15" dirty="0">
                <a:cs typeface="Times New Roman"/>
              </a:rPr>
              <a:t> dan </a:t>
            </a:r>
            <a:r>
              <a:rPr lang="en-ID" sz="2400" spc="15" dirty="0" err="1">
                <a:cs typeface="Times New Roman"/>
              </a:rPr>
              <a:t>hanya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jika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setiap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elemen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merupakan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elemen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dan </a:t>
            </a:r>
            <a:r>
              <a:rPr lang="en-ID" sz="2400" spc="15" dirty="0" err="1">
                <a:cs typeface="Times New Roman"/>
              </a:rPr>
              <a:t>sebaliknya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setiap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elemen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merupakan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elemen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</a:p>
          <a:p>
            <a:pPr lvl="1"/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jika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adalah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himpunan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bagian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dari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dan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 </a:t>
            </a:r>
            <a:r>
              <a:rPr lang="en-ID" sz="2400" spc="15" dirty="0" err="1">
                <a:cs typeface="Times New Roman"/>
              </a:rPr>
              <a:t>adalah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himpunan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bagian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dari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. Jika </a:t>
            </a:r>
            <a:r>
              <a:rPr lang="en-ID" sz="2400" spc="15" dirty="0" err="1">
                <a:cs typeface="Times New Roman"/>
              </a:rPr>
              <a:t>tidak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15" dirty="0" err="1">
                <a:cs typeface="Times New Roman"/>
              </a:rPr>
              <a:t>demikian</a:t>
            </a:r>
            <a:r>
              <a:rPr lang="en-ID" sz="2400" spc="15" dirty="0">
                <a:cs typeface="Times New Roman"/>
              </a:rPr>
              <a:t>,  </a:t>
            </a:r>
            <a:r>
              <a:rPr lang="en-ID" sz="2400" spc="15" dirty="0" err="1">
                <a:cs typeface="Times New Roman"/>
              </a:rPr>
              <a:t>maka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≠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</a:t>
            </a:r>
          </a:p>
          <a:p>
            <a:pPr lvl="1"/>
            <a:r>
              <a:rPr lang="en-ID" sz="2400" spc="40" dirty="0" err="1">
                <a:cs typeface="Times New Roman"/>
              </a:rPr>
              <a:t>Notasi</a:t>
            </a:r>
            <a:r>
              <a:rPr lang="en-ID" sz="2400" spc="40" dirty="0">
                <a:cs typeface="Times New Roman"/>
              </a:rPr>
              <a:t> </a:t>
            </a:r>
            <a:r>
              <a:rPr lang="en-ID" sz="2400" spc="30" dirty="0">
                <a:cs typeface="Times New Roman"/>
              </a:rPr>
              <a:t>: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spc="65" dirty="0">
                <a:cs typeface="Times New Roman"/>
              </a:rPr>
              <a:t>=</a:t>
            </a:r>
            <a:r>
              <a:rPr lang="en-ID" sz="2400" spc="30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70" dirty="0">
                <a:cs typeface="Times New Roman"/>
              </a:rPr>
              <a:t> ↔︎ ︎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dirty="0">
                <a:cs typeface="Times New Roman"/>
              </a:rPr>
              <a:t> </a:t>
            </a:r>
            <a:r>
              <a:rPr lang="en-ID" sz="2400" spc="-5" dirty="0">
                <a:cs typeface="Symbol"/>
              </a:rPr>
              <a:t>⊆</a:t>
            </a:r>
            <a:r>
              <a:rPr lang="en-ID" sz="2400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dirty="0">
                <a:cs typeface="Times New Roman"/>
              </a:rPr>
              <a:t> </a:t>
            </a:r>
            <a:r>
              <a:rPr lang="en-ID" sz="2400" spc="55" dirty="0">
                <a:cs typeface="Times New Roman"/>
              </a:rPr>
              <a:t>dan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70" dirty="0">
                <a:cs typeface="Times New Roman"/>
              </a:rPr>
              <a:t> </a:t>
            </a:r>
            <a:r>
              <a:rPr lang="en-ID" sz="2400" spc="-5" dirty="0">
                <a:cs typeface="Symbol"/>
              </a:rPr>
              <a:t>⊆</a:t>
            </a:r>
            <a:r>
              <a:rPr lang="en-ID" sz="2400" spc="-229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</a:p>
          <a:p>
            <a:endParaRPr lang="en-ID" sz="2400" dirty="0"/>
          </a:p>
          <a:p>
            <a:pPr marL="0" indent="0">
              <a:buNone/>
            </a:pPr>
            <a:r>
              <a:rPr lang="en-ID" sz="2400" spc="15" dirty="0" err="1">
                <a:cs typeface="Times New Roman"/>
              </a:rPr>
              <a:t>Contoh</a:t>
            </a:r>
            <a:r>
              <a:rPr lang="en-ID" sz="2400" spc="15" dirty="0">
                <a:cs typeface="Times New Roman"/>
              </a:rPr>
              <a:t> :</a:t>
            </a:r>
          </a:p>
          <a:p>
            <a:pPr lvl="1"/>
            <a:r>
              <a:rPr lang="en-ID" sz="2400" spc="15" dirty="0">
                <a:cs typeface="Times New Roman"/>
              </a:rPr>
              <a:t>Jika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{0, 1} dan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= {</a:t>
            </a:r>
            <a:r>
              <a:rPr lang="en-ID" sz="2400" i="1" spc="15" dirty="0">
                <a:cs typeface="Times New Roman"/>
              </a:rPr>
              <a:t>x</a:t>
            </a:r>
            <a:r>
              <a:rPr lang="en-ID" sz="2400" spc="15" dirty="0">
                <a:cs typeface="Times New Roman"/>
              </a:rPr>
              <a:t> | </a:t>
            </a:r>
            <a:r>
              <a:rPr lang="en-ID" sz="2400" i="1" spc="15" dirty="0">
                <a:cs typeface="Times New Roman"/>
              </a:rPr>
              <a:t>x</a:t>
            </a:r>
            <a:r>
              <a:rPr lang="en-ID" sz="2400" spc="15" dirty="0">
                <a:cs typeface="Times New Roman"/>
              </a:rPr>
              <a:t> (</a:t>
            </a:r>
            <a:r>
              <a:rPr lang="en-ID" sz="2400" i="1" spc="15" dirty="0">
                <a:cs typeface="Times New Roman"/>
              </a:rPr>
              <a:t>x</a:t>
            </a:r>
            <a:r>
              <a:rPr lang="en-ID" sz="2400" spc="15" dirty="0">
                <a:cs typeface="Times New Roman"/>
              </a:rPr>
              <a:t> - 1) = 0}, </a:t>
            </a:r>
            <a:r>
              <a:rPr lang="en-ID" sz="2400" spc="15" dirty="0" err="1">
                <a:cs typeface="Times New Roman"/>
              </a:rPr>
              <a:t>maka</a:t>
            </a:r>
            <a:r>
              <a:rPr lang="en-ID" sz="2400" i="1" spc="15" dirty="0">
                <a:cs typeface="Times New Roman"/>
              </a:rPr>
              <a:t> A</a:t>
            </a:r>
            <a:r>
              <a:rPr lang="en-ID" sz="2400" spc="15" dirty="0">
                <a:cs typeface="Times New Roman"/>
              </a:rPr>
              <a:t> = </a:t>
            </a:r>
            <a:r>
              <a:rPr lang="en-ID" sz="2400" i="1" spc="15" dirty="0">
                <a:cs typeface="Times New Roman"/>
              </a:rPr>
              <a:t>B</a:t>
            </a:r>
          </a:p>
          <a:p>
            <a:pPr lvl="1"/>
            <a:r>
              <a:rPr lang="en-ID" sz="2400" spc="15" dirty="0">
                <a:cs typeface="Times New Roman"/>
              </a:rPr>
              <a:t>Jika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{3, 5, 8} dan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= {5, 3, 8}, </a:t>
            </a:r>
            <a:r>
              <a:rPr lang="en-ID" sz="2400" spc="15" dirty="0" err="1">
                <a:cs typeface="Times New Roman"/>
              </a:rPr>
              <a:t>maka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</a:t>
            </a:r>
            <a:r>
              <a:rPr lang="en-ID" sz="2400" i="1" spc="15" dirty="0">
                <a:cs typeface="Times New Roman"/>
              </a:rPr>
              <a:t>B</a:t>
            </a:r>
          </a:p>
          <a:p>
            <a:pPr lvl="1"/>
            <a:r>
              <a:rPr lang="en-ID" sz="2400" spc="15" dirty="0">
                <a:cs typeface="Times New Roman"/>
              </a:rPr>
              <a:t>Jika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{3, 5, 8, 5} dan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= {3, 8}, </a:t>
            </a:r>
            <a:r>
              <a:rPr lang="en-ID" sz="2400" spc="15" dirty="0" err="1">
                <a:cs typeface="Times New Roman"/>
              </a:rPr>
              <a:t>maka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≠ </a:t>
            </a:r>
            <a:r>
              <a:rPr lang="en-ID" sz="2400" i="1" spc="15" dirty="0">
                <a:cs typeface="Times New Roman"/>
              </a:rPr>
              <a:t>B</a:t>
            </a:r>
          </a:p>
          <a:p>
            <a:pPr lvl="1"/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= {</a:t>
            </a:r>
            <a:r>
              <a:rPr lang="en-ID" sz="2400" spc="15" dirty="0" err="1">
                <a:cs typeface="Times New Roman"/>
              </a:rPr>
              <a:t>anjing</a:t>
            </a:r>
            <a:r>
              <a:rPr lang="en-ID" sz="2400" spc="15" dirty="0">
                <a:cs typeface="Times New Roman"/>
              </a:rPr>
              <a:t>, </a:t>
            </a:r>
            <a:r>
              <a:rPr lang="en-ID" sz="2400" spc="15" dirty="0" err="1">
                <a:cs typeface="Times New Roman"/>
              </a:rPr>
              <a:t>kucing</a:t>
            </a:r>
            <a:r>
              <a:rPr lang="en-ID" sz="2400" spc="15" dirty="0">
                <a:cs typeface="Times New Roman"/>
              </a:rPr>
              <a:t>, </a:t>
            </a:r>
            <a:r>
              <a:rPr lang="en-ID" sz="2400" spc="15" dirty="0" err="1">
                <a:cs typeface="Times New Roman"/>
              </a:rPr>
              <a:t>kuda</a:t>
            </a:r>
            <a:r>
              <a:rPr lang="en-ID" sz="2400" spc="15" dirty="0">
                <a:cs typeface="Times New Roman"/>
              </a:rPr>
              <a:t>}, </a:t>
            </a:r>
            <a:r>
              <a:rPr lang="en-ID" sz="2400" i="1" spc="15" dirty="0">
                <a:cs typeface="Times New Roman"/>
              </a:rPr>
              <a:t>B</a:t>
            </a:r>
            <a:r>
              <a:rPr lang="en-ID" sz="2400" spc="15" dirty="0">
                <a:cs typeface="Times New Roman"/>
              </a:rPr>
              <a:t> = {</a:t>
            </a:r>
            <a:r>
              <a:rPr lang="en-ID" sz="2400" spc="15" dirty="0" err="1">
                <a:cs typeface="Times New Roman"/>
              </a:rPr>
              <a:t>kucing</a:t>
            </a:r>
            <a:r>
              <a:rPr lang="en-ID" sz="2400" spc="15" dirty="0">
                <a:cs typeface="Times New Roman"/>
              </a:rPr>
              <a:t>, </a:t>
            </a:r>
            <a:r>
              <a:rPr lang="en-ID" sz="2400" spc="15" dirty="0" err="1">
                <a:cs typeface="Times New Roman"/>
              </a:rPr>
              <a:t>kuda</a:t>
            </a:r>
            <a:r>
              <a:rPr lang="en-ID" sz="2400" spc="15" dirty="0">
                <a:cs typeface="Times New Roman"/>
              </a:rPr>
              <a:t>, </a:t>
            </a:r>
            <a:r>
              <a:rPr lang="en-ID" sz="2400" spc="15" dirty="0" err="1">
                <a:cs typeface="Times New Roman"/>
              </a:rPr>
              <a:t>tupai</a:t>
            </a:r>
            <a:r>
              <a:rPr lang="en-ID" sz="2400" spc="15" dirty="0">
                <a:cs typeface="Times New Roman"/>
              </a:rPr>
              <a:t>, </a:t>
            </a:r>
            <a:r>
              <a:rPr lang="en-ID" sz="2400" spc="15" dirty="0" err="1">
                <a:cs typeface="Times New Roman"/>
              </a:rPr>
              <a:t>anjing</a:t>
            </a:r>
            <a:r>
              <a:rPr lang="en-ID" sz="2400" spc="15" dirty="0">
                <a:cs typeface="Times New Roman"/>
              </a:rPr>
              <a:t>}, </a:t>
            </a:r>
            <a:r>
              <a:rPr lang="en-ID" sz="2400" spc="15" dirty="0" err="1">
                <a:cs typeface="Times New Roman"/>
              </a:rPr>
              <a:t>maka</a:t>
            </a:r>
            <a:r>
              <a:rPr lang="en-ID" sz="2400" spc="15" dirty="0">
                <a:cs typeface="Times New Roman"/>
              </a:rPr>
              <a:t> </a:t>
            </a:r>
            <a:r>
              <a:rPr lang="en-ID" sz="2400" i="1" spc="15" dirty="0">
                <a:cs typeface="Times New Roman"/>
              </a:rPr>
              <a:t>A</a:t>
            </a:r>
            <a:r>
              <a:rPr lang="en-ID" sz="2400" spc="15" dirty="0">
                <a:cs typeface="Times New Roman"/>
              </a:rPr>
              <a:t> ≠ </a:t>
            </a:r>
            <a:r>
              <a:rPr lang="en-ID" sz="2400" i="1" spc="15" dirty="0">
                <a:cs typeface="Times New Roman"/>
              </a:rPr>
              <a:t>B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651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938E-9165-B72A-21DC-F7C5DC05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F2D3-6C70-A696-FED3-8DFB8EF1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462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 err="1"/>
              <a:t>Himpunan</a:t>
            </a:r>
            <a:r>
              <a:rPr lang="en-US" sz="2800" b="1" dirty="0"/>
              <a:t> yang </a:t>
            </a:r>
            <a:r>
              <a:rPr lang="en-US" sz="2800" b="1" dirty="0" err="1"/>
              <a:t>Ekivalen</a:t>
            </a:r>
            <a:endParaRPr lang="en-US" sz="2800" b="1" dirty="0"/>
          </a:p>
          <a:p>
            <a:pPr lvl="1"/>
            <a:r>
              <a:rPr lang="en-US" sz="2800" dirty="0" err="1"/>
              <a:t>Himpunan</a:t>
            </a:r>
            <a:r>
              <a:rPr lang="en-US" sz="2800" dirty="0"/>
              <a:t> A </a:t>
            </a:r>
            <a:r>
              <a:rPr lang="en-US" sz="2800" dirty="0" err="1"/>
              <a:t>dikatakan</a:t>
            </a:r>
            <a:r>
              <a:rPr lang="en-US" sz="2800" dirty="0"/>
              <a:t> </a:t>
            </a:r>
            <a:r>
              <a:rPr lang="en-US" sz="2800" dirty="0" err="1"/>
              <a:t>ekivalen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B </a:t>
            </a:r>
            <a:r>
              <a:rPr lang="en-US" sz="2800" dirty="0" err="1"/>
              <a:t>jika</a:t>
            </a:r>
            <a:r>
              <a:rPr lang="en-US" sz="2800" dirty="0"/>
              <a:t> dan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kardinal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 </a:t>
            </a:r>
            <a:endParaRPr lang="en-ID" sz="2800" dirty="0"/>
          </a:p>
          <a:p>
            <a:pPr lvl="1"/>
            <a:r>
              <a:rPr lang="en-US" sz="2800" dirty="0" err="1"/>
              <a:t>Notasi</a:t>
            </a:r>
            <a:r>
              <a:rPr lang="en-US" sz="2800" dirty="0"/>
              <a:t>: </a:t>
            </a:r>
            <a:r>
              <a:rPr lang="en-US" sz="2800" i="1" dirty="0"/>
              <a:t>A</a:t>
            </a:r>
            <a:r>
              <a:rPr lang="en-US" sz="2800" dirty="0"/>
              <a:t> ~ </a:t>
            </a:r>
            <a:r>
              <a:rPr lang="en-US" sz="2800" i="1" dirty="0"/>
              <a:t>B</a:t>
            </a:r>
            <a:r>
              <a:rPr lang="en-US" sz="2800" dirty="0"/>
              <a:t>  </a:t>
            </a:r>
            <a:r>
              <a:rPr lang="en-ID" sz="2800" spc="70" dirty="0">
                <a:cs typeface="Times New Roman"/>
              </a:rPr>
              <a:t>↔</a:t>
            </a:r>
            <a:r>
              <a:rPr lang="en-US" sz="2800" dirty="0"/>
              <a:t> |</a:t>
            </a:r>
            <a:r>
              <a:rPr lang="en-US" sz="2800" i="1" dirty="0"/>
              <a:t>A</a:t>
            </a:r>
            <a:r>
              <a:rPr lang="en-US" sz="2800" dirty="0"/>
              <a:t>| = </a:t>
            </a:r>
            <a:r>
              <a:rPr lang="en-US" sz="2800" dirty="0">
                <a:sym typeface="Symbol" pitchFamily="2" charset="2"/>
              </a:rPr>
              <a:t>|</a:t>
            </a:r>
            <a:r>
              <a:rPr lang="en-US" sz="2800" i="1" dirty="0">
                <a:sym typeface="Symbol" pitchFamily="2" charset="2"/>
              </a:rPr>
              <a:t>B</a:t>
            </a:r>
            <a:r>
              <a:rPr lang="en-US" sz="2800" dirty="0">
                <a:sym typeface="Symbol" pitchFamily="2" charset="2"/>
              </a:rPr>
              <a:t>|</a:t>
            </a:r>
            <a:endParaRPr lang="en-ID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:</a:t>
            </a:r>
            <a:endParaRPr lang="en-ID" sz="2800" dirty="0"/>
          </a:p>
          <a:p>
            <a:pPr lvl="1"/>
            <a:r>
              <a:rPr lang="id-ID" sz="2800" dirty="0"/>
              <a:t>Misalkan </a:t>
            </a:r>
            <a:r>
              <a:rPr lang="id-ID" sz="2800" i="1" dirty="0"/>
              <a:t>A</a:t>
            </a:r>
            <a:r>
              <a:rPr lang="id-ID" sz="2800" dirty="0"/>
              <a:t> = {1, 3, 5, 7} dan </a:t>
            </a:r>
            <a:r>
              <a:rPr lang="id-ID" sz="2800" i="1" dirty="0"/>
              <a:t>B</a:t>
            </a:r>
            <a:r>
              <a:rPr lang="id-ID" sz="2800" dirty="0"/>
              <a:t> = {</a:t>
            </a:r>
            <a:r>
              <a:rPr lang="id-ID" sz="2800" i="1" dirty="0"/>
              <a:t>a</a:t>
            </a:r>
            <a:r>
              <a:rPr lang="id-ID" sz="2800" dirty="0"/>
              <a:t>, </a:t>
            </a:r>
            <a:r>
              <a:rPr lang="id-ID" sz="2800" i="1" dirty="0"/>
              <a:t>b</a:t>
            </a:r>
            <a:r>
              <a:rPr lang="id-ID" sz="2800" dirty="0"/>
              <a:t>, </a:t>
            </a:r>
            <a:r>
              <a:rPr lang="id-ID" sz="2800" i="1" dirty="0"/>
              <a:t>c</a:t>
            </a:r>
            <a:r>
              <a:rPr lang="id-ID" sz="2800" dirty="0"/>
              <a:t>, </a:t>
            </a:r>
            <a:r>
              <a:rPr lang="id-ID" sz="2800" i="1" dirty="0"/>
              <a:t>d</a:t>
            </a:r>
            <a:r>
              <a:rPr lang="id-ID" sz="2800" dirty="0"/>
              <a:t>}, maka </a:t>
            </a:r>
            <a:r>
              <a:rPr lang="en-US" sz="2800" i="1" dirty="0"/>
              <a:t>A</a:t>
            </a:r>
            <a:r>
              <a:rPr lang="en-US" sz="2800" dirty="0"/>
              <a:t> ~ </a:t>
            </a:r>
            <a:r>
              <a:rPr lang="en-US" sz="2800" i="1" dirty="0"/>
              <a:t>B</a:t>
            </a:r>
            <a:r>
              <a:rPr lang="en-US" sz="2800" dirty="0"/>
              <a:t> </a:t>
            </a:r>
            <a:r>
              <a:rPr lang="en-US" sz="2800" dirty="0" err="1"/>
              <a:t>sebab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|</a:t>
            </a:r>
            <a:r>
              <a:rPr lang="en-US" sz="2800" i="1" dirty="0">
                <a:sym typeface="Symbol" pitchFamily="2" charset="2"/>
              </a:rPr>
              <a:t>A</a:t>
            </a:r>
            <a:r>
              <a:rPr lang="en-US" sz="2800" dirty="0">
                <a:sym typeface="Symbol" pitchFamily="2" charset="2"/>
              </a:rPr>
              <a:t>|</a:t>
            </a:r>
            <a:r>
              <a:rPr lang="en-US" sz="2800" dirty="0"/>
              <a:t> = </a:t>
            </a:r>
            <a:r>
              <a:rPr lang="en-US" sz="2800" dirty="0">
                <a:sym typeface="Symbol" pitchFamily="2" charset="2"/>
              </a:rPr>
              <a:t>|</a:t>
            </a:r>
            <a:r>
              <a:rPr lang="en-US" sz="2800" i="1" dirty="0">
                <a:sym typeface="Symbol" pitchFamily="2" charset="2"/>
              </a:rPr>
              <a:t>B</a:t>
            </a:r>
            <a:r>
              <a:rPr lang="en-US" sz="2800" dirty="0">
                <a:sym typeface="Symbol" pitchFamily="2" charset="2"/>
              </a:rPr>
              <a:t>|</a:t>
            </a:r>
            <a:r>
              <a:rPr lang="en-US" sz="2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8539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E95A-7999-3D7A-9A2F-AB7A90F7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1013-3DDE-14A5-FF4C-D5B3B81E8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928" y="2034709"/>
                <a:ext cx="9744637" cy="4011528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6"/>
                </a:pPr>
                <a:r>
                  <a:rPr lang="en-US" sz="2800" b="1" dirty="0" err="1"/>
                  <a:t>Himpunan</a:t>
                </a:r>
                <a:r>
                  <a:rPr lang="en-US" sz="2800" b="1" dirty="0"/>
                  <a:t> Saling Lepas</a:t>
                </a:r>
              </a:p>
              <a:p>
                <a:pPr lvl="0"/>
                <a:r>
                  <a:rPr lang="en-ID" sz="2800" dirty="0"/>
                  <a:t>Dua </a:t>
                </a:r>
                <a:r>
                  <a:rPr lang="en-ID" sz="2800" dirty="0" err="1"/>
                  <a:t>himpunan</a:t>
                </a:r>
                <a:r>
                  <a:rPr lang="en-ID" sz="2800" dirty="0"/>
                  <a:t> </a:t>
                </a:r>
                <a:r>
                  <a:rPr lang="en-ID" sz="2800" i="1" dirty="0"/>
                  <a:t>A</a:t>
                </a:r>
                <a:r>
                  <a:rPr lang="en-ID" sz="2800" dirty="0"/>
                  <a:t> dan </a:t>
                </a:r>
                <a:r>
                  <a:rPr lang="en-ID" sz="2800" i="1" dirty="0"/>
                  <a:t>B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dikatakan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saling</a:t>
                </a:r>
                <a:r>
                  <a:rPr lang="en-ID" sz="2800" dirty="0"/>
                  <a:t> </a:t>
                </a:r>
                <a:r>
                  <a:rPr lang="en-ID" sz="2800" dirty="0" err="1"/>
                  <a:t>lepas</a:t>
                </a:r>
                <a:r>
                  <a:rPr lang="en-ID" sz="2800" dirty="0"/>
                  <a:t> (</a:t>
                </a:r>
                <a:r>
                  <a:rPr lang="en-ID" sz="2800" i="1" dirty="0"/>
                  <a:t>disjoint</a:t>
                </a:r>
                <a:r>
                  <a:rPr lang="en-ID" sz="2800" dirty="0"/>
                  <a:t>) </a:t>
                </a:r>
                <a:r>
                  <a:rPr lang="en-ID" sz="2800" dirty="0" err="1"/>
                  <a:t>jika</a:t>
                </a:r>
                <a:r>
                  <a:rPr lang="en-ID" sz="2800" dirty="0"/>
                  <a:t> </a:t>
                </a:r>
                <a:r>
                  <a:rPr lang="en-ID" sz="2800" dirty="0" err="1"/>
                  <a:t>keduanya</a:t>
                </a:r>
                <a:r>
                  <a:rPr lang="en-ID" sz="2800" dirty="0"/>
                  <a:t> </a:t>
                </a:r>
                <a:r>
                  <a:rPr lang="en-ID" sz="2800" dirty="0" err="1"/>
                  <a:t>tidak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memiliki</a:t>
                </a:r>
                <a:r>
                  <a:rPr lang="en-ID" sz="2800" dirty="0"/>
                  <a:t> </a:t>
                </a:r>
                <a:r>
                  <a:rPr lang="en-ID" sz="2800" dirty="0" err="1"/>
                  <a:t>elemen</a:t>
                </a:r>
                <a:r>
                  <a:rPr lang="en-ID" sz="2800" dirty="0"/>
                  <a:t> yang </a:t>
                </a:r>
                <a:r>
                  <a:rPr lang="en-ID" sz="2800" dirty="0" err="1"/>
                  <a:t>sama</a:t>
                </a:r>
                <a:endParaRPr lang="en-ID" sz="2800" dirty="0"/>
              </a:p>
              <a:p>
                <a:pPr lvl="0"/>
                <a:r>
                  <a:rPr lang="en-US" sz="2800" dirty="0" err="1"/>
                  <a:t>Notasi</a:t>
                </a:r>
                <a:r>
                  <a:rPr lang="en-US" sz="2800" dirty="0"/>
                  <a:t>: </a:t>
                </a:r>
                <a:r>
                  <a:rPr lang="en-US" sz="2800" i="1" dirty="0"/>
                  <a:t>A</a:t>
                </a:r>
                <a:r>
                  <a:rPr lang="en-US" sz="2800" dirty="0"/>
                  <a:t> // </a:t>
                </a:r>
                <a:r>
                  <a:rPr lang="en-US" sz="2800" i="1" dirty="0"/>
                  <a:t>B</a:t>
                </a:r>
              </a:p>
              <a:p>
                <a:pPr lvl="0"/>
                <a:endParaRPr lang="en-US" sz="2800" dirty="0"/>
              </a:p>
              <a:p>
                <a:pPr lvl="0"/>
                <a:endParaRPr lang="en-US" sz="2800" dirty="0"/>
              </a:p>
              <a:p>
                <a:pPr marL="0" lvl="0" indent="0">
                  <a:buNone/>
                </a:pPr>
                <a:endParaRPr lang="en-US" sz="2800" dirty="0"/>
              </a:p>
              <a:p>
                <a:pPr lvl="0"/>
                <a:r>
                  <a:rPr lang="en-US" sz="2800" dirty="0" err="1"/>
                  <a:t>Contoh</a:t>
                </a:r>
                <a:r>
                  <a:rPr lang="en-US" sz="2800" dirty="0"/>
                  <a:t> :</a:t>
                </a:r>
              </a:p>
              <a:p>
                <a:pPr lvl="1"/>
                <a:r>
                  <a:rPr lang="en-US" sz="2800" dirty="0"/>
                  <a:t>Jika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{</a:t>
                </a:r>
                <a:r>
                  <a:rPr lang="en-US" sz="2800" i="1" dirty="0"/>
                  <a:t>x</a:t>
                </a:r>
                <a:r>
                  <a:rPr lang="en-US" sz="2800" dirty="0"/>
                  <a:t> | </a:t>
                </a:r>
                <a:r>
                  <a:rPr lang="en-US" sz="2800" i="1" dirty="0"/>
                  <a:t>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D" sz="2800" dirty="0">
                    <a:latin typeface="Symbol"/>
                    <a:cs typeface="Symbol"/>
                  </a:rPr>
                  <a:t>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</a:t>
                </a:r>
                <a:r>
                  <a:rPr lang="en-US" sz="2800" i="1" dirty="0"/>
                  <a:t>x</a:t>
                </a:r>
                <a:r>
                  <a:rPr lang="en-US" sz="2800" dirty="0"/>
                  <a:t> &lt; 8} dan </a:t>
                </a:r>
                <a:r>
                  <a:rPr lang="en-US" sz="2800" i="1" dirty="0"/>
                  <a:t>B</a:t>
                </a:r>
                <a:r>
                  <a:rPr lang="en-US" sz="2800" dirty="0"/>
                  <a:t> = {10, 20, 30, ... }, </a:t>
                </a:r>
                <a:r>
                  <a:rPr lang="en-US" sz="2800" dirty="0" err="1"/>
                  <a:t>maka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// </a:t>
                </a:r>
                <a:r>
                  <a:rPr lang="en-US" sz="2800" i="1" dirty="0"/>
                  <a:t>B</a:t>
                </a:r>
                <a:r>
                  <a:rPr lang="en-US" sz="2800" dirty="0"/>
                  <a:t>.	</a:t>
                </a:r>
                <a:endParaRPr lang="en-ID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1013-3DDE-14A5-FF4C-D5B3B81E8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928" y="2034709"/>
                <a:ext cx="9744637" cy="4011528"/>
              </a:xfrm>
              <a:blipFill>
                <a:blip r:embed="rId2"/>
                <a:stretch>
                  <a:fillRect l="-1314" t="-1672" r="-438" b="-24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2F98EBF-9215-742D-FE29-BAD1D55D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39" t="47619" r="41990" b="23129"/>
          <a:stretch/>
        </p:blipFill>
        <p:spPr>
          <a:xfrm>
            <a:off x="4534678" y="3429000"/>
            <a:ext cx="2873828" cy="2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BCC5-5860-ABB3-D88E-DC2FE769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45DE-6876-75AF-CD25-83EAB210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328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b="1" dirty="0" err="1"/>
              <a:t>Himpunan</a:t>
            </a:r>
            <a:r>
              <a:rPr lang="en-US" sz="2800" b="1" dirty="0"/>
              <a:t> Kuasa</a:t>
            </a:r>
          </a:p>
          <a:p>
            <a:pPr lvl="1"/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kuasa</a:t>
            </a:r>
            <a:r>
              <a:rPr lang="en-US" sz="2600" dirty="0"/>
              <a:t> (</a:t>
            </a:r>
            <a:r>
              <a:rPr lang="en-US" sz="2600" i="1" dirty="0"/>
              <a:t>power set</a:t>
            </a:r>
            <a:r>
              <a:rPr lang="en-US" sz="2600" dirty="0"/>
              <a:t>)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yang </a:t>
            </a:r>
            <a:r>
              <a:rPr lang="en-US" sz="2600" dirty="0" err="1"/>
              <a:t>elemennya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dirty="0" err="1"/>
              <a:t>termasuk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kosong</a:t>
            </a:r>
            <a:r>
              <a:rPr lang="en-US" sz="2600" dirty="0"/>
              <a:t> dan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                         </a:t>
            </a:r>
            <a:endParaRPr lang="en-ID" sz="2600" dirty="0"/>
          </a:p>
          <a:p>
            <a:pPr lvl="1"/>
            <a:r>
              <a:rPr lang="en-US" sz="2600" dirty="0" err="1"/>
              <a:t>Notasi</a:t>
            </a:r>
            <a:r>
              <a:rPr lang="en-US" sz="2600" dirty="0"/>
              <a:t>: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A</a:t>
            </a:r>
            <a:r>
              <a:rPr lang="en-US" sz="2600" dirty="0"/>
              <a:t>) </a:t>
            </a:r>
            <a:r>
              <a:rPr lang="en-US" sz="2600" dirty="0" err="1"/>
              <a:t>atau</a:t>
            </a:r>
            <a:r>
              <a:rPr lang="en-US" sz="2600" dirty="0"/>
              <a:t> 2</a:t>
            </a:r>
            <a:r>
              <a:rPr lang="en-US" sz="2600" i="1" baseline="30000" dirty="0"/>
              <a:t>A</a:t>
            </a:r>
          </a:p>
          <a:p>
            <a:pPr lvl="1"/>
            <a:r>
              <a:rPr lang="pl-PL" sz="2600" dirty="0"/>
              <a:t>Jika</a:t>
            </a:r>
            <a:r>
              <a:rPr lang="en-US" sz="2600" dirty="0"/>
              <a:t> |</a:t>
            </a:r>
            <a:r>
              <a:rPr lang="pl-PL" sz="2600" i="1" dirty="0"/>
              <a:t>A</a:t>
            </a:r>
            <a:r>
              <a:rPr lang="en-US" sz="2600" dirty="0">
                <a:sym typeface="Symbol" pitchFamily="2" charset="2"/>
              </a:rPr>
              <a:t>|</a:t>
            </a:r>
            <a:r>
              <a:rPr lang="pl-PL" sz="2600" dirty="0"/>
              <a:t> = </a:t>
            </a:r>
            <a:r>
              <a:rPr lang="pl-PL" sz="2600" i="1" dirty="0"/>
              <a:t>m</a:t>
            </a:r>
            <a:r>
              <a:rPr lang="pl-PL" sz="2600" dirty="0"/>
              <a:t>, maka </a:t>
            </a:r>
            <a:r>
              <a:rPr lang="en-US" sz="2600" dirty="0"/>
              <a:t>|</a:t>
            </a:r>
            <a:r>
              <a:rPr lang="pl-PL" sz="2600" i="1" dirty="0"/>
              <a:t>P</a:t>
            </a:r>
            <a:r>
              <a:rPr lang="pl-PL" sz="2600" dirty="0"/>
              <a:t>(</a:t>
            </a:r>
            <a:r>
              <a:rPr lang="pl-PL" sz="2600" i="1" dirty="0"/>
              <a:t>A</a:t>
            </a:r>
            <a:r>
              <a:rPr lang="pl-PL" sz="2600" dirty="0"/>
              <a:t>)</a:t>
            </a:r>
            <a:r>
              <a:rPr lang="en-US" sz="2600" dirty="0">
                <a:sym typeface="Symbol" pitchFamily="2" charset="2"/>
              </a:rPr>
              <a:t>|</a:t>
            </a:r>
            <a:r>
              <a:rPr lang="pl-PL" sz="2600" dirty="0"/>
              <a:t> = 2</a:t>
            </a:r>
            <a:r>
              <a:rPr lang="pl-PL" sz="2600" i="1" baseline="30000" dirty="0"/>
              <a:t>m</a:t>
            </a:r>
            <a:r>
              <a:rPr lang="pl-PL" sz="2600" dirty="0"/>
              <a:t>.</a:t>
            </a:r>
            <a:endParaRPr lang="en-US" sz="2600" dirty="0"/>
          </a:p>
          <a:p>
            <a:endParaRPr lang="en-US" sz="2800" dirty="0"/>
          </a:p>
          <a:p>
            <a:pPr marL="457200" lvl="1" indent="0">
              <a:buNone/>
            </a:pPr>
            <a:r>
              <a:rPr lang="en-US" sz="2600" dirty="0" err="1"/>
              <a:t>Contoh</a:t>
            </a:r>
            <a:r>
              <a:rPr lang="en-US" sz="2600" dirty="0"/>
              <a:t> :</a:t>
            </a:r>
          </a:p>
          <a:p>
            <a:pPr lvl="1"/>
            <a:r>
              <a:rPr lang="pl-PL" sz="2800" dirty="0"/>
              <a:t>Jika </a:t>
            </a:r>
            <a:r>
              <a:rPr lang="pl-PL" sz="2800" i="1" dirty="0"/>
              <a:t>A</a:t>
            </a:r>
            <a:r>
              <a:rPr lang="pl-PL" sz="2800" dirty="0"/>
              <a:t> = {1, 2}, maka </a:t>
            </a:r>
            <a:r>
              <a:rPr lang="pl-PL" sz="2800" i="1" dirty="0"/>
              <a:t>P</a:t>
            </a:r>
            <a:r>
              <a:rPr lang="pl-PL" sz="2800" dirty="0"/>
              <a:t>(</a:t>
            </a:r>
            <a:r>
              <a:rPr lang="pl-PL" sz="2800" i="1" dirty="0"/>
              <a:t>A</a:t>
            </a:r>
            <a:r>
              <a:rPr lang="pl-PL" sz="2800" dirty="0"/>
              <a:t>) = {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, {1}, {2}, {1, 2}}</a:t>
            </a:r>
          </a:p>
          <a:p>
            <a:pPr lvl="1"/>
            <a:r>
              <a:rPr lang="pl-PL" sz="2800" dirty="0"/>
              <a:t>Himpunan kuasa dari 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 adalah </a:t>
            </a:r>
            <a:r>
              <a:rPr lang="pl-PL" sz="2800" i="1" dirty="0"/>
              <a:t>P</a:t>
            </a:r>
            <a:r>
              <a:rPr lang="pl-PL" sz="2800" dirty="0"/>
              <a:t>(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) = {</a:t>
            </a:r>
            <a:r>
              <a:rPr lang="en-ID" sz="2800" spc="15" dirty="0">
                <a:cs typeface="Times New Roman"/>
              </a:rPr>
              <a:t>∅}</a:t>
            </a:r>
            <a:endParaRPr lang="pl-PL" sz="2800" dirty="0"/>
          </a:p>
          <a:p>
            <a:pPr lvl="1"/>
            <a:r>
              <a:rPr lang="pl-PL" sz="2800" dirty="0"/>
              <a:t>Himpunan kuasa dari {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} adalah </a:t>
            </a:r>
            <a:r>
              <a:rPr lang="pl-PL" sz="2800" i="1" dirty="0"/>
              <a:t>P</a:t>
            </a:r>
            <a:r>
              <a:rPr lang="pl-PL" sz="2800" dirty="0"/>
              <a:t>({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}) = {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, {</a:t>
            </a:r>
            <a:r>
              <a:rPr lang="en-ID" sz="2800" spc="15" dirty="0">
                <a:cs typeface="Times New Roman"/>
              </a:rPr>
              <a:t>∅</a:t>
            </a:r>
            <a:r>
              <a:rPr lang="pl-PL" sz="2800" dirty="0"/>
              <a:t>}}.</a:t>
            </a:r>
            <a:endParaRPr lang="en-ID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095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9250-B074-5FA3-E3B4-430E1E2F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99AD-EABA-173C-A5B3-763E3B89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474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Irisan</a:t>
            </a:r>
            <a:r>
              <a:rPr lang="en-US" sz="2800" b="1" dirty="0"/>
              <a:t> (</a:t>
            </a:r>
            <a:r>
              <a:rPr lang="en-US" sz="2800" b="1" i="1" dirty="0"/>
              <a:t>intersection</a:t>
            </a:r>
            <a:r>
              <a:rPr lang="en-US" sz="2800" b="1" dirty="0"/>
              <a:t>)</a:t>
            </a:r>
          </a:p>
          <a:p>
            <a:pPr lvl="1"/>
            <a:r>
              <a:rPr lang="en-US" sz="2800" dirty="0" err="1"/>
              <a:t>Notasi</a:t>
            </a:r>
            <a:r>
              <a:rPr lang="en-US" sz="2800" dirty="0"/>
              <a:t>: </a:t>
            </a:r>
            <a:r>
              <a:rPr lang="es-ES" sz="2800" i="1" dirty="0"/>
              <a:t>A</a:t>
            </a:r>
            <a:r>
              <a:rPr lang="es-E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s-ES" sz="2800" dirty="0"/>
              <a:t> = {</a:t>
            </a:r>
            <a:r>
              <a:rPr lang="es-ES" sz="2800" i="1" dirty="0"/>
              <a:t>x</a:t>
            </a:r>
            <a:r>
              <a:rPr lang="en-US" sz="2800" dirty="0"/>
              <a:t>|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s-ES" sz="2800" i="1" dirty="0"/>
              <a:t>A</a:t>
            </a:r>
            <a:r>
              <a:rPr lang="es-ES" sz="2800" dirty="0"/>
              <a:t> dan 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s-ES" sz="2800" i="1" dirty="0"/>
              <a:t>B</a:t>
            </a:r>
            <a:r>
              <a:rPr lang="es-ES" sz="2800" dirty="0"/>
              <a:t>}</a:t>
            </a:r>
          </a:p>
          <a:p>
            <a:pPr lvl="0"/>
            <a:endParaRPr lang="es-ES" sz="2800" dirty="0"/>
          </a:p>
          <a:p>
            <a:pPr lvl="0"/>
            <a:endParaRPr lang="es-ES" sz="2800" dirty="0"/>
          </a:p>
          <a:p>
            <a:pPr lvl="0"/>
            <a:endParaRPr lang="es-E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id-ID" sz="2800" b="1" dirty="0"/>
              <a:t>:</a:t>
            </a:r>
            <a:endParaRPr lang="en-ID" sz="2800" dirty="0"/>
          </a:p>
          <a:p>
            <a:pPr lvl="1"/>
            <a:r>
              <a:rPr lang="id-ID" sz="2800" dirty="0"/>
              <a:t>Jika </a:t>
            </a:r>
            <a:r>
              <a:rPr lang="id-ID" sz="2800" i="1" dirty="0"/>
              <a:t>A</a:t>
            </a:r>
            <a:r>
              <a:rPr lang="id-ID" sz="2800" dirty="0"/>
              <a:t> = {2, 4, 6, 8, 10} dan </a:t>
            </a:r>
            <a:r>
              <a:rPr lang="id-ID" sz="2800" i="1" dirty="0"/>
              <a:t>B</a:t>
            </a:r>
            <a:r>
              <a:rPr lang="id-ID" sz="2800" dirty="0"/>
              <a:t> = {4, 10, 14, 18}, maka </a:t>
            </a:r>
            <a:r>
              <a:rPr lang="id-ID" sz="2800" i="1" dirty="0"/>
              <a:t>A</a:t>
            </a:r>
            <a:r>
              <a:rPr lang="en-US" sz="2800" dirty="0">
                <a:sym typeface="Symbol" pitchFamily="2" charset="2"/>
              </a:rPr>
              <a:t> ∩ </a:t>
            </a:r>
            <a:r>
              <a:rPr lang="id-ID" sz="2800" i="1" dirty="0"/>
              <a:t>B</a:t>
            </a:r>
            <a:r>
              <a:rPr lang="id-ID" sz="2800" dirty="0"/>
              <a:t> = {4, 10}</a:t>
            </a:r>
            <a:endParaRPr lang="en-ID" sz="2800" dirty="0"/>
          </a:p>
          <a:p>
            <a:pPr lvl="1"/>
            <a:r>
              <a:rPr lang="id-ID" sz="2800" dirty="0"/>
              <a:t>Jika </a:t>
            </a:r>
            <a:r>
              <a:rPr lang="id-ID" sz="2800" i="1" dirty="0"/>
              <a:t>A</a:t>
            </a:r>
            <a:r>
              <a:rPr lang="id-ID" sz="2800" dirty="0"/>
              <a:t> = {3, 5, 9} dan </a:t>
            </a:r>
            <a:r>
              <a:rPr lang="id-ID" sz="2800" i="1" dirty="0"/>
              <a:t>B</a:t>
            </a:r>
            <a:r>
              <a:rPr lang="id-ID" sz="2800" dirty="0"/>
              <a:t> = {-2, 6}, maka </a:t>
            </a:r>
            <a:r>
              <a:rPr lang="id-ID" sz="2800" i="1" dirty="0"/>
              <a:t>A</a:t>
            </a:r>
            <a:r>
              <a:rPr lang="id-ID" sz="2800" dirty="0"/>
              <a:t> </a:t>
            </a:r>
            <a:r>
              <a:rPr lang="en-US" sz="2800" dirty="0">
                <a:sym typeface="Symbol" pitchFamily="2" charset="2"/>
              </a:rPr>
              <a:t>∩ </a:t>
            </a:r>
            <a:r>
              <a:rPr lang="id-ID" sz="2800" i="1" dirty="0"/>
              <a:t>B</a:t>
            </a:r>
            <a:r>
              <a:rPr lang="id-ID" sz="2800" dirty="0"/>
              <a:t> = </a:t>
            </a:r>
            <a:r>
              <a:rPr lang="en-ID" sz="2800" spc="15" dirty="0">
                <a:cs typeface="Times New Roman"/>
              </a:rPr>
              <a:t>∅</a:t>
            </a:r>
            <a:r>
              <a:rPr lang="id-ID" sz="2800" dirty="0"/>
              <a:t>. </a:t>
            </a:r>
            <a:r>
              <a:rPr lang="en-US" sz="2800" dirty="0" err="1"/>
              <a:t>Artinya</a:t>
            </a:r>
            <a:r>
              <a:rPr lang="en-US" sz="2800" dirty="0"/>
              <a:t>: </a:t>
            </a:r>
            <a:r>
              <a:rPr lang="en-US" sz="2800" i="1" dirty="0"/>
              <a:t>A</a:t>
            </a:r>
            <a:r>
              <a:rPr lang="en-US" sz="2800" dirty="0"/>
              <a:t> // </a:t>
            </a:r>
            <a:r>
              <a:rPr lang="en-US" sz="2800" i="1" dirty="0"/>
              <a:t>B</a:t>
            </a:r>
            <a:r>
              <a:rPr lang="en-ID" sz="2800" dirty="0"/>
              <a:t> </a:t>
            </a:r>
          </a:p>
          <a:p>
            <a:pPr lvl="0"/>
            <a:endParaRPr lang="es-E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A6C27-C0C7-753F-34EE-C31856EF5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5" y="2920194"/>
            <a:ext cx="2223699" cy="16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60DE-1FAB-CF3D-2D58-420947DF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26A3-81A9-3B01-2254-0FC7367F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26345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err="1"/>
              <a:t>Gabungan</a:t>
            </a:r>
            <a:r>
              <a:rPr lang="en-US" sz="2800" b="1" dirty="0"/>
              <a:t> (</a:t>
            </a:r>
            <a:r>
              <a:rPr lang="en-US" sz="2800" b="1" i="1" dirty="0"/>
              <a:t>union</a:t>
            </a:r>
            <a:r>
              <a:rPr lang="en-US" sz="2800" b="1" dirty="0"/>
              <a:t>)</a:t>
            </a:r>
          </a:p>
          <a:p>
            <a:pPr lvl="1"/>
            <a:r>
              <a:rPr lang="en-US" sz="2800" dirty="0" err="1"/>
              <a:t>Notasi</a:t>
            </a:r>
            <a:r>
              <a:rPr lang="en-US" sz="2800" dirty="0"/>
              <a:t>: </a:t>
            </a:r>
            <a:r>
              <a:rPr lang="es-ES" sz="2800" i="1" dirty="0"/>
              <a:t>A</a:t>
            </a:r>
            <a:r>
              <a:rPr lang="es-E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s-ES" sz="2800" dirty="0"/>
              <a:t> = {</a:t>
            </a:r>
            <a:r>
              <a:rPr lang="es-ES" sz="2800" i="1" dirty="0"/>
              <a:t>x</a:t>
            </a:r>
            <a:r>
              <a:rPr lang="en-US" sz="2800" dirty="0"/>
              <a:t>|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s-ES" sz="2800" i="1" dirty="0"/>
              <a:t>A</a:t>
            </a:r>
            <a:r>
              <a:rPr lang="es-ES" sz="2800" dirty="0"/>
              <a:t> </a:t>
            </a:r>
            <a:r>
              <a:rPr lang="es-ES" sz="2800" dirty="0" err="1"/>
              <a:t>atau</a:t>
            </a:r>
            <a:r>
              <a:rPr lang="es-ES" sz="2800" dirty="0"/>
              <a:t> 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s-ES" sz="2800" i="1" dirty="0"/>
              <a:t>B</a:t>
            </a:r>
            <a:r>
              <a:rPr lang="es-ES" sz="2800" dirty="0"/>
              <a:t>}</a:t>
            </a:r>
          </a:p>
          <a:p>
            <a:endParaRPr lang="en-ID" sz="2800" dirty="0"/>
          </a:p>
          <a:p>
            <a:pPr lvl="0"/>
            <a:endParaRPr lang="en-ID" sz="2800" dirty="0"/>
          </a:p>
          <a:p>
            <a:pPr lvl="0"/>
            <a:endParaRPr lang="en-ID" sz="2800" dirty="0"/>
          </a:p>
          <a:p>
            <a:pPr lvl="0"/>
            <a:endParaRPr lang="en-ID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id-ID" sz="2800" b="1" dirty="0"/>
              <a:t>:</a:t>
            </a:r>
            <a:endParaRPr lang="en-ID" sz="2800" dirty="0"/>
          </a:p>
          <a:p>
            <a:pPr lvl="1"/>
            <a:r>
              <a:rPr lang="en-US" sz="2800" dirty="0"/>
              <a:t>Jika </a:t>
            </a:r>
            <a:r>
              <a:rPr lang="en-US" sz="2800" i="1" dirty="0"/>
              <a:t>A</a:t>
            </a:r>
            <a:r>
              <a:rPr lang="en-US" sz="2800" dirty="0"/>
              <a:t> = {2, 5, 8} dan </a:t>
            </a:r>
            <a:r>
              <a:rPr lang="en-US" sz="2800" i="1" dirty="0"/>
              <a:t>B</a:t>
            </a:r>
            <a:r>
              <a:rPr lang="en-US" sz="2800" dirty="0"/>
              <a:t> = {7, 5, 22},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∪ </a:t>
            </a:r>
            <a:r>
              <a:rPr lang="en-US" sz="2800" i="1" dirty="0"/>
              <a:t>B </a:t>
            </a:r>
            <a:r>
              <a:rPr lang="en-US" sz="2800" dirty="0"/>
              <a:t>= {2, 5, 7, 8, 22}</a:t>
            </a:r>
          </a:p>
          <a:p>
            <a:pPr lvl="1"/>
            <a:r>
              <a:rPr lang="en-US" sz="2800" i="1" dirty="0"/>
              <a:t>A</a:t>
            </a:r>
            <a:r>
              <a:rPr lang="en-US" sz="2800" dirty="0">
                <a:sym typeface="Symbol" pitchFamily="2" charset="2"/>
              </a:rPr>
              <a:t> ∪</a:t>
            </a:r>
            <a:r>
              <a:rPr lang="en-US" sz="2800" dirty="0"/>
              <a:t> </a:t>
            </a:r>
            <a:r>
              <a:rPr lang="en-ID" sz="2800" spc="15" dirty="0">
                <a:cs typeface="Times New Roman"/>
              </a:rPr>
              <a:t>∅ </a:t>
            </a:r>
            <a:r>
              <a:rPr lang="en-US" sz="2800" dirty="0"/>
              <a:t>= </a:t>
            </a:r>
            <a:r>
              <a:rPr lang="en-US" sz="2800" i="1" dirty="0"/>
              <a:t>A</a:t>
            </a:r>
            <a:r>
              <a:rPr lang="en-ID" sz="2800" i="1" dirty="0"/>
              <a:t>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F3442-29CA-1EC9-A5BC-83F0A903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55" y="2961368"/>
            <a:ext cx="2305245" cy="17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DEFINISI HIMPUNAN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950099"/>
            <a:ext cx="9744637" cy="4154488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err="1"/>
              <a:t>Himpunan</a:t>
            </a:r>
            <a:r>
              <a:rPr lang="en-US" sz="3800" dirty="0"/>
              <a:t> (</a:t>
            </a:r>
            <a:r>
              <a:rPr lang="en-US" sz="3800" i="1" dirty="0"/>
              <a:t>set</a:t>
            </a:r>
            <a:r>
              <a:rPr lang="en-US" sz="3800" dirty="0"/>
              <a:t>) </a:t>
            </a:r>
            <a:r>
              <a:rPr lang="en-US" sz="3800" dirty="0" err="1"/>
              <a:t>adalah</a:t>
            </a:r>
            <a:r>
              <a:rPr lang="en-US" sz="3800" dirty="0"/>
              <a:t> </a:t>
            </a:r>
            <a:r>
              <a:rPr lang="en-US" sz="3800" dirty="0" err="1"/>
              <a:t>kumpulan</a:t>
            </a:r>
            <a:r>
              <a:rPr lang="en-US" sz="3800" dirty="0"/>
              <a:t> </a:t>
            </a:r>
            <a:r>
              <a:rPr lang="en-US" sz="3800" dirty="0" err="1"/>
              <a:t>objek-objek</a:t>
            </a:r>
            <a:r>
              <a:rPr lang="en-US" sz="3800" dirty="0"/>
              <a:t> yang </a:t>
            </a:r>
            <a:r>
              <a:rPr lang="en-US" sz="3800" i="1" dirty="0" err="1"/>
              <a:t>berbeda</a:t>
            </a:r>
            <a:r>
              <a:rPr lang="en-US" sz="3800" i="1" dirty="0"/>
              <a:t> dan </a:t>
            </a:r>
            <a:r>
              <a:rPr lang="en-US" sz="3800" i="1" dirty="0" err="1"/>
              <a:t>mempunyai</a:t>
            </a:r>
            <a:r>
              <a:rPr lang="en-US" sz="3800" i="1" dirty="0"/>
              <a:t> arti.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i="1" dirty="0" err="1"/>
              <a:t>Contoh</a:t>
            </a:r>
            <a:r>
              <a:rPr lang="en-US" sz="3800" i="1" dirty="0"/>
              <a:t> : Kumpulan </a:t>
            </a:r>
            <a:r>
              <a:rPr lang="en-US" sz="3800" i="1" dirty="0" err="1"/>
              <a:t>bunga</a:t>
            </a:r>
            <a:r>
              <a:rPr lang="en-US" sz="3800" i="1" dirty="0"/>
              <a:t> </a:t>
            </a:r>
            <a:r>
              <a:rPr lang="en-US" sz="3800" i="1" dirty="0" err="1"/>
              <a:t>berwarna</a:t>
            </a:r>
            <a:r>
              <a:rPr lang="en-US" sz="3800" i="1" dirty="0"/>
              <a:t> </a:t>
            </a:r>
            <a:r>
              <a:rPr lang="en-US" sz="3800" i="1" dirty="0" err="1"/>
              <a:t>putih</a:t>
            </a:r>
            <a:r>
              <a:rPr lang="en-US" sz="3800" i="1" dirty="0"/>
              <a:t>  : </a:t>
            </a:r>
            <a:r>
              <a:rPr lang="en-US" sz="3800" i="1" dirty="0" err="1"/>
              <a:t>himpunan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	    Kumpulan </a:t>
            </a:r>
            <a:r>
              <a:rPr lang="en-US" sz="3800" i="1" dirty="0" err="1"/>
              <a:t>bunga</a:t>
            </a:r>
            <a:r>
              <a:rPr lang="en-US" sz="3800" i="1" dirty="0"/>
              <a:t> </a:t>
            </a:r>
            <a:r>
              <a:rPr lang="en-US" sz="3800" i="1" dirty="0" err="1"/>
              <a:t>indah</a:t>
            </a:r>
            <a:r>
              <a:rPr lang="en-US" sz="3800" i="1" dirty="0"/>
              <a:t> : </a:t>
            </a:r>
            <a:r>
              <a:rPr lang="en-US" sz="3800" i="1" dirty="0" err="1"/>
              <a:t>bukan</a:t>
            </a:r>
            <a:r>
              <a:rPr lang="en-US" sz="3800" i="1" dirty="0"/>
              <a:t> </a:t>
            </a:r>
            <a:r>
              <a:rPr lang="en-US" sz="3800" i="1" dirty="0" err="1"/>
              <a:t>himpunan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	    Kumpulan nama </a:t>
            </a:r>
            <a:r>
              <a:rPr lang="en-US" sz="3800" i="1" dirty="0" err="1"/>
              <a:t>hari</a:t>
            </a:r>
            <a:r>
              <a:rPr lang="en-US" sz="3800" i="1" dirty="0"/>
              <a:t> </a:t>
            </a:r>
            <a:r>
              <a:rPr lang="en-US" sz="3800" i="1" dirty="0" err="1"/>
              <a:t>dimulai</a:t>
            </a:r>
            <a:r>
              <a:rPr lang="en-US" sz="3800" i="1" dirty="0"/>
              <a:t> </a:t>
            </a:r>
            <a:r>
              <a:rPr lang="en-US" sz="3800" i="1" dirty="0" err="1"/>
              <a:t>huruf</a:t>
            </a:r>
            <a:r>
              <a:rPr lang="en-US" sz="3800" i="1" dirty="0"/>
              <a:t> Z : </a:t>
            </a:r>
            <a:r>
              <a:rPr lang="en-US" sz="3800" i="1" dirty="0" err="1"/>
              <a:t>himpunan</a:t>
            </a:r>
            <a:endParaRPr lang="en-US" sz="3800" i="1" dirty="0"/>
          </a:p>
          <a:p>
            <a:r>
              <a:rPr lang="en-US" sz="3800" dirty="0" err="1"/>
              <a:t>Objek</a:t>
            </a:r>
            <a:r>
              <a:rPr lang="en-US" sz="3800" dirty="0"/>
              <a:t> di </a:t>
            </a:r>
            <a:r>
              <a:rPr lang="en-US" sz="3800" dirty="0" err="1"/>
              <a:t>dalam</a:t>
            </a:r>
            <a:r>
              <a:rPr lang="en-US" sz="3800" dirty="0"/>
              <a:t> </a:t>
            </a:r>
            <a:r>
              <a:rPr lang="en-US" sz="3800" dirty="0" err="1"/>
              <a:t>himpunan</a:t>
            </a:r>
            <a:r>
              <a:rPr lang="en-US" sz="3800" dirty="0"/>
              <a:t> </a:t>
            </a:r>
            <a:r>
              <a:rPr lang="en-US" sz="3800" dirty="0" err="1"/>
              <a:t>disebut</a:t>
            </a:r>
            <a:r>
              <a:rPr lang="en-US" sz="3800" dirty="0"/>
              <a:t> </a:t>
            </a:r>
            <a:r>
              <a:rPr lang="en-US" sz="3800" dirty="0" err="1"/>
              <a:t>elemen</a:t>
            </a:r>
            <a:r>
              <a:rPr lang="en-US" sz="3800" dirty="0"/>
              <a:t>, </a:t>
            </a:r>
            <a:r>
              <a:rPr lang="en-US" sz="3800" dirty="0" err="1"/>
              <a:t>unsur</a:t>
            </a:r>
            <a:r>
              <a:rPr lang="en-US" sz="3800" dirty="0"/>
              <a:t>, </a:t>
            </a:r>
            <a:r>
              <a:rPr lang="en-US" sz="3800" dirty="0" err="1"/>
              <a:t>atau</a:t>
            </a:r>
            <a:r>
              <a:rPr lang="en-US" sz="3800" dirty="0"/>
              <a:t> </a:t>
            </a:r>
            <a:r>
              <a:rPr lang="en-US" sz="3800" dirty="0" err="1"/>
              <a:t>anggota</a:t>
            </a:r>
            <a:r>
              <a:rPr lang="en-US" sz="3800" dirty="0"/>
              <a:t>.</a:t>
            </a:r>
          </a:p>
          <a:p>
            <a:r>
              <a:rPr lang="en-US" sz="3800" dirty="0"/>
              <a:t>HMTI </a:t>
            </a:r>
            <a:r>
              <a:rPr lang="en-US" sz="3800" dirty="0" err="1"/>
              <a:t>adalah</a:t>
            </a:r>
            <a:r>
              <a:rPr lang="en-US" sz="3800" dirty="0"/>
              <a:t> </a:t>
            </a:r>
            <a:r>
              <a:rPr lang="en-US" sz="3800" dirty="0" err="1"/>
              <a:t>contoh</a:t>
            </a:r>
            <a:r>
              <a:rPr lang="en-US" sz="3800" dirty="0"/>
              <a:t> </a:t>
            </a:r>
            <a:r>
              <a:rPr lang="en-US" sz="3800" dirty="0" err="1"/>
              <a:t>sebuah</a:t>
            </a:r>
            <a:r>
              <a:rPr lang="en-US" sz="3800" dirty="0"/>
              <a:t> </a:t>
            </a:r>
            <a:r>
              <a:rPr lang="en-US" sz="3800" dirty="0" err="1"/>
              <a:t>himpunan</a:t>
            </a:r>
            <a:r>
              <a:rPr lang="en-US" sz="3800" dirty="0"/>
              <a:t>. Di </a:t>
            </a:r>
            <a:r>
              <a:rPr lang="en-US" sz="3800" dirty="0" err="1"/>
              <a:t>dalamnya</a:t>
            </a:r>
            <a:r>
              <a:rPr lang="en-US" sz="3800" dirty="0"/>
              <a:t> </a:t>
            </a:r>
            <a:r>
              <a:rPr lang="en-US" sz="3800" dirty="0" err="1"/>
              <a:t>berisi</a:t>
            </a:r>
            <a:r>
              <a:rPr lang="en-US" sz="3800" dirty="0"/>
              <a:t> </a:t>
            </a:r>
            <a:r>
              <a:rPr lang="en-US" sz="3800" dirty="0" err="1"/>
              <a:t>anggota</a:t>
            </a:r>
            <a:r>
              <a:rPr lang="en-US" sz="3800" dirty="0"/>
              <a:t> </a:t>
            </a:r>
            <a:r>
              <a:rPr lang="en-US" sz="3800" dirty="0" err="1"/>
              <a:t>berupa</a:t>
            </a:r>
            <a:r>
              <a:rPr lang="en-US" sz="3800" dirty="0"/>
              <a:t> </a:t>
            </a:r>
            <a:r>
              <a:rPr lang="en-US" sz="3800" dirty="0" err="1"/>
              <a:t>mahasiswa</a:t>
            </a:r>
            <a:r>
              <a:rPr lang="en-US" sz="3800" dirty="0"/>
              <a:t>. </a:t>
            </a:r>
            <a:r>
              <a:rPr lang="en-US" sz="3800" dirty="0" err="1"/>
              <a:t>Tiap</a:t>
            </a:r>
            <a:r>
              <a:rPr lang="en-US" sz="3800" dirty="0"/>
              <a:t> </a:t>
            </a:r>
            <a:r>
              <a:rPr lang="en-US" sz="3800" dirty="0" err="1"/>
              <a:t>mahasiswa</a:t>
            </a:r>
            <a:r>
              <a:rPr lang="en-US" sz="3800" dirty="0"/>
              <a:t> </a:t>
            </a:r>
            <a:r>
              <a:rPr lang="en-US" sz="3800" dirty="0" err="1"/>
              <a:t>berbeda</a:t>
            </a:r>
            <a:r>
              <a:rPr lang="en-US" sz="3800" dirty="0"/>
              <a:t> </a:t>
            </a:r>
            <a:r>
              <a:rPr lang="en-US" sz="3800" dirty="0" err="1"/>
              <a:t>satu</a:t>
            </a:r>
            <a:r>
              <a:rPr lang="en-US" sz="3800" dirty="0"/>
              <a:t> </a:t>
            </a:r>
            <a:r>
              <a:rPr lang="en-US" sz="3800" dirty="0" err="1"/>
              <a:t>sama</a:t>
            </a:r>
            <a:r>
              <a:rPr lang="en-US" sz="3800" dirty="0"/>
              <a:t> lain.</a:t>
            </a:r>
          </a:p>
          <a:p>
            <a:r>
              <a:rPr lang="en-US" sz="3800" dirty="0"/>
              <a:t>Satu set </a:t>
            </a:r>
            <a:r>
              <a:rPr lang="en-US" sz="3800" dirty="0" err="1"/>
              <a:t>komputer</a:t>
            </a:r>
            <a:r>
              <a:rPr lang="en-US" sz="3800" dirty="0"/>
              <a:t> </a:t>
            </a:r>
            <a:r>
              <a:rPr lang="en-US" sz="3800" dirty="0" err="1"/>
              <a:t>terdiri</a:t>
            </a:r>
            <a:r>
              <a:rPr lang="en-US" sz="3800" dirty="0"/>
              <a:t> </a:t>
            </a:r>
            <a:r>
              <a:rPr lang="en-US" sz="3800" dirty="0" err="1"/>
              <a:t>dari</a:t>
            </a:r>
            <a:r>
              <a:rPr lang="en-US" sz="3800" dirty="0"/>
              <a:t> CPU, monitor, dan keyboard.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774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4698-B1D4-3FA6-967D-7EFFA6CF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CFEB-B071-842C-8685-4FFDE94E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514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/>
              <a:t>Komplemen</a:t>
            </a:r>
            <a:r>
              <a:rPr lang="en-US" sz="2800" b="1" dirty="0"/>
              <a:t> (</a:t>
            </a:r>
            <a:r>
              <a:rPr lang="en-US" sz="2800" b="1" i="1" dirty="0"/>
              <a:t>complement</a:t>
            </a:r>
            <a:r>
              <a:rPr lang="en-US" sz="2800" b="1" dirty="0"/>
              <a:t>)</a:t>
            </a:r>
          </a:p>
          <a:p>
            <a:pPr lvl="1"/>
            <a:r>
              <a:rPr lang="en-US" sz="2800" dirty="0" err="1"/>
              <a:t>Notasi</a:t>
            </a:r>
            <a:r>
              <a:rPr lang="en-US" sz="2800" dirty="0"/>
              <a:t>: </a:t>
            </a:r>
            <a:r>
              <a:rPr lang="id-ID" sz="2800" i="1" dirty="0"/>
              <a:t>Ā</a:t>
            </a:r>
            <a:r>
              <a:rPr lang="id-ID" sz="2800" dirty="0"/>
              <a:t> </a:t>
            </a:r>
            <a:r>
              <a:rPr lang="es-ES" sz="2800" dirty="0"/>
              <a:t>= {</a:t>
            </a:r>
            <a:r>
              <a:rPr lang="es-ES" sz="2800" i="1" dirty="0"/>
              <a:t>x</a:t>
            </a:r>
            <a:r>
              <a:rPr lang="en-US" sz="2800" dirty="0"/>
              <a:t>| 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US" sz="2800" dirty="0">
                <a:sym typeface="Symbol" pitchFamily="2" charset="2"/>
              </a:rPr>
              <a:t>∈</a:t>
            </a:r>
            <a:r>
              <a:rPr lang="en-US" sz="2800" dirty="0"/>
              <a:t> </a:t>
            </a:r>
            <a:r>
              <a:rPr lang="es-ES" sz="2800" i="1" dirty="0"/>
              <a:t>U</a:t>
            </a:r>
            <a:r>
              <a:rPr lang="es-ES" sz="2800" dirty="0"/>
              <a:t>, </a:t>
            </a:r>
            <a:r>
              <a:rPr lang="es-ES" sz="2800" i="1" dirty="0"/>
              <a:t>x</a:t>
            </a:r>
            <a:r>
              <a:rPr lang="es-ES" sz="2800" dirty="0"/>
              <a:t> </a:t>
            </a:r>
            <a:r>
              <a:rPr lang="en-ID" sz="2800" dirty="0"/>
              <a:t>∉ </a:t>
            </a:r>
            <a:r>
              <a:rPr lang="es-ES" sz="2800" i="1" dirty="0"/>
              <a:t>A</a:t>
            </a:r>
            <a:r>
              <a:rPr lang="es-ES" sz="2800" dirty="0"/>
              <a:t>}</a:t>
            </a:r>
          </a:p>
          <a:p>
            <a:endParaRPr lang="en-ID" sz="2800" dirty="0"/>
          </a:p>
          <a:p>
            <a:endParaRPr lang="en-ID" sz="2800" dirty="0"/>
          </a:p>
          <a:p>
            <a:endParaRPr lang="en-ID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id-ID" sz="2800" b="1" dirty="0"/>
              <a:t>:</a:t>
            </a:r>
            <a:endParaRPr lang="en-ID" sz="2800" dirty="0"/>
          </a:p>
          <a:p>
            <a:pPr lvl="1"/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i="1" dirty="0"/>
              <a:t>U</a:t>
            </a:r>
            <a:r>
              <a:rPr lang="en-US" sz="2800" dirty="0"/>
              <a:t> = {1, 2, 3, …, 9}</a:t>
            </a:r>
          </a:p>
          <a:p>
            <a:pPr lvl="1"/>
            <a:r>
              <a:rPr lang="en-US" sz="2800" dirty="0"/>
              <a:t>Jika </a:t>
            </a:r>
            <a:r>
              <a:rPr lang="en-US" sz="2800" i="1" dirty="0"/>
              <a:t>A</a:t>
            </a:r>
            <a:r>
              <a:rPr lang="en-US" sz="2800" dirty="0"/>
              <a:t> = {1, 3, 7, 9},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id-ID" sz="2800" i="1" dirty="0"/>
              <a:t>Ā</a:t>
            </a:r>
            <a:r>
              <a:rPr lang="id-ID" sz="2800" dirty="0"/>
              <a:t> </a:t>
            </a:r>
            <a:r>
              <a:rPr lang="en-US" sz="2800" dirty="0"/>
              <a:t>= {2, 4, 6, 8}</a:t>
            </a:r>
          </a:p>
          <a:p>
            <a:pPr lvl="1"/>
            <a:r>
              <a:rPr lang="en-US" sz="2800" dirty="0"/>
              <a:t>Jika </a:t>
            </a:r>
            <a:r>
              <a:rPr lang="en-US" sz="2800" i="1" dirty="0"/>
              <a:t>A</a:t>
            </a:r>
            <a:r>
              <a:rPr lang="en-US" sz="2800" dirty="0"/>
              <a:t> = {</a:t>
            </a:r>
            <a:r>
              <a:rPr lang="en-US" sz="2800" i="1" dirty="0"/>
              <a:t>x </a:t>
            </a:r>
            <a:r>
              <a:rPr lang="en-US" sz="2800" dirty="0"/>
              <a:t>| </a:t>
            </a:r>
            <a:r>
              <a:rPr lang="en-US" sz="2800" i="1" dirty="0"/>
              <a:t>x</a:t>
            </a:r>
            <a:r>
              <a:rPr lang="en-US" sz="2800" dirty="0"/>
              <a:t>/2 </a:t>
            </a:r>
            <a:r>
              <a:rPr lang="en-ID" sz="28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en-US" sz="2800" i="1" dirty="0">
                <a:sym typeface="Symbol" pitchFamily="2" charset="2"/>
              </a:rPr>
              <a:t>P</a:t>
            </a:r>
            <a:r>
              <a:rPr lang="en-US" sz="2800" dirty="0">
                <a:sym typeface="Symbol" pitchFamily="2" charset="2"/>
              </a:rPr>
              <a:t>, </a:t>
            </a:r>
            <a:r>
              <a:rPr lang="en-US" sz="2800" i="1" dirty="0">
                <a:sym typeface="Symbol" pitchFamily="2" charset="2"/>
              </a:rPr>
              <a:t>x</a:t>
            </a:r>
            <a:r>
              <a:rPr lang="en-US" sz="2800" dirty="0">
                <a:sym typeface="Symbol" pitchFamily="2" charset="2"/>
              </a:rPr>
              <a:t> &lt; 9}, </a:t>
            </a:r>
            <a:r>
              <a:rPr lang="en-US" sz="2800" dirty="0" err="1">
                <a:sym typeface="Symbol" pitchFamily="2" charset="2"/>
              </a:rPr>
              <a:t>maka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id-ID" sz="2800" i="1" dirty="0"/>
              <a:t>Ā</a:t>
            </a:r>
            <a:r>
              <a:rPr lang="id-ID" sz="2800" dirty="0"/>
              <a:t> </a:t>
            </a:r>
            <a:r>
              <a:rPr lang="es-ES" sz="2800" dirty="0"/>
              <a:t>= {1, 3, 5, 7, 9}</a:t>
            </a:r>
            <a:endParaRPr lang="en-US" sz="2800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D251B-C894-8757-0E07-61ADCFBB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04" y="2949055"/>
            <a:ext cx="2202996" cy="15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2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EDF8-5AC6-35DE-3A38-218A046D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199FF-B3C3-9A5C-289B-A4F8382B6D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928" y="2034709"/>
                <a:ext cx="9744637" cy="418880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800" b="1" dirty="0"/>
                  <a:t>Selisih (</a:t>
                </a:r>
                <a:r>
                  <a:rPr lang="en-US" sz="2800" b="1" i="1" dirty="0"/>
                  <a:t>difference</a:t>
                </a:r>
                <a:r>
                  <a:rPr lang="en-US" sz="2800" b="1" dirty="0"/>
                  <a:t>)</a:t>
                </a:r>
              </a:p>
              <a:p>
                <a:pPr marL="227013" lvl="0" indent="-227013">
                  <a:tabLst>
                    <a:tab pos="2127250" algn="l"/>
                  </a:tabLst>
                </a:pPr>
                <a:r>
                  <a:rPr lang="en-US" sz="2800" dirty="0" err="1"/>
                  <a:t>Notasi</a:t>
                </a:r>
                <a:r>
                  <a:rPr lang="en-US" sz="2800" dirty="0"/>
                  <a:t>: </a:t>
                </a:r>
                <a:r>
                  <a:rPr lang="es-ES" sz="2800" i="1" dirty="0"/>
                  <a:t>A</a:t>
                </a:r>
                <a:r>
                  <a:rPr lang="es-E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-</a:t>
                </a:r>
                <a:r>
                  <a:rPr lang="en-US" sz="2800" dirty="0"/>
                  <a:t> </a:t>
                </a:r>
                <a:r>
                  <a:rPr lang="en-US" sz="2800" i="1" dirty="0"/>
                  <a:t>B</a:t>
                </a:r>
                <a:r>
                  <a:rPr lang="es-ES" sz="2800" dirty="0"/>
                  <a:t> 	= {</a:t>
                </a:r>
                <a:r>
                  <a:rPr lang="es-ES" sz="2800" i="1" dirty="0"/>
                  <a:t>x</a:t>
                </a:r>
                <a:r>
                  <a:rPr lang="en-US" sz="2800" dirty="0"/>
                  <a:t>|</a:t>
                </a:r>
                <a:r>
                  <a:rPr lang="es-ES" sz="2800" i="1" dirty="0"/>
                  <a:t>x</a:t>
                </a:r>
                <a:r>
                  <a:rPr lang="es-E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∈</a:t>
                </a:r>
                <a:r>
                  <a:rPr lang="en-US" sz="2800" dirty="0"/>
                  <a:t> </a:t>
                </a:r>
                <a:r>
                  <a:rPr lang="es-ES" sz="2800" i="1" dirty="0"/>
                  <a:t>A</a:t>
                </a:r>
                <a:r>
                  <a:rPr lang="es-ES" sz="2800" dirty="0"/>
                  <a:t> dan </a:t>
                </a:r>
                <a:r>
                  <a:rPr lang="es-ES" sz="2800" i="1" dirty="0"/>
                  <a:t>x</a:t>
                </a:r>
                <a:r>
                  <a:rPr lang="es-ES" sz="2800" dirty="0"/>
                  <a:t> </a:t>
                </a:r>
                <a:r>
                  <a:rPr lang="en-ID" sz="2800" dirty="0"/>
                  <a:t>∉</a:t>
                </a:r>
                <a:r>
                  <a:rPr lang="en-US" sz="2800" dirty="0"/>
                  <a:t> </a:t>
                </a:r>
                <a:r>
                  <a:rPr lang="es-ES" sz="2800" i="1" dirty="0"/>
                  <a:t>B</a:t>
                </a:r>
                <a:r>
                  <a:rPr lang="es-ES" sz="2800" dirty="0"/>
                  <a:t>}</a:t>
                </a:r>
              </a:p>
              <a:p>
                <a:pPr marL="2135188" lvl="5" indent="0">
                  <a:buNone/>
                  <a:tabLst>
                    <a:tab pos="2127250" algn="l"/>
                  </a:tabLst>
                </a:pPr>
                <a:r>
                  <a:rPr lang="es-ES" sz="2800" dirty="0"/>
                  <a:t>= </a:t>
                </a:r>
                <a:r>
                  <a:rPr lang="es-ES" sz="2800" i="1" dirty="0"/>
                  <a:t>A</a:t>
                </a:r>
                <a:r>
                  <a:rPr lang="es-E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/>
                          <m:t>B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2" charset="2"/>
                  </a:rPr>
                  <a:t> </a:t>
                </a:r>
              </a:p>
              <a:p>
                <a:pPr marL="2135188" lvl="5" indent="0">
                  <a:buNone/>
                  <a:tabLst>
                    <a:tab pos="2127250" algn="l"/>
                  </a:tabLst>
                </a:pPr>
                <a:endParaRPr lang="en-US" sz="2800" dirty="0">
                  <a:sym typeface="Symbol" pitchFamily="2" charset="2"/>
                </a:endParaRPr>
              </a:p>
              <a:p>
                <a:pPr marL="2135188" lvl="5" indent="0">
                  <a:buNone/>
                  <a:tabLst>
                    <a:tab pos="2127250" algn="l"/>
                  </a:tabLst>
                </a:pPr>
                <a:endParaRPr lang="es-ES" sz="2800" dirty="0"/>
              </a:p>
              <a:p>
                <a:endParaRPr lang="en-ID" sz="2800" dirty="0"/>
              </a:p>
              <a:p>
                <a:pPr lvl="0"/>
                <a:r>
                  <a:rPr lang="en-US" sz="2800" dirty="0" err="1"/>
                  <a:t>Contoh</a:t>
                </a:r>
                <a:r>
                  <a:rPr lang="en-US" sz="2800" dirty="0"/>
                  <a:t> </a:t>
                </a:r>
                <a:r>
                  <a:rPr lang="id-ID" sz="2800" b="1" dirty="0"/>
                  <a:t>:</a:t>
                </a:r>
                <a:endParaRPr lang="en-ID" sz="2800" dirty="0"/>
              </a:p>
              <a:p>
                <a:pPr lvl="1"/>
                <a:r>
                  <a:rPr lang="en-US" sz="2800" dirty="0"/>
                  <a:t>Jika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{1, 2, 3, ..., 10} dan </a:t>
                </a:r>
                <a:r>
                  <a:rPr lang="en-US" sz="2800" i="1" dirty="0"/>
                  <a:t>B</a:t>
                </a:r>
                <a:r>
                  <a:rPr lang="en-US" sz="2800" dirty="0"/>
                  <a:t> = {2, 4, 6, 8, 10}, </a:t>
                </a:r>
                <a:r>
                  <a:rPr lang="en-US" sz="2800" dirty="0" err="1"/>
                  <a:t>maka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- </a:t>
                </a:r>
                <a:r>
                  <a:rPr lang="en-US" sz="2800" i="1" dirty="0"/>
                  <a:t>B</a:t>
                </a:r>
                <a:r>
                  <a:rPr lang="en-US" sz="2800" dirty="0"/>
                  <a:t> = {1, 3, 5, 7, 9} dan   </a:t>
                </a:r>
                <a:r>
                  <a:rPr lang="en-US" sz="2800" i="1" dirty="0"/>
                  <a:t>B</a:t>
                </a:r>
                <a:r>
                  <a:rPr lang="en-US" sz="2800" dirty="0"/>
                  <a:t> -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∅</a:t>
                </a:r>
              </a:p>
              <a:p>
                <a:pPr lvl="1"/>
                <a:r>
                  <a:rPr lang="en-US" sz="2800" dirty="0"/>
                  <a:t>{1, 3, 5} - {1, 2, 3} = {5}, </a:t>
                </a:r>
                <a:r>
                  <a:rPr lang="en-US" sz="2800" dirty="0" err="1"/>
                  <a:t>tetapi</a:t>
                </a:r>
                <a:r>
                  <a:rPr lang="en-US" sz="2800" dirty="0"/>
                  <a:t> {1, 2, 3} - {1, 3, 5} = {2}</a:t>
                </a:r>
              </a:p>
              <a:p>
                <a:endParaRPr lang="en-ID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199FF-B3C3-9A5C-289B-A4F8382B6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928" y="2034709"/>
                <a:ext cx="9744637" cy="4188809"/>
              </a:xfrm>
              <a:blipFill>
                <a:blip r:embed="rId2"/>
                <a:stretch>
                  <a:fillRect l="-1314" t="-2620" r="-21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E65A393-7B88-A0B3-B078-1591BD02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55" y="2961789"/>
            <a:ext cx="2073437" cy="15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0D42-DB0A-B342-4A5B-7E859C06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B1F8-DD87-8850-25B4-1AAA6D30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0488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/>
              <a:t>Beda </a:t>
            </a:r>
            <a:r>
              <a:rPr lang="en-US" sz="2800" b="1" dirty="0" err="1"/>
              <a:t>Setangkup</a:t>
            </a:r>
            <a:r>
              <a:rPr lang="en-US" sz="2800" b="1" dirty="0"/>
              <a:t> (</a:t>
            </a:r>
            <a:r>
              <a:rPr lang="en-US" sz="2800" b="1" i="1" dirty="0"/>
              <a:t>symmetric difference</a:t>
            </a:r>
            <a:r>
              <a:rPr lang="en-US" sz="2800" b="1" dirty="0"/>
              <a:t>)</a:t>
            </a:r>
          </a:p>
          <a:p>
            <a:pPr lvl="1"/>
            <a:r>
              <a:rPr lang="en-US" sz="2800" dirty="0" err="1"/>
              <a:t>Notasi</a:t>
            </a:r>
            <a:r>
              <a:rPr lang="en-US" sz="2800" dirty="0"/>
              <a:t>: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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dirty="0"/>
              <a:t> = (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dirty="0"/>
              <a:t>) - (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- </a:t>
            </a:r>
            <a:r>
              <a:rPr lang="en-US" sz="2800" i="1" dirty="0"/>
              <a:t>B</a:t>
            </a:r>
            <a:r>
              <a:rPr lang="en-US" sz="2800" dirty="0"/>
              <a:t>)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sz="2800" dirty="0"/>
              <a:t> (</a:t>
            </a:r>
            <a:r>
              <a:rPr lang="en-US" sz="2800" i="1" dirty="0"/>
              <a:t>B</a:t>
            </a:r>
            <a:r>
              <a:rPr lang="en-US" sz="2800" dirty="0"/>
              <a:t> - 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  <a:endParaRPr lang="en-ID" sz="2800" dirty="0"/>
          </a:p>
          <a:p>
            <a:endParaRPr lang="en-ID" sz="2800" dirty="0"/>
          </a:p>
          <a:p>
            <a:endParaRPr lang="en-ID" sz="2800" dirty="0"/>
          </a:p>
          <a:p>
            <a:endParaRPr lang="en-ID" sz="2800" dirty="0"/>
          </a:p>
          <a:p>
            <a:endParaRPr lang="en-ID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id-ID" sz="2800" b="1" dirty="0"/>
              <a:t>:</a:t>
            </a:r>
            <a:endParaRPr lang="en-ID" sz="2800" dirty="0"/>
          </a:p>
          <a:p>
            <a:pPr lvl="1"/>
            <a:r>
              <a:rPr lang="en-US" sz="2800" dirty="0"/>
              <a:t>Jika </a:t>
            </a:r>
            <a:r>
              <a:rPr lang="en-US" sz="2800" i="1" dirty="0"/>
              <a:t>A</a:t>
            </a:r>
            <a:r>
              <a:rPr lang="en-US" sz="2800" dirty="0"/>
              <a:t> = {2, 4, 6} dan </a:t>
            </a:r>
            <a:r>
              <a:rPr lang="en-US" sz="2800" i="1" dirty="0"/>
              <a:t>B</a:t>
            </a:r>
            <a:r>
              <a:rPr lang="en-US" sz="2800" dirty="0"/>
              <a:t> = {2, 3, 5},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 </a:t>
            </a:r>
            <a:r>
              <a:rPr lang="en-US" sz="2800" i="1" dirty="0"/>
              <a:t>B</a:t>
            </a:r>
            <a:r>
              <a:rPr lang="en-US" sz="2800" dirty="0"/>
              <a:t> = {3, 4, 5, 6}</a:t>
            </a:r>
            <a:endParaRPr lang="en-ID" sz="2800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A9EB9-9440-1F33-9B35-5B57B83E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41" y="3073950"/>
            <a:ext cx="2447503" cy="18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90F2-C43C-3479-AC53-E31AAB23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OPERASI TERHADAP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4698-8C1D-AA12-B4AD-A52091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78581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b="1" dirty="0" err="1"/>
              <a:t>Perkalian</a:t>
            </a:r>
            <a:r>
              <a:rPr lang="en-US" sz="3200" b="1" dirty="0"/>
              <a:t> </a:t>
            </a:r>
            <a:r>
              <a:rPr lang="en-US" sz="3200" b="1" dirty="0" err="1"/>
              <a:t>Kartesian</a:t>
            </a:r>
            <a:r>
              <a:rPr lang="en-US" sz="3200" b="1" dirty="0"/>
              <a:t> (</a:t>
            </a:r>
            <a:r>
              <a:rPr lang="en-US" sz="3200" b="1" i="1" dirty="0"/>
              <a:t>cartesian product</a:t>
            </a:r>
            <a:r>
              <a:rPr lang="en-US" sz="3200" b="1" dirty="0"/>
              <a:t>)</a:t>
            </a:r>
          </a:p>
          <a:p>
            <a:pPr lvl="0"/>
            <a:r>
              <a:rPr lang="en-US" sz="3200" dirty="0" err="1"/>
              <a:t>Notasi</a:t>
            </a:r>
            <a:r>
              <a:rPr lang="en-US" sz="3200" dirty="0"/>
              <a:t>: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>
                <a:sym typeface="Symbol" pitchFamily="2" charset="2"/>
              </a:rPr>
              <a:t>x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= {(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>
                <a:sym typeface="Symbol" pitchFamily="2" charset="2"/>
              </a:rPr>
              <a:t>b</a:t>
            </a:r>
            <a:r>
              <a:rPr lang="en-US" sz="3200" dirty="0"/>
              <a:t>) | </a:t>
            </a:r>
            <a:r>
              <a:rPr lang="en-US" sz="3200" i="1" dirty="0"/>
              <a:t>a</a:t>
            </a:r>
            <a:r>
              <a:rPr lang="en-US" sz="3200" dirty="0">
                <a:sym typeface="Symbol" pitchFamily="2" charset="2"/>
              </a:rPr>
              <a:t> ∈ </a:t>
            </a:r>
            <a:r>
              <a:rPr lang="en-US" sz="3200" i="1" dirty="0">
                <a:sym typeface="Symbol" pitchFamily="2" charset="2"/>
              </a:rPr>
              <a:t>A</a:t>
            </a:r>
            <a:r>
              <a:rPr lang="en-US" sz="3200" dirty="0">
                <a:sym typeface="Symbol" pitchFamily="2" charset="2"/>
              </a:rPr>
              <a:t> dan </a:t>
            </a:r>
            <a:r>
              <a:rPr lang="en-US" sz="3200" i="1" dirty="0">
                <a:sym typeface="Symbol" pitchFamily="2" charset="2"/>
              </a:rPr>
              <a:t>b</a:t>
            </a:r>
            <a:r>
              <a:rPr lang="en-US" sz="3200" dirty="0">
                <a:sym typeface="Symbol" pitchFamily="2" charset="2"/>
              </a:rPr>
              <a:t> ∈ </a:t>
            </a:r>
            <a:r>
              <a:rPr lang="en-US" sz="3200" i="1" dirty="0">
                <a:sym typeface="Symbol" pitchFamily="2" charset="2"/>
              </a:rPr>
              <a:t>B</a:t>
            </a:r>
            <a:r>
              <a:rPr lang="en-US" sz="3200" dirty="0"/>
              <a:t>}</a:t>
            </a:r>
            <a:endParaRPr lang="en-ID" sz="3200" dirty="0"/>
          </a:p>
          <a:p>
            <a:pPr lvl="0"/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id-ID" sz="3200" b="1" dirty="0"/>
              <a:t>:</a:t>
            </a:r>
          </a:p>
          <a:p>
            <a:pPr lvl="1"/>
            <a:r>
              <a:rPr lang="en-US" sz="3200" dirty="0" err="1"/>
              <a:t>Misalkan</a:t>
            </a:r>
            <a:r>
              <a:rPr lang="en-US" sz="3200" dirty="0"/>
              <a:t> </a:t>
            </a:r>
            <a:r>
              <a:rPr lang="en-US" sz="3200" i="1" dirty="0"/>
              <a:t>C</a:t>
            </a:r>
            <a:r>
              <a:rPr lang="en-US" sz="3200" dirty="0"/>
              <a:t> = {1, 2, 3},  dan </a:t>
            </a:r>
            <a:r>
              <a:rPr lang="en-US" sz="3200" i="1" dirty="0"/>
              <a:t>D</a:t>
            </a:r>
            <a:r>
              <a:rPr lang="en-US" sz="3200" dirty="0"/>
              <a:t> = {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},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      </a:t>
            </a:r>
            <a:r>
              <a:rPr lang="en-US" sz="3200" i="1" dirty="0"/>
              <a:t>C</a:t>
            </a:r>
            <a:r>
              <a:rPr lang="en-US" sz="3200" dirty="0"/>
              <a:t> </a:t>
            </a:r>
            <a:r>
              <a:rPr lang="en-US" sz="3200" dirty="0">
                <a:sym typeface="Symbol" pitchFamily="2" charset="2"/>
              </a:rPr>
              <a:t></a:t>
            </a:r>
            <a:r>
              <a:rPr lang="en-US" sz="3200" dirty="0"/>
              <a:t> </a:t>
            </a:r>
            <a:r>
              <a:rPr lang="en-US" sz="3200" i="1" dirty="0"/>
              <a:t>D</a:t>
            </a:r>
            <a:r>
              <a:rPr lang="en-US" sz="3200" dirty="0"/>
              <a:t> = {(1, </a:t>
            </a:r>
            <a:r>
              <a:rPr lang="en-US" sz="3200" i="1" dirty="0"/>
              <a:t>a</a:t>
            </a:r>
            <a:r>
              <a:rPr lang="en-US" sz="3200" dirty="0"/>
              <a:t>), (1, </a:t>
            </a:r>
            <a:r>
              <a:rPr lang="en-US" sz="3200" i="1" dirty="0"/>
              <a:t>b</a:t>
            </a:r>
            <a:r>
              <a:rPr lang="en-US" sz="3200" dirty="0"/>
              <a:t>), (2, a), (2, </a:t>
            </a:r>
            <a:r>
              <a:rPr lang="en-US" sz="3200" i="1" dirty="0"/>
              <a:t>b</a:t>
            </a:r>
            <a:r>
              <a:rPr lang="en-US" sz="3200" dirty="0"/>
              <a:t>), (3, </a:t>
            </a:r>
            <a:r>
              <a:rPr lang="en-US" sz="3200" i="1" dirty="0"/>
              <a:t>a</a:t>
            </a:r>
            <a:r>
              <a:rPr lang="en-US" sz="3200" dirty="0"/>
              <a:t>), (3, </a:t>
            </a:r>
            <a:r>
              <a:rPr lang="en-US" sz="3200" i="1" dirty="0"/>
              <a:t>b</a:t>
            </a:r>
            <a:r>
              <a:rPr lang="en-US" sz="3200" dirty="0"/>
              <a:t>)}</a:t>
            </a:r>
            <a:endParaRPr lang="en-ID" sz="32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436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CA7C3F-2055-EFA5-4B19-2256F7C9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453" y="1454598"/>
            <a:ext cx="9332441" cy="532822"/>
          </a:xfrm>
        </p:spPr>
        <p:txBody>
          <a:bodyPr/>
          <a:lstStyle/>
          <a:p>
            <a:pPr algn="ctr"/>
            <a:r>
              <a:rPr lang="en-US" dirty="0"/>
              <a:t>HUKUM – HUKUM HIMPUNAN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3F56D1-271C-88F1-51CE-8D14E10DB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8" y="2357718"/>
            <a:ext cx="4500281" cy="36934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/>
              <a:t>Disebut</a:t>
            </a:r>
            <a:r>
              <a:rPr lang="en-US" sz="2800" dirty="0"/>
              <a:t> juga </a:t>
            </a:r>
            <a:r>
              <a:rPr lang="en-US" sz="2800" dirty="0" err="1"/>
              <a:t>sifat-sifat</a:t>
            </a:r>
            <a:r>
              <a:rPr lang="en-US" sz="2800" dirty="0"/>
              <a:t> (</a:t>
            </a:r>
            <a:r>
              <a:rPr lang="en-US" sz="2800" i="1" dirty="0"/>
              <a:t>properties</a:t>
            </a:r>
            <a:r>
              <a:rPr lang="en-US" sz="2800" dirty="0"/>
              <a:t>)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aljabar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Hukum </a:t>
            </a:r>
            <a:r>
              <a:rPr lang="en-US" sz="2800" dirty="0" err="1"/>
              <a:t>Identitas</a:t>
            </a:r>
            <a:r>
              <a:rPr lang="en-US" sz="2800" dirty="0"/>
              <a:t>:</a:t>
            </a:r>
          </a:p>
          <a:p>
            <a:pPr lvl="1"/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∪ </a:t>
            </a:r>
            <a:r>
              <a:rPr lang="en-US" sz="2800" dirty="0"/>
              <a:t>∅ = </a:t>
            </a:r>
            <a:r>
              <a:rPr lang="en-US" sz="2800" i="1" dirty="0"/>
              <a:t>A</a:t>
            </a:r>
            <a:endParaRPr lang="en-ID" sz="2800" i="1" dirty="0"/>
          </a:p>
          <a:p>
            <a:pPr lvl="1"/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∩ </a:t>
            </a:r>
            <a:r>
              <a:rPr lang="en-US" sz="2800" dirty="0">
                <a:ea typeface="Cambria Math" panose="02040503050406030204" pitchFamily="18" charset="0"/>
                <a:sym typeface="Symbol" pitchFamily="2" charset="2"/>
              </a:rPr>
              <a:t>U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en-US" sz="2800" dirty="0"/>
              <a:t>= </a:t>
            </a:r>
            <a:r>
              <a:rPr lang="en-US" sz="2800" i="1" dirty="0"/>
              <a:t>A</a:t>
            </a:r>
            <a:endParaRPr lang="en-ID" sz="2800" i="1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Hukum </a:t>
            </a:r>
            <a:r>
              <a:rPr lang="en-US" sz="2800" i="1" dirty="0"/>
              <a:t>null</a:t>
            </a:r>
            <a:r>
              <a:rPr lang="en-US" sz="2800" dirty="0"/>
              <a:t>/</a:t>
            </a:r>
            <a:r>
              <a:rPr lang="en-US" sz="2800" dirty="0" err="1"/>
              <a:t>dominasi</a:t>
            </a:r>
            <a:r>
              <a:rPr lang="en-US" sz="2800" dirty="0"/>
              <a:t>:</a:t>
            </a:r>
          </a:p>
          <a:p>
            <a:pPr lvl="1"/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∩ </a:t>
            </a:r>
            <a:r>
              <a:rPr lang="en-US" sz="2800" dirty="0"/>
              <a:t>∅ = ∅</a:t>
            </a:r>
            <a:endParaRPr lang="en-ID" sz="2800" dirty="0"/>
          </a:p>
          <a:p>
            <a:pPr lvl="1"/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sym typeface="Symbol" pitchFamily="2" charset="2"/>
              </a:rPr>
              <a:t>∪ </a:t>
            </a:r>
            <a:r>
              <a:rPr lang="en-US" sz="2800" dirty="0">
                <a:ea typeface="Cambria Math" panose="02040503050406030204" pitchFamily="18" charset="0"/>
                <a:sym typeface="Symbol" pitchFamily="2" charset="2"/>
              </a:rPr>
              <a:t>U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en-US" sz="2800" dirty="0"/>
              <a:t>= </a:t>
            </a:r>
            <a:r>
              <a:rPr lang="en-US" sz="2800" dirty="0">
                <a:ea typeface="Cambria Math" panose="02040503050406030204" pitchFamily="18" charset="0"/>
              </a:rPr>
              <a:t>U</a:t>
            </a:r>
          </a:p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42B7479-AC2E-5BF4-0983-A4E7C78665B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19461" y="2357718"/>
                <a:ext cx="4275433" cy="369345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/>
                  <a:t>Hukum </a:t>
                </a:r>
                <a:r>
                  <a:rPr lang="en-US" sz="2400" dirty="0" err="1"/>
                  <a:t>Komplemen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itchFamily="2" charset="2"/>
                  </a:rPr>
                  <a:t>∪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/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ym typeface="Symbol" pitchFamily="2" charset="2"/>
                  </a:rPr>
                  <a:t> = </a:t>
                </a:r>
                <a:r>
                  <a:rPr lang="en-US" sz="2400" dirty="0">
                    <a:ea typeface="Cambria Math" panose="02040503050406030204" pitchFamily="18" charset="0"/>
                  </a:rPr>
                  <a:t>U</a:t>
                </a:r>
              </a:p>
              <a:p>
                <a:pPr lvl="1"/>
                <a:r>
                  <a:rPr lang="en-US" sz="2400" i="1" dirty="0"/>
                  <a:t>A</a:t>
                </a:r>
                <a:r>
                  <a:rPr lang="en-US" sz="2400" dirty="0">
                    <a:sym typeface="Symbol" pitchFamily="2" charset="2"/>
                  </a:rPr>
                  <a:t> 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1" dirty="0"/>
                          <m:t>A</m:t>
                        </m:r>
                      </m:e>
                    </m:acc>
                    <m:r>
                      <a:rPr lang="en-US" sz="2400" i="1" dirty="0"/>
                      <m:t> </m:t>
                    </m:r>
                  </m:oMath>
                </a14:m>
                <a:r>
                  <a:rPr lang="en-US" sz="2400" dirty="0">
                    <a:sym typeface="Symbol" pitchFamily="2" charset="2"/>
                  </a:rPr>
                  <a:t>= </a:t>
                </a:r>
                <a:r>
                  <a:rPr lang="en-US" sz="2400" dirty="0"/>
                  <a:t>∅</a:t>
                </a:r>
                <a:endParaRPr lang="en-ID" sz="2400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400" dirty="0"/>
                  <a:t>Hukum </a:t>
                </a:r>
                <a:r>
                  <a:rPr lang="en-US" sz="2400" dirty="0" err="1"/>
                  <a:t>Idempoten</a:t>
                </a:r>
                <a:endParaRPr lang="en-US" sz="2400" dirty="0"/>
              </a:p>
              <a:p>
                <a:pPr lvl="1"/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itchFamily="2" charset="2"/>
                  </a:rPr>
                  <a:t>∪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  <a:r>
                  <a:rPr lang="en-US" sz="2400" dirty="0">
                    <a:sym typeface="Symbol" pitchFamily="2" charset="2"/>
                  </a:rPr>
                  <a:t> =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</a:p>
              <a:p>
                <a:pPr lvl="1"/>
                <a:r>
                  <a:rPr lang="en-US" sz="2400" i="1" dirty="0">
                    <a:sym typeface="Symbol" pitchFamily="2" charset="2"/>
                  </a:rPr>
                  <a:t>A</a:t>
                </a:r>
                <a:r>
                  <a:rPr lang="en-US" sz="2400" dirty="0">
                    <a:sym typeface="Symbol" pitchFamily="2" charset="2"/>
                  </a:rPr>
                  <a:t> ∩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  <a:r>
                  <a:rPr lang="en-US" sz="2400" dirty="0">
                    <a:sym typeface="Symbol" pitchFamily="2" charset="2"/>
                  </a:rPr>
                  <a:t> =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sz="2400" dirty="0"/>
                  <a:t>Hukum </a:t>
                </a:r>
                <a:r>
                  <a:rPr lang="en-US" sz="2400" dirty="0" err="1"/>
                  <a:t>Penyerapan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itchFamily="2" charset="2"/>
                  </a:rPr>
                  <a:t>∪ (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  <a:r>
                  <a:rPr lang="en-US" sz="2400" dirty="0">
                    <a:sym typeface="Symbol" pitchFamily="2" charset="2"/>
                  </a:rPr>
                  <a:t> ∩ </a:t>
                </a:r>
                <a:r>
                  <a:rPr lang="en-US" sz="2400" i="1" dirty="0">
                    <a:sym typeface="Symbol" pitchFamily="2" charset="2"/>
                  </a:rPr>
                  <a:t>B</a:t>
                </a:r>
                <a:r>
                  <a:rPr lang="en-US" sz="2400" dirty="0">
                    <a:sym typeface="Symbol" pitchFamily="2" charset="2"/>
                  </a:rPr>
                  <a:t>) =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</a:p>
              <a:p>
                <a:pPr lvl="1"/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itchFamily="2" charset="2"/>
                  </a:rPr>
                  <a:t>∩ (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  <a:r>
                  <a:rPr lang="en-US" sz="2400" dirty="0">
                    <a:sym typeface="Symbol" pitchFamily="2" charset="2"/>
                  </a:rPr>
                  <a:t> ∪ </a:t>
                </a:r>
                <a:r>
                  <a:rPr lang="en-US" sz="2400" i="1" dirty="0">
                    <a:sym typeface="Symbol" pitchFamily="2" charset="2"/>
                  </a:rPr>
                  <a:t>B</a:t>
                </a:r>
                <a:r>
                  <a:rPr lang="en-US" sz="2400" dirty="0">
                    <a:sym typeface="Symbol" pitchFamily="2" charset="2"/>
                  </a:rPr>
                  <a:t>) = </a:t>
                </a:r>
                <a:r>
                  <a:rPr lang="en-US" sz="2400" i="1" dirty="0">
                    <a:sym typeface="Symbol" pitchFamily="2" charset="2"/>
                  </a:rPr>
                  <a:t>A</a:t>
                </a:r>
              </a:p>
              <a:p>
                <a:endParaRPr lang="en-ID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42B7479-AC2E-5BF4-0983-A4E7C7866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19461" y="2357718"/>
                <a:ext cx="4275433" cy="3693458"/>
              </a:xfrm>
              <a:blipFill>
                <a:blip r:embed="rId2"/>
                <a:stretch>
                  <a:fillRect l="-2282" t="-2475" b="-36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912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03BED-3148-58E4-99DF-29E278CC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8" y="1454598"/>
            <a:ext cx="9099175" cy="458178"/>
          </a:xfrm>
        </p:spPr>
        <p:txBody>
          <a:bodyPr/>
          <a:lstStyle/>
          <a:p>
            <a:pPr algn="ctr"/>
            <a:r>
              <a:rPr lang="en-US" dirty="0"/>
              <a:t>HUKUM – HUKUM HIMPUNAN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C504F4-69D1-07FD-397F-A51A1F9F78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95718" y="2192694"/>
                <a:ext cx="4500281" cy="3858482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6"/>
                </a:pPr>
                <a:r>
                  <a:rPr lang="en-US" sz="2800" dirty="0"/>
                  <a:t>Hukum </a:t>
                </a:r>
                <a:r>
                  <a:rPr lang="en-US" sz="2800" dirty="0" err="1"/>
                  <a:t>Involusi</a:t>
                </a:r>
                <a:r>
                  <a:rPr lang="en-US" sz="28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2800" b="0" i="1" dirty="0" smtClean="0"/>
                          <m:t>Ā</m:t>
                        </m:r>
                        <m:r>
                          <m:rPr>
                            <m:nor/>
                          </m:rPr>
                          <a:rPr lang="en-US" sz="2800" b="0" i="0" dirty="0" smtClean="0"/>
                          <m:t>)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</a:p>
              <a:p>
                <a:pPr marL="514350" indent="-514350">
                  <a:buFont typeface="+mj-lt"/>
                  <a:buAutoNum type="arabicPeriod" startAt="7"/>
                </a:pPr>
                <a:r>
                  <a:rPr lang="en-ID" sz="2800" dirty="0"/>
                  <a:t>Hukum </a:t>
                </a:r>
                <a:r>
                  <a:rPr lang="en-ID" sz="2800" dirty="0" err="1"/>
                  <a:t>Komutatif</a:t>
                </a:r>
                <a:r>
                  <a:rPr lang="en-ID" sz="2800" dirty="0"/>
                  <a:t>:</a:t>
                </a:r>
              </a:p>
              <a:p>
                <a:pPr lvl="1"/>
                <a:r>
                  <a:rPr lang="en-US" sz="2800" i="1" dirty="0">
                    <a:sym typeface="Symbol" pitchFamily="2" charset="2"/>
                  </a:rPr>
                  <a:t>A</a:t>
                </a:r>
                <a:r>
                  <a:rPr lang="en-US" sz="2800" dirty="0">
                    <a:sym typeface="Symbol" pitchFamily="2" charset="2"/>
                  </a:rPr>
                  <a:t> ∪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=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∪ </a:t>
                </a:r>
                <a:r>
                  <a:rPr lang="en-US" sz="2800" i="1" dirty="0">
                    <a:sym typeface="Symbol" pitchFamily="2" charset="2"/>
                  </a:rPr>
                  <a:t>A</a:t>
                </a:r>
              </a:p>
              <a:p>
                <a:pPr lvl="1"/>
                <a:r>
                  <a:rPr lang="en-US" sz="2800" i="1" dirty="0">
                    <a:sym typeface="Symbol" pitchFamily="2" charset="2"/>
                  </a:rPr>
                  <a:t>A</a:t>
                </a:r>
                <a:r>
                  <a:rPr lang="en-US" sz="2800" dirty="0">
                    <a:sym typeface="Symbol" pitchFamily="2" charset="2"/>
                  </a:rPr>
                  <a:t> ∩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=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∩ </a:t>
                </a:r>
                <a:r>
                  <a:rPr lang="en-US" sz="2800" i="1" dirty="0">
                    <a:sym typeface="Symbol" pitchFamily="2" charset="2"/>
                  </a:rPr>
                  <a:t>A</a:t>
                </a:r>
                <a:endParaRPr lang="en-ID" sz="2800" i="1" dirty="0"/>
              </a:p>
              <a:p>
                <a:pPr marL="514350" indent="-514350">
                  <a:buFont typeface="+mj-lt"/>
                  <a:buAutoNum type="arabicPeriod" startAt="8"/>
                </a:pPr>
                <a:r>
                  <a:rPr lang="en-US" sz="2800" dirty="0"/>
                  <a:t>Hukum </a:t>
                </a:r>
                <a:r>
                  <a:rPr lang="en-US" sz="2800" dirty="0" err="1"/>
                  <a:t>Asosiatif</a:t>
                </a:r>
                <a:r>
                  <a:rPr lang="en-US" sz="2800" dirty="0"/>
                  <a:t>:</a:t>
                </a:r>
              </a:p>
              <a:p>
                <a:pPr lvl="1"/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∪ (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∪ </a:t>
                </a:r>
                <a:r>
                  <a:rPr lang="en-US" sz="2800" i="1" dirty="0">
                    <a:sym typeface="Symbol" pitchFamily="2" charset="2"/>
                  </a:rPr>
                  <a:t>C</a:t>
                </a:r>
                <a:r>
                  <a:rPr lang="en-US" sz="2800" dirty="0">
                    <a:sym typeface="Symbol" pitchFamily="2" charset="2"/>
                  </a:rPr>
                  <a:t>)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∪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) ∪ </a:t>
                </a:r>
                <a:r>
                  <a:rPr lang="en-US" sz="2800" i="1" dirty="0">
                    <a:sym typeface="Symbol" pitchFamily="2" charset="2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∩ (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 ∩ </a:t>
                </a:r>
                <a:r>
                  <a:rPr lang="en-US" sz="2800" i="1" dirty="0">
                    <a:sym typeface="Symbol" pitchFamily="2" charset="2"/>
                  </a:rPr>
                  <a:t>C</a:t>
                </a:r>
                <a:r>
                  <a:rPr lang="en-US" sz="2800" dirty="0">
                    <a:sym typeface="Symbol" pitchFamily="2" charset="2"/>
                  </a:rPr>
                  <a:t>)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itchFamily="2" charset="2"/>
                  </a:rPr>
                  <a:t>∩ </a:t>
                </a:r>
                <a:r>
                  <a:rPr lang="en-US" sz="2800" i="1" dirty="0">
                    <a:sym typeface="Symbol" pitchFamily="2" charset="2"/>
                  </a:rPr>
                  <a:t>B</a:t>
                </a:r>
                <a:r>
                  <a:rPr lang="en-US" sz="2800" dirty="0">
                    <a:sym typeface="Symbol" pitchFamily="2" charset="2"/>
                  </a:rPr>
                  <a:t>) ∩ </a:t>
                </a:r>
                <a:r>
                  <a:rPr lang="en-US" sz="2800" i="1" dirty="0">
                    <a:sym typeface="Symbol" pitchFamily="2" charset="2"/>
                  </a:rPr>
                  <a:t>C</a:t>
                </a:r>
                <a:r>
                  <a:rPr lang="en-US" sz="2800" dirty="0">
                    <a:sym typeface="Symbol" pitchFamily="2" charset="2"/>
                  </a:rPr>
                  <a:t> </a:t>
                </a:r>
              </a:p>
              <a:p>
                <a:endParaRPr lang="en-ID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C504F4-69D1-07FD-397F-A51A1F9F7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95718" y="2192694"/>
                <a:ext cx="4500281" cy="3858482"/>
              </a:xfrm>
              <a:blipFill>
                <a:blip r:embed="rId2"/>
                <a:stretch>
                  <a:fillRect l="-2846" t="-2844" r="-1762" b="-22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E69D9A2-38AF-72CF-262A-C7B1D4BC416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94107" y="2192694"/>
                <a:ext cx="4500280" cy="385848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9"/>
                </a:pPr>
                <a:r>
                  <a:rPr lang="en-US" sz="2000" dirty="0"/>
                  <a:t>Hukum </a:t>
                </a:r>
                <a:r>
                  <a:rPr lang="en-US" sz="2000" dirty="0" err="1"/>
                  <a:t>Distributif</a:t>
                </a:r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∪ (</a:t>
                </a:r>
                <a:r>
                  <a:rPr lang="en-US" sz="2000" i="1" dirty="0">
                    <a:sym typeface="Symbol" pitchFamily="2" charset="2"/>
                  </a:rPr>
                  <a:t>B</a:t>
                </a:r>
                <a:r>
                  <a:rPr lang="en-US" sz="2000" dirty="0">
                    <a:sym typeface="Symbol" pitchFamily="2" charset="2"/>
                  </a:rPr>
                  <a:t> ∩ </a:t>
                </a:r>
                <a:r>
                  <a:rPr lang="en-US" sz="2000" i="1" dirty="0">
                    <a:sym typeface="Symbol" pitchFamily="2" charset="2"/>
                  </a:rPr>
                  <a:t>C</a:t>
                </a:r>
                <a:r>
                  <a:rPr lang="en-US" sz="2000" dirty="0">
                    <a:sym typeface="Symbol" pitchFamily="2" charset="2"/>
                  </a:rPr>
                  <a:t>)</a:t>
                </a:r>
                <a:r>
                  <a:rPr lang="en-US" sz="2000" dirty="0"/>
                  <a:t> = (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∪ </a:t>
                </a:r>
                <a:r>
                  <a:rPr lang="en-US" sz="2000" i="1" dirty="0">
                    <a:sym typeface="Symbol" pitchFamily="2" charset="2"/>
                  </a:rPr>
                  <a:t>B</a:t>
                </a:r>
                <a:r>
                  <a:rPr lang="en-US" sz="2000" dirty="0">
                    <a:sym typeface="Symbol" pitchFamily="2" charset="2"/>
                  </a:rPr>
                  <a:t>) ∩ (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∪ </a:t>
                </a:r>
                <a:r>
                  <a:rPr lang="en-US" sz="2000" i="1" dirty="0">
                    <a:sym typeface="Symbol" pitchFamily="2" charset="2"/>
                  </a:rPr>
                  <a:t>C</a:t>
                </a:r>
                <a:r>
                  <a:rPr lang="en-US" sz="2000" dirty="0">
                    <a:sym typeface="Symbol" pitchFamily="2" charset="2"/>
                  </a:rPr>
                  <a:t>)</a:t>
                </a:r>
              </a:p>
              <a:p>
                <a:pPr lvl="1"/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∩ (</a:t>
                </a:r>
                <a:r>
                  <a:rPr lang="en-US" sz="2000" i="1" dirty="0">
                    <a:sym typeface="Symbol" pitchFamily="2" charset="2"/>
                  </a:rPr>
                  <a:t>B</a:t>
                </a:r>
                <a:r>
                  <a:rPr lang="en-US" sz="2000" dirty="0">
                    <a:sym typeface="Symbol" pitchFamily="2" charset="2"/>
                  </a:rPr>
                  <a:t> ∪ </a:t>
                </a:r>
                <a:r>
                  <a:rPr lang="en-US" sz="2000" i="1" dirty="0">
                    <a:sym typeface="Symbol" pitchFamily="2" charset="2"/>
                  </a:rPr>
                  <a:t>C</a:t>
                </a:r>
                <a:r>
                  <a:rPr lang="en-US" sz="2000" dirty="0">
                    <a:sym typeface="Symbol" pitchFamily="2" charset="2"/>
                  </a:rPr>
                  <a:t>)</a:t>
                </a:r>
                <a:r>
                  <a:rPr lang="en-US" sz="2000" dirty="0"/>
                  <a:t> = (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∩ </a:t>
                </a:r>
                <a:r>
                  <a:rPr lang="en-US" sz="2000" i="1" dirty="0">
                    <a:sym typeface="Symbol" pitchFamily="2" charset="2"/>
                  </a:rPr>
                  <a:t>B</a:t>
                </a:r>
                <a:r>
                  <a:rPr lang="en-US" sz="2000" dirty="0">
                    <a:sym typeface="Symbol" pitchFamily="2" charset="2"/>
                  </a:rPr>
                  <a:t>) ∪ (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itchFamily="2" charset="2"/>
                  </a:rPr>
                  <a:t>∩ </a:t>
                </a:r>
                <a:r>
                  <a:rPr lang="en-US" sz="2000" i="1" dirty="0">
                    <a:sym typeface="Symbol" pitchFamily="2" charset="2"/>
                  </a:rPr>
                  <a:t>C</a:t>
                </a:r>
                <a:r>
                  <a:rPr lang="en-US" sz="2000" dirty="0">
                    <a:sym typeface="Symbol" pitchFamily="2" charset="2"/>
                  </a:rPr>
                  <a:t>)</a:t>
                </a:r>
                <a:endParaRPr lang="en-ID" sz="2000" dirty="0"/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en-US" sz="2000" dirty="0"/>
                  <a:t>Hukum De Morgan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 pitchFamily="2" charset="2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itchFamily="2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 dirty="0"/>
                          <m:t>A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∪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 dirty="0"/>
                          <m:t>B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 dirty="0"/>
                          <m:t>A</m:t>
                        </m:r>
                        <m:r>
                          <m:rPr>
                            <m:nor/>
                          </m:rPr>
                          <a:rPr lang="en-US" sz="20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 pitchFamily="2" charset="2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en-US" sz="2000" i="1" dirty="0">
                            <a:sym typeface="Symbol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1" dirty="0">
                            <a:sym typeface="Symbol" pitchFamily="2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 dirty="0"/>
                          <m:t>A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ym typeface="Symbol" pitchFamily="2" charset="2"/>
                      </a:rPr>
                      <m:t>∩</m:t>
                    </m:r>
                  </m:oMath>
                </a14:m>
                <a:r>
                  <a:rPr lang="en-US" sz="2000" dirty="0"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i="1" dirty="0"/>
                          <m:t>B</m:t>
                        </m:r>
                      </m:e>
                    </m:acc>
                  </m:oMath>
                </a14:m>
                <a:endParaRPr lang="en-US" sz="2000" i="1" dirty="0">
                  <a:sym typeface="Symbol" pitchFamily="2" charset="2"/>
                </a:endParaRPr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en-US" sz="2000" dirty="0">
                    <a:sym typeface="Symbol" pitchFamily="2" charset="2"/>
                  </a:rPr>
                  <a:t>Hukum 0/1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∅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= </a:t>
                </a:r>
                <a:r>
                  <a:rPr lang="en-US" sz="2000" dirty="0">
                    <a:ea typeface="Cambria Math" panose="02040503050406030204" pitchFamily="18" charset="0"/>
                  </a:rPr>
                  <a:t>U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/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ea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sz="2000" dirty="0">
                    <a:sym typeface="Symbol" pitchFamily="2" charset="2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∅</m:t>
                    </m:r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E69D9A2-38AF-72CF-262A-C7B1D4BC4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94107" y="2192694"/>
                <a:ext cx="4500280" cy="3858482"/>
              </a:xfrm>
              <a:blipFill>
                <a:blip r:embed="rId3"/>
                <a:stretch>
                  <a:fillRect l="-1488" t="-11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35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1436-AF28-2F32-51BE-A514413D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1F18-831F-977B-BB01-C4736E34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8738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altLang="en-US" sz="2400" dirty="0" err="1"/>
              <a:t>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anggota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</a:t>
            </a:r>
            <a:r>
              <a:rPr lang="en-US" altLang="en-US" sz="2400" dirty="0"/>
              <a:t>?</a:t>
            </a:r>
          </a:p>
          <a:p>
            <a:pPr marL="457200" indent="-457200">
              <a:buAutoNum type="arabicPeriod"/>
            </a:pPr>
            <a:r>
              <a:rPr lang="en-US" altLang="en-US" sz="2400" dirty="0" err="1"/>
              <a:t>Penggabungan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elemen-elemennya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berasal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</a:t>
            </a:r>
            <a:r>
              <a:rPr lang="en-US" altLang="en-US" sz="2400" dirty="0"/>
              <a:t>.</a:t>
            </a:r>
          </a:p>
          <a:p>
            <a:pPr marL="457200" indent="-457200">
              <a:buAutoNum type="arabicPeriod"/>
            </a:pP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anggota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endParaRPr lang="en-US" altLang="en-US" sz="2400" dirty="0"/>
          </a:p>
          <a:p>
            <a:pPr marL="457200" indent="-457200">
              <a:buAutoNum type="arabicPeriod"/>
            </a:pPr>
            <a:r>
              <a:rPr lang="en-US" altLang="en-US" sz="2400" dirty="0" err="1"/>
              <a:t>Banyaknya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|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∩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| </a:t>
            </a:r>
          </a:p>
          <a:p>
            <a:pPr marL="457200" indent="-457200">
              <a:buAutoNum type="arabicPeriod"/>
            </a:pP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unsur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dihitung</a:t>
            </a:r>
            <a:r>
              <a:rPr lang="en-US" altLang="en-US" sz="2400" dirty="0"/>
              <a:t> dua kali, </a:t>
            </a:r>
            <a:r>
              <a:rPr lang="en-US" altLang="en-US" sz="2400" dirty="0" err="1"/>
              <a:t>sekali</a:t>
            </a:r>
            <a:r>
              <a:rPr lang="en-US" altLang="en-US" sz="2400" dirty="0"/>
              <a:t> pada |</a:t>
            </a:r>
            <a:r>
              <a:rPr lang="en-US" altLang="en-US" sz="2400" i="1" dirty="0"/>
              <a:t>A</a:t>
            </a:r>
            <a:r>
              <a:rPr lang="en-US" altLang="en-US" sz="2400" dirty="0"/>
              <a:t>| dan </a:t>
            </a:r>
            <a:r>
              <a:rPr lang="en-US" altLang="en-US" sz="2400" dirty="0" err="1"/>
              <a:t>sekali</a:t>
            </a:r>
            <a:r>
              <a:rPr lang="en-US" altLang="en-US" sz="2400" dirty="0"/>
              <a:t> pada |</a:t>
            </a:r>
            <a:r>
              <a:rPr lang="en-US" altLang="en-US" sz="2400" i="1" dirty="0"/>
              <a:t>B</a:t>
            </a:r>
            <a:r>
              <a:rPr lang="en-US" altLang="en-US" sz="2400" dirty="0"/>
              <a:t>|, </a:t>
            </a:r>
            <a:r>
              <a:rPr lang="en-US" altLang="en-US" sz="2400" dirty="0" err="1"/>
              <a:t>meskipun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seharusnya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dianggap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|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∪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>
                <a:sym typeface="Symbol" pitchFamily="2" charset="2"/>
              </a:rPr>
              <a:t>|</a:t>
            </a:r>
          </a:p>
          <a:p>
            <a:r>
              <a:rPr lang="en-US" altLang="en-US" sz="2400" dirty="0" err="1"/>
              <a:t>Generalisasi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dinamakan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prinsip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inklusi-eksklusi</a:t>
            </a:r>
            <a:r>
              <a:rPr lang="en-US" altLang="en-US" sz="2400" b="1" dirty="0"/>
              <a:t>.</a:t>
            </a:r>
            <a:endParaRPr lang="en-US" sz="2400" dirty="0"/>
          </a:p>
          <a:p>
            <a:pPr lvl="1"/>
            <a:r>
              <a:rPr lang="en-US" altLang="en-US" sz="2200" dirty="0"/>
              <a:t>Pada dua </a:t>
            </a:r>
            <a:r>
              <a:rPr lang="en-US" altLang="en-US" sz="2200" dirty="0" err="1"/>
              <a:t>himpunan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berlaku</a:t>
            </a:r>
            <a:r>
              <a:rPr lang="en-US" altLang="en-US" sz="2200" dirty="0"/>
              <a:t>:</a:t>
            </a:r>
          </a:p>
          <a:p>
            <a:pPr marL="914400" lvl="2" indent="0">
              <a:buNone/>
            </a:pPr>
            <a:r>
              <a:rPr lang="en-US" altLang="en-US" sz="2200" dirty="0"/>
              <a:t>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∪</a:t>
            </a:r>
            <a:r>
              <a:rPr lang="en-US" altLang="en-US" sz="2200" dirty="0"/>
              <a:t> </a:t>
            </a:r>
            <a:r>
              <a:rPr lang="en-US" altLang="en-US" sz="2200" i="1" dirty="0"/>
              <a:t>B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= 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i="1" dirty="0"/>
              <a:t>A</a:t>
            </a:r>
            <a:r>
              <a:rPr lang="en-US" altLang="en-US" sz="2200" dirty="0">
                <a:sym typeface="Symbol" pitchFamily="2" charset="2"/>
              </a:rPr>
              <a:t>| </a:t>
            </a:r>
            <a:r>
              <a:rPr lang="en-US" altLang="en-US" sz="2200" dirty="0"/>
              <a:t>+ 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i="1" dirty="0"/>
              <a:t>B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 - 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B</a:t>
            </a:r>
            <a:r>
              <a:rPr lang="en-US" altLang="en-US" sz="2200" dirty="0">
                <a:sym typeface="Symbol" pitchFamily="2" charset="2"/>
              </a:rPr>
              <a:t>|</a:t>
            </a:r>
          </a:p>
          <a:p>
            <a:pPr lvl="1"/>
            <a:r>
              <a:rPr lang="en-US" altLang="en-US" sz="2200" dirty="0"/>
              <a:t>Pada </a:t>
            </a:r>
            <a:r>
              <a:rPr lang="en-US" altLang="en-US" sz="2200" dirty="0" err="1"/>
              <a:t>tiga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himpunan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berlaku</a:t>
            </a:r>
            <a:r>
              <a:rPr lang="en-US" altLang="en-US" sz="2200" dirty="0"/>
              <a:t>:</a:t>
            </a:r>
          </a:p>
          <a:p>
            <a:pPr marL="914400" lvl="2" indent="0">
              <a:buNone/>
            </a:pPr>
            <a:r>
              <a:rPr lang="en-US" altLang="en-US" sz="2200" dirty="0"/>
              <a:t>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∪</a:t>
            </a:r>
            <a:r>
              <a:rPr lang="en-US" altLang="en-US" sz="2200" dirty="0"/>
              <a:t> </a:t>
            </a:r>
            <a:r>
              <a:rPr lang="en-US" altLang="en-US" sz="2200" i="1" dirty="0"/>
              <a:t>B </a:t>
            </a:r>
            <a:r>
              <a:rPr lang="en-US" sz="2200" dirty="0">
                <a:sym typeface="Symbol" pitchFamily="2" charset="2"/>
              </a:rPr>
              <a:t>∪ </a:t>
            </a:r>
            <a:r>
              <a:rPr lang="en-US" altLang="en-US" sz="2200" i="1" dirty="0"/>
              <a:t>C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= 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i="1" dirty="0"/>
              <a:t>A</a:t>
            </a:r>
            <a:r>
              <a:rPr lang="en-US" altLang="en-US" sz="2200" dirty="0">
                <a:sym typeface="Symbol" pitchFamily="2" charset="2"/>
              </a:rPr>
              <a:t>| </a:t>
            </a:r>
            <a:r>
              <a:rPr lang="en-US" altLang="en-US" sz="2200" dirty="0"/>
              <a:t>+ 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i="1" dirty="0"/>
              <a:t>B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 + 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i="1" dirty="0"/>
              <a:t>C</a:t>
            </a:r>
            <a:r>
              <a:rPr lang="en-US" altLang="en-US" sz="2200" dirty="0">
                <a:sym typeface="Symbol" pitchFamily="2" charset="2"/>
              </a:rPr>
              <a:t>| </a:t>
            </a:r>
            <a:r>
              <a:rPr lang="en-US" altLang="en-US" sz="2200" dirty="0"/>
              <a:t>- 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B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 - 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C</a:t>
            </a:r>
            <a:r>
              <a:rPr lang="en-US" altLang="en-US" sz="2200" dirty="0">
                <a:sym typeface="Symbol" pitchFamily="2" charset="2"/>
              </a:rPr>
              <a:t>|</a:t>
            </a:r>
            <a:r>
              <a:rPr lang="en-US" altLang="en-US" sz="2200" dirty="0"/>
              <a:t> - |</a:t>
            </a:r>
            <a:r>
              <a:rPr lang="en-US" altLang="en-US" sz="2200" i="1" dirty="0"/>
              <a:t>B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C</a:t>
            </a:r>
            <a:r>
              <a:rPr lang="en-US" altLang="en-US" sz="2200" dirty="0">
                <a:sym typeface="Symbol" pitchFamily="2" charset="2"/>
              </a:rPr>
              <a:t>| + </a:t>
            </a:r>
            <a:r>
              <a:rPr lang="en-US" altLang="en-US" sz="2200" dirty="0"/>
              <a:t>|</a:t>
            </a:r>
            <a:r>
              <a:rPr lang="en-US" altLang="en-US" sz="2200" i="1" dirty="0"/>
              <a:t>A</a:t>
            </a:r>
            <a:r>
              <a:rPr lang="en-US" altLang="en-US" sz="2200" dirty="0"/>
              <a:t> </a:t>
            </a:r>
            <a:r>
              <a:rPr lang="en-US" sz="2200" dirty="0">
                <a:sym typeface="Symbol" pitchFamily="2" charset="2"/>
              </a:rPr>
              <a:t>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B</a:t>
            </a:r>
            <a:r>
              <a:rPr lang="en-US" sz="2200" dirty="0">
                <a:sym typeface="Symbol" pitchFamily="2" charset="2"/>
              </a:rPr>
              <a:t> ∩</a:t>
            </a:r>
            <a:r>
              <a:rPr lang="en-US" altLang="en-US" sz="2200" dirty="0"/>
              <a:t> </a:t>
            </a:r>
            <a:r>
              <a:rPr lang="en-US" altLang="en-US" sz="2200" i="1" dirty="0"/>
              <a:t>C </a:t>
            </a:r>
            <a:r>
              <a:rPr lang="en-US" altLang="en-US" sz="2200" dirty="0">
                <a:sym typeface="Symbol" pitchFamily="2" charset="2"/>
              </a:rPr>
              <a:t>|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530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F10-E85C-B969-5481-9FBE7DE5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923A-0C73-1371-4E9E-45E692E9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127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1 :</a:t>
            </a:r>
          </a:p>
          <a:p>
            <a:pPr lvl="1"/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banyaknya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1 dan 100 yang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3 </a:t>
            </a:r>
            <a:r>
              <a:rPr lang="en-US" sz="2800" dirty="0" err="1"/>
              <a:t>atau</a:t>
            </a:r>
            <a:r>
              <a:rPr lang="en-US" sz="2800" dirty="0"/>
              <a:t> 5?</a:t>
            </a:r>
          </a:p>
          <a:p>
            <a:pPr marL="457200" lvl="1" indent="0">
              <a:buNone/>
            </a:pPr>
            <a:r>
              <a:rPr lang="en-US" sz="2800" dirty="0" err="1"/>
              <a:t>Penyelesaian</a:t>
            </a:r>
            <a:r>
              <a:rPr lang="en-US" sz="2800" dirty="0"/>
              <a:t>: </a:t>
            </a:r>
          </a:p>
          <a:p>
            <a:pPr marL="684213" lvl="1" indent="-227013">
              <a:tabLst>
                <a:tab pos="2132013" algn="l"/>
              </a:tabLst>
            </a:pPr>
            <a:r>
              <a:rPr lang="en-US" sz="2800" dirty="0" err="1"/>
              <a:t>Misalkan</a:t>
            </a:r>
            <a:r>
              <a:rPr lang="en-US" sz="2800" dirty="0"/>
              <a:t>,	</a:t>
            </a:r>
          </a:p>
          <a:p>
            <a:pPr marL="1141413" lvl="2" indent="-227013">
              <a:tabLst>
                <a:tab pos="2132013" algn="l"/>
              </a:tabLst>
            </a:pPr>
            <a:r>
              <a:rPr lang="en-US" sz="2800" i="1" dirty="0"/>
              <a:t>A</a:t>
            </a:r>
            <a:r>
              <a:rPr lang="en-US" sz="2800" dirty="0"/>
              <a:t> =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yang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3,	</a:t>
            </a:r>
          </a:p>
          <a:p>
            <a:pPr marL="1141413" lvl="2" indent="-227013">
              <a:tabLst>
                <a:tab pos="2132013" algn="l"/>
              </a:tabLst>
            </a:pP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yang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5,	</a:t>
            </a:r>
          </a:p>
          <a:p>
            <a:pPr marL="1141413" lvl="2" indent="-227013">
              <a:tabLst>
                <a:tab pos="2132013" algn="l"/>
              </a:tabLst>
            </a:pP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=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yang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3 dan 5 (KPK: 15)</a:t>
            </a:r>
          </a:p>
          <a:p>
            <a:pPr marL="684213" lvl="1" indent="-227013"/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>
                <a:sym typeface="Symbol" pitchFamily="2" charset="2"/>
              </a:rPr>
              <a:t>|	</a:t>
            </a:r>
            <a:r>
              <a:rPr lang="en-US" altLang="en-US" sz="2800" dirty="0"/>
              <a:t>= </a:t>
            </a:r>
            <a:r>
              <a:rPr lang="en-US" altLang="en-US" sz="2800" dirty="0">
                <a:sym typeface="Symbol" pitchFamily="2" charset="2"/>
              </a:rPr>
              <a:t>|</a:t>
            </a:r>
            <a:r>
              <a:rPr lang="en-US" altLang="en-US" sz="2800" i="1" dirty="0"/>
              <a:t>A</a:t>
            </a:r>
            <a:r>
              <a:rPr lang="en-US" altLang="en-US" sz="2800" dirty="0">
                <a:sym typeface="Symbol" pitchFamily="2" charset="2"/>
              </a:rPr>
              <a:t>| </a:t>
            </a:r>
            <a:r>
              <a:rPr lang="en-US" altLang="en-US" sz="2800" dirty="0"/>
              <a:t>+ </a:t>
            </a:r>
            <a:r>
              <a:rPr lang="en-US" altLang="en-US" sz="2800" dirty="0">
                <a:sym typeface="Symbol" pitchFamily="2" charset="2"/>
              </a:rPr>
              <a:t>|</a:t>
            </a:r>
            <a:r>
              <a:rPr lang="en-US" altLang="en-US" sz="2800" i="1" dirty="0"/>
              <a:t>B</a:t>
            </a:r>
            <a:r>
              <a:rPr lang="en-US" altLang="en-US" sz="2800" dirty="0">
                <a:sym typeface="Symbol" pitchFamily="2" charset="2"/>
              </a:rPr>
              <a:t>|</a:t>
            </a:r>
            <a:r>
              <a:rPr lang="en-US" altLang="en-US" sz="2800" dirty="0"/>
              <a:t> - 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>
                <a:sym typeface="Symbol" pitchFamily="2" charset="2"/>
              </a:rPr>
              <a:t>|									= |100/3| +  |100/5| - |100/15|								= 33 + 20 - 6 									= 47</a:t>
            </a:r>
          </a:p>
          <a:p>
            <a:pPr marL="684213" lvl="1" indent="-227013"/>
            <a:r>
              <a:rPr lang="en-US" sz="2800" dirty="0">
                <a:sym typeface="Symbol" pitchFamily="2" charset="2"/>
              </a:rPr>
              <a:t>Jadi, </a:t>
            </a:r>
            <a:r>
              <a:rPr lang="en-US" sz="2800" dirty="0" err="1">
                <a:sym typeface="Symbol" pitchFamily="2" charset="2"/>
              </a:rPr>
              <a:t>ada</a:t>
            </a:r>
            <a:r>
              <a:rPr lang="en-US" sz="2800" dirty="0">
                <a:sym typeface="Symbol" pitchFamily="2" charset="2"/>
              </a:rPr>
              <a:t> 47 </a:t>
            </a:r>
            <a:r>
              <a:rPr lang="en-US" sz="2800" dirty="0" err="1">
                <a:sym typeface="Symbol" pitchFamily="2" charset="2"/>
              </a:rPr>
              <a:t>buah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en-US" sz="2800" dirty="0" err="1">
                <a:sym typeface="Symbol" pitchFamily="2" charset="2"/>
              </a:rPr>
              <a:t>bilangan</a:t>
            </a:r>
            <a:r>
              <a:rPr lang="en-US" sz="2800" dirty="0">
                <a:sym typeface="Symbol" pitchFamily="2" charset="2"/>
              </a:rPr>
              <a:t> yang </a:t>
            </a:r>
            <a:r>
              <a:rPr lang="en-US" sz="2800" dirty="0" err="1">
                <a:sym typeface="Symbol" pitchFamily="2" charset="2"/>
              </a:rPr>
              <a:t>habis</a:t>
            </a:r>
            <a:r>
              <a:rPr lang="en-US" sz="2800" dirty="0">
                <a:sym typeface="Symbol" pitchFamily="2" charset="2"/>
              </a:rPr>
              <a:t> </a:t>
            </a:r>
            <a:r>
              <a:rPr lang="en-US" sz="2800" dirty="0" err="1">
                <a:sym typeface="Symbol" pitchFamily="2" charset="2"/>
              </a:rPr>
              <a:t>dibagi</a:t>
            </a:r>
            <a:r>
              <a:rPr lang="en-US" sz="2800" dirty="0">
                <a:sym typeface="Symbol" pitchFamily="2" charset="2"/>
              </a:rPr>
              <a:t> 3 </a:t>
            </a:r>
            <a:r>
              <a:rPr lang="en-US" sz="2800" dirty="0" err="1">
                <a:sym typeface="Symbol" pitchFamily="2" charset="2"/>
              </a:rPr>
              <a:t>atau</a:t>
            </a:r>
            <a:r>
              <a:rPr lang="en-US" sz="2800" dirty="0">
                <a:sym typeface="Symbol" pitchFamily="2" charset="2"/>
              </a:rPr>
              <a:t> 5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6198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221C-46AB-053C-3018-F4870EEE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0FB7-2C2D-9FE9-E364-373C47AF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28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Contoh</a:t>
            </a:r>
            <a:r>
              <a:rPr lang="en-US" sz="2000" dirty="0"/>
              <a:t> 2:</a:t>
            </a:r>
          </a:p>
          <a:p>
            <a:pPr lvl="1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25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, 13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dan 8 orang </a:t>
            </a:r>
            <a:r>
              <a:rPr lang="en-US" sz="2000" dirty="0" err="1"/>
              <a:t>diantaranya</a:t>
            </a:r>
            <a:r>
              <a:rPr lang="en-US" sz="2000" dirty="0"/>
              <a:t>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 dan </a:t>
            </a:r>
            <a:r>
              <a:rPr lang="en-US" sz="2000" dirty="0" err="1"/>
              <a:t>Fisika</a:t>
            </a:r>
            <a:r>
              <a:rPr lang="en-US" sz="2000" dirty="0"/>
              <a:t>.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?</a:t>
            </a:r>
          </a:p>
          <a:p>
            <a:pPr marL="457200" lvl="1" indent="0">
              <a:buNone/>
            </a:pPr>
            <a:r>
              <a:rPr lang="en-US" sz="2000" dirty="0" err="1"/>
              <a:t>Penyelesaian</a:t>
            </a:r>
            <a:r>
              <a:rPr lang="en-US" sz="2000" dirty="0"/>
              <a:t>: </a:t>
            </a:r>
          </a:p>
          <a:p>
            <a:pPr marL="684213" lvl="1" indent="-227013">
              <a:tabLst>
                <a:tab pos="2132013" algn="l"/>
              </a:tabLst>
            </a:pPr>
            <a:r>
              <a:rPr lang="en-US" sz="2000" dirty="0" err="1"/>
              <a:t>Misalkan</a:t>
            </a:r>
            <a:r>
              <a:rPr lang="en-US" sz="2000" dirty="0"/>
              <a:t>,	</a:t>
            </a:r>
          </a:p>
          <a:p>
            <a:pPr marL="914400" lvl="2" indent="0">
              <a:buNone/>
              <a:tabLst>
                <a:tab pos="2132013" algn="l"/>
              </a:tabLst>
            </a:pPr>
            <a:r>
              <a:rPr lang="en-US" sz="2000" i="1" dirty="0"/>
              <a:t>A</a:t>
            </a:r>
            <a:r>
              <a:rPr lang="en-US" sz="2000" dirty="0"/>
              <a:t>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,			</a:t>
            </a:r>
          </a:p>
          <a:p>
            <a:pPr marL="914400" lvl="2" indent="0">
              <a:buNone/>
              <a:tabLst>
                <a:tab pos="2132013" algn="l"/>
              </a:tabLst>
            </a:pP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,				</a:t>
            </a:r>
          </a:p>
          <a:p>
            <a:pPr marL="914400" lvl="2" indent="0">
              <a:buNone/>
              <a:tabLst>
                <a:tab pos="2132013" algn="l"/>
              </a:tabLst>
            </a:pP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keduanya</a:t>
            </a:r>
            <a:r>
              <a:rPr lang="en-US" sz="2000" dirty="0"/>
              <a:t>.</a:t>
            </a:r>
          </a:p>
          <a:p>
            <a:pPr marL="914400" lvl="2" indent="0">
              <a:buNone/>
            </a:pPr>
            <a:r>
              <a:rPr lang="en-US" altLang="en-US" sz="2000" dirty="0"/>
              <a:t>|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∪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>
                <a:sym typeface="Symbol" pitchFamily="2" charset="2"/>
              </a:rPr>
              <a:t>|	</a:t>
            </a:r>
            <a:r>
              <a:rPr lang="en-US" altLang="en-US" sz="2000" dirty="0"/>
              <a:t>= </a:t>
            </a:r>
            <a:r>
              <a:rPr lang="en-US" altLang="en-US" sz="2000" dirty="0">
                <a:sym typeface="Symbol" pitchFamily="2" charset="2"/>
              </a:rPr>
              <a:t>|</a:t>
            </a:r>
            <a:r>
              <a:rPr lang="en-US" altLang="en-US" sz="2000" i="1" dirty="0"/>
              <a:t>A</a:t>
            </a:r>
            <a:r>
              <a:rPr lang="en-US" altLang="en-US" sz="2000" dirty="0">
                <a:sym typeface="Symbol" pitchFamily="2" charset="2"/>
              </a:rPr>
              <a:t>| </a:t>
            </a:r>
            <a:r>
              <a:rPr lang="en-US" altLang="en-US" sz="2000" dirty="0"/>
              <a:t>+ </a:t>
            </a:r>
            <a:r>
              <a:rPr lang="en-US" altLang="en-US" sz="2000" dirty="0">
                <a:sym typeface="Symbol" pitchFamily="2" charset="2"/>
              </a:rPr>
              <a:t>|</a:t>
            </a:r>
            <a:r>
              <a:rPr lang="en-US" altLang="en-US" sz="2000" i="1" dirty="0"/>
              <a:t>B</a:t>
            </a:r>
            <a:r>
              <a:rPr lang="en-US" altLang="en-US" sz="2000" dirty="0">
                <a:sym typeface="Symbol" pitchFamily="2" charset="2"/>
              </a:rPr>
              <a:t>|</a:t>
            </a:r>
            <a:r>
              <a:rPr lang="en-US" altLang="en-US" sz="2000" dirty="0"/>
              <a:t> - |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>
                <a:sym typeface="Symbol" pitchFamily="2" charset="2"/>
              </a:rPr>
              <a:t>|								= 25 + 13 - 8 								= 30</a:t>
            </a:r>
          </a:p>
          <a:p>
            <a:pPr marL="684213" lvl="1" indent="-227013"/>
            <a:r>
              <a:rPr lang="en-US" sz="2000" dirty="0">
                <a:sym typeface="Symbol" pitchFamily="2" charset="2"/>
              </a:rPr>
              <a:t>Jadi, total </a:t>
            </a:r>
            <a:r>
              <a:rPr lang="en-US" sz="2000" dirty="0" err="1">
                <a:sym typeface="Symbol" pitchFamily="2" charset="2"/>
              </a:rPr>
              <a:t>ada</a:t>
            </a:r>
            <a:r>
              <a:rPr lang="en-US" sz="2000" dirty="0">
                <a:sym typeface="Symbol" pitchFamily="2" charset="2"/>
              </a:rPr>
              <a:t> 30 </a:t>
            </a:r>
            <a:r>
              <a:rPr lang="en-US" sz="2000" dirty="0" err="1">
                <a:sym typeface="Symbol" pitchFamily="2" charset="2"/>
              </a:rPr>
              <a:t>mahasiswa</a:t>
            </a:r>
            <a:r>
              <a:rPr lang="en-US" sz="2000" dirty="0">
                <a:sym typeface="Symbol" pitchFamily="2" charset="2"/>
              </a:rPr>
              <a:t> </a:t>
            </a:r>
            <a:r>
              <a:rPr lang="en-US" sz="2000" dirty="0" err="1">
                <a:sym typeface="Symbol" pitchFamily="2" charset="2"/>
              </a:rPr>
              <a:t>dalam</a:t>
            </a:r>
            <a:r>
              <a:rPr lang="en-US" sz="2000" dirty="0">
                <a:sym typeface="Symbol" pitchFamily="2" charset="2"/>
              </a:rPr>
              <a:t> </a:t>
            </a:r>
            <a:r>
              <a:rPr lang="en-US" sz="2000" dirty="0" err="1">
                <a:sym typeface="Symbol" pitchFamily="2" charset="2"/>
              </a:rPr>
              <a:t>kelas</a:t>
            </a:r>
            <a:r>
              <a:rPr lang="en-US" sz="2000" dirty="0">
                <a:sym typeface="Symbol" pitchFamily="2" charset="2"/>
              </a:rPr>
              <a:t> </a:t>
            </a:r>
            <a:r>
              <a:rPr lang="en-US" sz="2000" dirty="0" err="1">
                <a:sym typeface="Symbol" pitchFamily="2" charset="2"/>
              </a:rPr>
              <a:t>tersebut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14751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09C0-7EFA-7053-A26D-7626179F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F684-6C39-42AE-1B1A-D80E62DC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8"/>
            <a:ext cx="9744637" cy="4188809"/>
          </a:xfrm>
        </p:spPr>
        <p:txBody>
          <a:bodyPr>
            <a:norm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3:</a:t>
            </a:r>
          </a:p>
          <a:p>
            <a:pPr lvl="1"/>
            <a:r>
              <a:rPr lang="en-US" sz="2000" dirty="0"/>
              <a:t>Dari 120 orang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Informatika</a:t>
            </a:r>
            <a:r>
              <a:rPr lang="en-US" sz="2000" dirty="0"/>
              <a:t>, 100 orang </a:t>
            </a:r>
            <a:r>
              <a:rPr lang="en-US" sz="2000" dirty="0" err="1"/>
              <a:t>mengambil</a:t>
            </a:r>
            <a:r>
              <a:rPr lang="en-US" sz="2000" dirty="0"/>
              <a:t> paling </a:t>
            </a:r>
            <a:r>
              <a:rPr lang="en-US" sz="2000" dirty="0" err="1"/>
              <a:t>sedikit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</a:t>
            </a:r>
            <a:r>
              <a:rPr lang="en-US" sz="2000" dirty="0" err="1"/>
              <a:t>tawar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, </a:t>
            </a:r>
            <a:r>
              <a:rPr lang="en-US" sz="2000" dirty="0" err="1"/>
              <a:t>Kalkulus</a:t>
            </a:r>
            <a:r>
              <a:rPr lang="en-US" sz="2000" dirty="0"/>
              <a:t>, dan </a:t>
            </a:r>
            <a:r>
              <a:rPr lang="en-US" sz="2000" dirty="0" err="1"/>
              <a:t>Logika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r>
              <a:rPr lang="en-US" sz="2000" dirty="0" err="1"/>
              <a:t>Diketahui</a:t>
            </a:r>
            <a:r>
              <a:rPr lang="en-US" sz="2000" dirty="0"/>
              <a:t>:</a:t>
            </a:r>
          </a:p>
          <a:p>
            <a:pPr lvl="2"/>
            <a:r>
              <a:rPr lang="it-IT" altLang="en-US" sz="2000" dirty="0"/>
              <a:t>65 orang mengambil Fisika</a:t>
            </a:r>
          </a:p>
          <a:p>
            <a:pPr lvl="2"/>
            <a:r>
              <a:rPr lang="it-IT" altLang="en-US" sz="2000" dirty="0"/>
              <a:t>45 orang mengambil Kalkulus</a:t>
            </a:r>
          </a:p>
          <a:p>
            <a:pPr lvl="2"/>
            <a:r>
              <a:rPr lang="it-IT" altLang="en-US" sz="2000" dirty="0"/>
              <a:t>42 orang mengambil Logika</a:t>
            </a:r>
          </a:p>
          <a:p>
            <a:pPr lvl="2"/>
            <a:r>
              <a:rPr lang="it-IT" altLang="en-US" sz="2000" dirty="0"/>
              <a:t>20 orang mengambil Fisika dan Kalkulus</a:t>
            </a:r>
          </a:p>
          <a:p>
            <a:pPr lvl="2"/>
            <a:r>
              <a:rPr lang="it-IT" altLang="en-US" sz="2000" dirty="0"/>
              <a:t>25 orang mengambil Fisika dan Logika</a:t>
            </a:r>
          </a:p>
          <a:p>
            <a:pPr lvl="2"/>
            <a:r>
              <a:rPr lang="it-IT" altLang="en-US" sz="2000" dirty="0"/>
              <a:t>15 orang mengambil Kalkulus dan Logika</a:t>
            </a:r>
          </a:p>
          <a:p>
            <a:pPr lvl="2"/>
            <a:r>
              <a:rPr lang="it-IT" altLang="en-US" sz="2000" dirty="0"/>
              <a:t>100 orang mengambil paling sedikit satu mata kuliah</a:t>
            </a:r>
          </a:p>
          <a:p>
            <a:pPr lvl="1"/>
            <a:r>
              <a:rPr lang="it-IT" altLang="en-US" sz="2000" dirty="0"/>
              <a:t>Berapakah orang yang mengambil ketiga-tiganya?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46437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683B-993C-D16E-D14C-09411270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DEFINISI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CAD9-8A0B-D324-76D1-61202E56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8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/>
              <a:t>Perhatikan</a:t>
            </a:r>
            <a:r>
              <a:rPr lang="en-ID" sz="2400" dirty="0"/>
              <a:t> </a:t>
            </a:r>
            <a:r>
              <a:rPr lang="en-ID" sz="2400" dirty="0" err="1"/>
              <a:t>bedanya</a:t>
            </a:r>
            <a:r>
              <a:rPr lang="en-ID" sz="2400" dirty="0"/>
              <a:t>:</a:t>
            </a:r>
          </a:p>
          <a:p>
            <a:pPr lvl="1"/>
            <a:r>
              <a:rPr lang="en-ID" sz="2400" dirty="0"/>
              <a:t>{1, 2, 3, 4, 5, 6 } </a:t>
            </a:r>
            <a:r>
              <a:rPr lang="en-ID" sz="2400" dirty="0">
                <a:sym typeface="Wingdings" pitchFamily="2" charset="2"/>
              </a:rPr>
              <a:t></a:t>
            </a:r>
            <a:r>
              <a:rPr lang="en-ID" sz="2400" dirty="0"/>
              <a:t> </a:t>
            </a:r>
            <a:r>
              <a:rPr lang="en-ID" sz="2400" dirty="0" err="1"/>
              <a:t>Himpunan</a:t>
            </a:r>
            <a:r>
              <a:rPr lang="en-ID" sz="2400" dirty="0"/>
              <a:t> (</a:t>
            </a:r>
            <a:r>
              <a:rPr lang="en-ID" sz="2400" i="1" dirty="0"/>
              <a:t>set</a:t>
            </a:r>
            <a:r>
              <a:rPr lang="en-ID" sz="2400" dirty="0"/>
              <a:t>)</a:t>
            </a:r>
          </a:p>
          <a:p>
            <a:pPr lvl="1"/>
            <a:r>
              <a:rPr lang="en-ID" sz="2400" dirty="0"/>
              <a:t>{1, 2, 3, 3, 4, 5, 5, 6, 6, 6} = {1, 2, 3, 4, 5, 6}</a:t>
            </a:r>
          </a:p>
          <a:p>
            <a:pPr marL="684213" lvl="1" indent="-227013">
              <a:tabLst>
                <a:tab pos="3459163" algn="l"/>
              </a:tabLst>
            </a:pPr>
            <a:r>
              <a:rPr lang="en-ID" sz="2400" dirty="0"/>
              <a:t>{1, 2, 2, 3, 4, 4, 4, 5, 6}	</a:t>
            </a:r>
            <a:r>
              <a:rPr lang="en-ID" sz="2400" dirty="0">
                <a:sym typeface="Wingdings" pitchFamily="2" charset="2"/>
              </a:rPr>
              <a:t> </a:t>
            </a:r>
            <a:r>
              <a:rPr lang="en-ID" sz="2400" dirty="0" err="1"/>
              <a:t>Himpunan-ganda</a:t>
            </a:r>
            <a:r>
              <a:rPr lang="en-ID" sz="2400" dirty="0"/>
              <a:t> (</a:t>
            </a:r>
            <a:r>
              <a:rPr lang="en-ID" sz="2400" i="1" dirty="0"/>
              <a:t>multi-set</a:t>
            </a:r>
            <a:r>
              <a:rPr lang="en-ID" sz="2400" dirty="0"/>
              <a:t>)</a:t>
            </a: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tabLst>
                <a:tab pos="355600" algn="l"/>
                <a:tab pos="356235" algn="l"/>
              </a:tabLst>
            </a:pPr>
            <a:endParaRPr lang="en-ID" sz="2400" dirty="0"/>
          </a:p>
          <a:p>
            <a:pPr marL="211138" indent="-211138">
              <a:lnSpc>
                <a:spcPct val="100000"/>
              </a:lnSpc>
              <a:spcBef>
                <a:spcPts val="5"/>
              </a:spcBef>
            </a:pPr>
            <a:r>
              <a:rPr lang="en-ID" sz="2400" dirty="0" err="1"/>
              <a:t>Urutan</a:t>
            </a:r>
            <a:r>
              <a:rPr lang="en-ID" sz="2400" dirty="0"/>
              <a:t> </a:t>
            </a:r>
            <a:r>
              <a:rPr lang="en-ID" sz="2400" dirty="0" err="1"/>
              <a:t>elemen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himpunan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:</a:t>
            </a:r>
          </a:p>
          <a:p>
            <a:pPr marL="668327" lvl="1" indent="-211138">
              <a:lnSpc>
                <a:spcPct val="100000"/>
              </a:lnSpc>
              <a:spcBef>
                <a:spcPts val="5"/>
              </a:spcBef>
            </a:pPr>
            <a:r>
              <a:rPr lang="en-ID" sz="2400" dirty="0"/>
              <a:t>{</a:t>
            </a:r>
            <a:r>
              <a:rPr lang="en-ID" sz="2400" i="1" dirty="0"/>
              <a:t>a</a:t>
            </a:r>
            <a:r>
              <a:rPr lang="en-ID" sz="2400" dirty="0"/>
              <a:t>, </a:t>
            </a:r>
            <a:r>
              <a:rPr lang="en-ID" sz="2400" i="1" dirty="0"/>
              <a:t>b</a:t>
            </a:r>
            <a:r>
              <a:rPr lang="en-ID" sz="2400" dirty="0"/>
              <a:t>, </a:t>
            </a:r>
            <a:r>
              <a:rPr lang="en-ID" sz="2400" i="1" dirty="0"/>
              <a:t>c</a:t>
            </a:r>
            <a:r>
              <a:rPr lang="en-ID" sz="2400" dirty="0"/>
              <a:t>, </a:t>
            </a:r>
            <a:r>
              <a:rPr lang="en-ID" sz="2400" i="1" dirty="0"/>
              <a:t>d</a:t>
            </a:r>
            <a:r>
              <a:rPr lang="en-ID" sz="2400" dirty="0"/>
              <a:t>} = {</a:t>
            </a:r>
            <a:r>
              <a:rPr lang="en-ID" sz="2400" i="1" dirty="0"/>
              <a:t>d</a:t>
            </a:r>
            <a:r>
              <a:rPr lang="en-ID" sz="2400" dirty="0"/>
              <a:t>, </a:t>
            </a:r>
            <a:r>
              <a:rPr lang="en-ID" sz="2400" i="1" dirty="0"/>
              <a:t>b</a:t>
            </a:r>
            <a:r>
              <a:rPr lang="en-ID" sz="2400" dirty="0"/>
              <a:t>, </a:t>
            </a:r>
            <a:r>
              <a:rPr lang="en-ID" sz="2400" i="1" dirty="0"/>
              <a:t>a</a:t>
            </a:r>
            <a:r>
              <a:rPr lang="en-ID" sz="2400" dirty="0"/>
              <a:t>, </a:t>
            </a:r>
            <a:r>
              <a:rPr lang="en-ID" sz="2400" i="1" dirty="0"/>
              <a:t>c</a:t>
            </a:r>
            <a:r>
              <a:rPr lang="en-ID" sz="2400" dirty="0"/>
              <a:t>}</a:t>
            </a:r>
          </a:p>
          <a:p>
            <a:endParaRPr lang="en-ID" sz="2400" dirty="0"/>
          </a:p>
          <a:p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elemen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himpunan</a:t>
            </a:r>
            <a:r>
              <a:rPr lang="en-ID" sz="2400" dirty="0"/>
              <a:t> </a:t>
            </a:r>
            <a:r>
              <a:rPr lang="en-ID" sz="2400" dirty="0" err="1"/>
              <a:t>boleh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berkorelasi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sama</a:t>
            </a:r>
            <a:r>
              <a:rPr lang="en-ID" sz="2400" dirty="0"/>
              <a:t> lain, yang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berbeda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sama</a:t>
            </a:r>
            <a:r>
              <a:rPr lang="en-ID" sz="2400" dirty="0"/>
              <a:t> lain</a:t>
            </a:r>
          </a:p>
          <a:p>
            <a:pPr marL="0" indent="0">
              <a:buNone/>
            </a:pPr>
            <a:r>
              <a:rPr lang="en-ID" sz="2400" dirty="0"/>
              <a:t>	</a:t>
            </a:r>
            <a:r>
              <a:rPr lang="en-ID" sz="2400" dirty="0" err="1"/>
              <a:t>Contoh</a:t>
            </a:r>
            <a:r>
              <a:rPr lang="en-ID" sz="2400" dirty="0"/>
              <a:t>  : { </a:t>
            </a:r>
            <a:r>
              <a:rPr lang="en-ID" sz="2400" dirty="0" err="1"/>
              <a:t>kursi</a:t>
            </a:r>
            <a:r>
              <a:rPr lang="en-ID" sz="2400" dirty="0"/>
              <a:t>, </a:t>
            </a:r>
            <a:r>
              <a:rPr lang="en-ID" sz="2400" dirty="0" err="1"/>
              <a:t>meja</a:t>
            </a:r>
            <a:r>
              <a:rPr lang="en-ID" sz="2400" dirty="0"/>
              <a:t>, amir, </a:t>
            </a:r>
            <a:r>
              <a:rPr lang="en-ID" sz="2400" dirty="0" err="1"/>
              <a:t>paku</a:t>
            </a:r>
            <a:r>
              <a:rPr lang="en-ID" sz="2400" dirty="0"/>
              <a:t>, </a:t>
            </a:r>
            <a:r>
              <a:rPr lang="en-ID" sz="2400" dirty="0" err="1"/>
              <a:t>sapu</a:t>
            </a:r>
            <a:r>
              <a:rPr lang="en-ID" sz="2400" dirty="0"/>
              <a:t>, </a:t>
            </a:r>
            <a:r>
              <a:rPr lang="en-ID" sz="2400" dirty="0" err="1"/>
              <a:t>susi</a:t>
            </a:r>
            <a:r>
              <a:rPr lang="en-ID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9565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CB320-BC5D-D033-EEA8-F374B18F4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8" y="1454598"/>
            <a:ext cx="9099175" cy="495500"/>
          </a:xfrm>
        </p:spPr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00F660-D7FF-9A00-F9CF-7EC35298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8" y="2034073"/>
            <a:ext cx="4500281" cy="4017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Penyelesaian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Diketahui</a:t>
            </a:r>
            <a:r>
              <a:rPr lang="en-US" sz="2400" dirty="0"/>
              <a:t>: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)		 = 65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B</a:t>
            </a:r>
            <a:r>
              <a:rPr lang="en-US" altLang="en-US" sz="2400" dirty="0"/>
              <a:t>) 		= 45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C</a:t>
            </a:r>
            <a:r>
              <a:rPr lang="en-US" altLang="en-US" sz="2400" dirty="0"/>
              <a:t>) 		= 42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∩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) 	= 20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∩</a:t>
            </a:r>
            <a:r>
              <a:rPr lang="en-US" altLang="en-US" sz="2400" dirty="0"/>
              <a:t> </a:t>
            </a:r>
            <a:r>
              <a:rPr lang="en-US" altLang="en-US" sz="2400" i="1" dirty="0"/>
              <a:t>C</a:t>
            </a:r>
            <a:r>
              <a:rPr lang="en-US" altLang="en-US" sz="2400" dirty="0"/>
              <a:t>) 	= 25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B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∩</a:t>
            </a:r>
            <a:r>
              <a:rPr lang="en-US" altLang="en-US" sz="2400" dirty="0"/>
              <a:t> </a:t>
            </a:r>
            <a:r>
              <a:rPr lang="en-US" altLang="en-US" sz="2400" i="1" dirty="0"/>
              <a:t>C</a:t>
            </a:r>
            <a:r>
              <a:rPr lang="en-US" altLang="en-US" sz="2400" dirty="0"/>
              <a:t>)	 = 15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∪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∪</a:t>
            </a:r>
            <a:r>
              <a:rPr lang="en-US" altLang="en-US" sz="2400" dirty="0"/>
              <a:t> </a:t>
            </a:r>
            <a:r>
              <a:rPr lang="en-US" altLang="en-US" sz="2400" i="1" dirty="0"/>
              <a:t>C</a:t>
            </a:r>
            <a:r>
              <a:rPr lang="en-US" altLang="en-US" sz="2400" dirty="0"/>
              <a:t>) 	= 100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∪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</a:t>
            </a:r>
            <a:r>
              <a:rPr lang="en-US" sz="2400" dirty="0">
                <a:sym typeface="Symbol" pitchFamily="2" charset="2"/>
              </a:rPr>
              <a:t>∪</a:t>
            </a:r>
            <a:r>
              <a:rPr lang="en-US" altLang="en-US" sz="2400" dirty="0"/>
              <a:t> </a:t>
            </a:r>
            <a:r>
              <a:rPr lang="en-US" altLang="en-US" sz="2400" i="1" dirty="0"/>
              <a:t>C</a:t>
            </a:r>
            <a:r>
              <a:rPr lang="en-US" altLang="en-US" sz="2400" dirty="0"/>
              <a:t>)</a:t>
            </a:r>
            <a:r>
              <a:rPr lang="en-US" altLang="en-US" sz="2400" i="1" baseline="30000" dirty="0"/>
              <a:t>c	</a:t>
            </a:r>
            <a:r>
              <a:rPr lang="en-US" altLang="en-US" sz="2400" dirty="0"/>
              <a:t> = 120 - 100 		= 20</a:t>
            </a:r>
          </a:p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9FABF3-4842-8372-F792-9D6E73089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127380"/>
            <a:ext cx="4031983" cy="392379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/>
              <a:t>Maka,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∪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∪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 =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)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B</a:t>
            </a:r>
            <a:r>
              <a:rPr lang="en-US" altLang="en-US" sz="2000" dirty="0"/>
              <a:t>)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C</a:t>
            </a:r>
            <a:r>
              <a:rPr lang="en-US" altLang="en-US" sz="2000" dirty="0"/>
              <a:t>) -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	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) -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 -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/>
              <a:t>100 	= 65 + 45 +  42 - 20 - 25 - 15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</a:t>
            </a:r>
          </a:p>
          <a:p>
            <a:pPr marL="914400" lvl="1" indent="-457200">
              <a:lnSpc>
                <a:spcPct val="80000"/>
              </a:lnSpc>
              <a:buAutoNum type="arabicPlain" startAt="100"/>
            </a:pPr>
            <a:r>
              <a:rPr lang="en-US" altLang="en-US" sz="2000" dirty="0"/>
              <a:t>= 152 - 60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/>
              <a:t>100 = 92 + </a:t>
            </a: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i="1" dirty="0"/>
              <a:t>n</a:t>
            </a:r>
            <a:r>
              <a:rPr lang="en-US" altLang="en-US" sz="2000" dirty="0"/>
              <a:t>(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 </a:t>
            </a:r>
            <a:r>
              <a:rPr lang="en-US" sz="2000" dirty="0">
                <a:sym typeface="Symbol" pitchFamily="2" charset="2"/>
              </a:rPr>
              <a:t>∩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) = 100 - 92</a:t>
            </a:r>
          </a:p>
          <a:p>
            <a:pPr marL="1141413" lvl="2" indent="-227013">
              <a:lnSpc>
                <a:spcPct val="80000"/>
              </a:lnSpc>
              <a:buNone/>
              <a:tabLst>
                <a:tab pos="2263775" algn="l"/>
              </a:tabLst>
            </a:pPr>
            <a:r>
              <a:rPr lang="en-US" altLang="en-US" sz="2000" dirty="0"/>
              <a:t>	            = 8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Jadi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mengambil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ketiganya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sebanyak</a:t>
            </a:r>
            <a:r>
              <a:rPr lang="en-US" altLang="en-US" sz="2000" dirty="0"/>
              <a:t> 8 orang.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083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F5A1-5EAA-CDC3-7B79-25BB2FC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B29E-7C64-252A-02AC-B5DC6B08A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32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 4:</a:t>
            </a:r>
          </a:p>
          <a:p>
            <a:pPr lvl="1"/>
            <a:r>
              <a:rPr lang="en-US" altLang="en-US" sz="2400" dirty="0" err="1"/>
              <a:t>Sebanyak</a:t>
            </a:r>
            <a:r>
              <a:rPr lang="en-US" altLang="en-US" sz="2400" dirty="0"/>
              <a:t> 115 </a:t>
            </a:r>
            <a:r>
              <a:rPr lang="en-US" altLang="en-US" sz="2400" dirty="0" err="1"/>
              <a:t>mahasiswa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, 71 </a:t>
            </a:r>
            <a:r>
              <a:rPr lang="en-US" altLang="en-US" sz="2400" dirty="0" err="1"/>
              <a:t>Kalkulus</a:t>
            </a:r>
            <a:r>
              <a:rPr lang="en-US" altLang="en-US" sz="2400" dirty="0"/>
              <a:t>, dan 56 </a:t>
            </a:r>
            <a:r>
              <a:rPr lang="en-US" altLang="en-US" sz="2400" dirty="0" err="1"/>
              <a:t>Statistika</a:t>
            </a:r>
            <a:r>
              <a:rPr lang="en-US" altLang="en-US" sz="2400" dirty="0"/>
              <a:t>. Di </a:t>
            </a:r>
            <a:r>
              <a:rPr lang="en-US" altLang="en-US" sz="2400" dirty="0" err="1"/>
              <a:t>antaranya</a:t>
            </a:r>
            <a:r>
              <a:rPr lang="en-US" altLang="en-US" sz="2400" dirty="0"/>
              <a:t>, 25 </a:t>
            </a:r>
            <a:r>
              <a:rPr lang="en-US" altLang="en-US" sz="2400" dirty="0" err="1"/>
              <a:t>mahasiswa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Kalkulus</a:t>
            </a:r>
            <a:r>
              <a:rPr lang="en-US" altLang="en-US" sz="2400" dirty="0"/>
              <a:t>, 14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Statistika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serta</a:t>
            </a:r>
            <a:r>
              <a:rPr lang="en-US" altLang="en-US" sz="2400" dirty="0"/>
              <a:t> 9 orang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Kalkulus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Statistika</a:t>
            </a:r>
            <a:r>
              <a:rPr lang="en-US" altLang="en-US" sz="2400" dirty="0"/>
              <a:t>. Jika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196 </a:t>
            </a:r>
            <a:r>
              <a:rPr lang="en-US" altLang="en-US" sz="2400" dirty="0" err="1"/>
              <a:t>mahasiswa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sedikit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berapa</a:t>
            </a:r>
            <a:r>
              <a:rPr lang="en-US" altLang="en-US" sz="2400" dirty="0"/>
              <a:t> orang yang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sekaligus</a:t>
            </a:r>
            <a:r>
              <a:rPr lang="en-US" altLang="en-US" sz="2400" dirty="0"/>
              <a:t>?</a:t>
            </a:r>
          </a:p>
          <a:p>
            <a:pPr marL="0" indent="0">
              <a:buNone/>
            </a:pPr>
            <a:r>
              <a:rPr lang="en-US" sz="2400" dirty="0" err="1"/>
              <a:t>Penyelesaian</a:t>
            </a:r>
            <a:r>
              <a:rPr lang="en-US" sz="2400" dirty="0"/>
              <a:t>: </a:t>
            </a:r>
          </a:p>
          <a:p>
            <a:pPr marL="457200" lvl="1" indent="0">
              <a:buNone/>
              <a:tabLst>
                <a:tab pos="2132013" algn="l"/>
              </a:tabLst>
            </a:pPr>
            <a:r>
              <a:rPr lang="en-US" sz="2400" dirty="0" err="1"/>
              <a:t>Misalkan</a:t>
            </a:r>
            <a:r>
              <a:rPr lang="en-US" sz="2400" dirty="0"/>
              <a:t>,	</a:t>
            </a:r>
          </a:p>
          <a:p>
            <a:pPr marL="684213" lvl="1" indent="-227013">
              <a:tabLst>
                <a:tab pos="2132013" algn="l"/>
              </a:tabLst>
            </a:pP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,		</a:t>
            </a:r>
          </a:p>
          <a:p>
            <a:pPr marL="684213" lvl="1" indent="-227013">
              <a:tabLst>
                <a:tab pos="2132013" algn="l"/>
              </a:tabLst>
            </a:pP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Kalkulus</a:t>
            </a:r>
            <a:r>
              <a:rPr lang="en-US" sz="2400" dirty="0"/>
              <a:t>,			</a:t>
            </a:r>
          </a:p>
          <a:p>
            <a:pPr marL="684213" lvl="1" indent="-227013">
              <a:tabLst>
                <a:tab pos="2132013" algn="l"/>
              </a:tabLst>
            </a:pPr>
            <a:r>
              <a:rPr lang="en-US" altLang="en-US" sz="2400" i="1" dirty="0"/>
              <a:t>C</a:t>
            </a:r>
            <a:r>
              <a:rPr lang="en-US" alt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Statistika</a:t>
            </a:r>
            <a:r>
              <a:rPr lang="en-US" sz="24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9113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C9E2-8522-D38B-0AE5-441BEC81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PRINSIP INKLUSI EKSKLUSI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8786-0074-FA42-7963-B6B99158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1010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800" dirty="0"/>
              <a:t>Maka,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| = 115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B</a:t>
            </a:r>
            <a:r>
              <a:rPr lang="en-US" altLang="en-US" sz="2800" dirty="0"/>
              <a:t>| = 71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C</a:t>
            </a:r>
            <a:r>
              <a:rPr lang="en-US" altLang="en-US" sz="2800" dirty="0"/>
              <a:t>| = 56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| = 25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= 14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= 9</a:t>
            </a:r>
          </a:p>
          <a:p>
            <a:pPr lvl="2">
              <a:lnSpc>
                <a:spcPct val="80000"/>
              </a:lnSpc>
              <a:buNone/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= 196</a:t>
            </a:r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</a:tabLst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∪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) 	=  |</a:t>
            </a:r>
            <a:r>
              <a:rPr lang="en-US" altLang="en-US" sz="2800" i="1" dirty="0"/>
              <a:t>A</a:t>
            </a:r>
            <a:r>
              <a:rPr lang="en-US" altLang="en-US" sz="2800" dirty="0"/>
              <a:t>| + |</a:t>
            </a:r>
            <a:r>
              <a:rPr lang="en-US" altLang="en-US" sz="2800" i="1" dirty="0"/>
              <a:t>B</a:t>
            </a:r>
            <a:r>
              <a:rPr lang="en-US" altLang="en-US" sz="2800" dirty="0"/>
              <a:t>| + |</a:t>
            </a:r>
            <a:r>
              <a:rPr lang="en-US" altLang="en-US" sz="2800" i="1" dirty="0"/>
              <a:t>C</a:t>
            </a:r>
            <a:r>
              <a:rPr lang="en-US" altLang="en-US" sz="2800" dirty="0"/>
              <a:t>| - 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) - 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- |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+ 			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</a:t>
            </a:r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</a:tabLst>
            </a:pPr>
            <a:endParaRPr lang="en-US" altLang="en-US" sz="2800" dirty="0"/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  <a:tab pos="2481263" algn="l"/>
              </a:tabLst>
            </a:pPr>
            <a:r>
              <a:rPr lang="en-US" altLang="en-US" sz="2800" dirty="0"/>
              <a:t>196 		= 	115 + 71 +  56 - 25 - 14 - 9 + 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</a:t>
            </a:r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  <a:tab pos="2481263" algn="l"/>
              </a:tabLst>
            </a:pPr>
            <a:r>
              <a:rPr lang="en-US" altLang="en-US" sz="2800" dirty="0"/>
              <a:t>196         		= 	194 + 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</a:t>
            </a:r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  <a:tab pos="2481263" algn="l"/>
              </a:tabLst>
            </a:pPr>
            <a:r>
              <a:rPr lang="en-US" altLang="en-US" sz="2800" dirty="0"/>
              <a:t>|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sz="2800" dirty="0">
                <a:sym typeface="Symbol" pitchFamily="2" charset="2"/>
              </a:rPr>
              <a:t>∩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| 	= 196 – 194</a:t>
            </a:r>
          </a:p>
          <a:p>
            <a:pPr marL="1141413" lvl="2" indent="-227013">
              <a:lnSpc>
                <a:spcPct val="80000"/>
              </a:lnSpc>
              <a:buFont typeface="Arial" panose="020B0604020202020204" pitchFamily="34" charset="0"/>
              <a:buNone/>
              <a:tabLst>
                <a:tab pos="2263775" algn="l"/>
                <a:tab pos="2481263" algn="l"/>
              </a:tabLst>
            </a:pPr>
            <a:r>
              <a:rPr lang="en-US" altLang="en-US" sz="2800" dirty="0"/>
              <a:t>			= 2</a:t>
            </a:r>
          </a:p>
          <a:p>
            <a:r>
              <a:rPr lang="en-US" altLang="en-US" sz="2800" dirty="0"/>
              <a:t>Jadi </a:t>
            </a:r>
            <a:r>
              <a:rPr lang="en-US" altLang="en-US" sz="2800" dirty="0" err="1"/>
              <a:t>mahasiswa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mengambil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kuliah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ketiganya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sebanyak</a:t>
            </a:r>
            <a:r>
              <a:rPr lang="en-US" altLang="en-US" sz="2800" dirty="0"/>
              <a:t> 2 orang.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7540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147C3-FEE3-72E2-AD89-5ECC1B14D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9031848" cy="4955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LATIHAN SOAL</a:t>
            </a:r>
            <a:endParaRPr lang="en-ID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F30A0-32FB-16C6-75AB-37E14C2A72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Jika </a:t>
            </a:r>
            <a:r>
              <a:rPr lang="en-US" sz="3600" dirty="0" err="1"/>
              <a:t>diketahui</a:t>
            </a:r>
            <a:endParaRPr lang="en-US" sz="3600" dirty="0"/>
          </a:p>
          <a:p>
            <a:pPr lvl="1"/>
            <a:r>
              <a:rPr lang="en-US" sz="3600" i="1" dirty="0"/>
              <a:t>S</a:t>
            </a:r>
            <a:r>
              <a:rPr lang="en-US" sz="3600" dirty="0"/>
              <a:t> = {1,2,3 …, 15},</a:t>
            </a:r>
          </a:p>
          <a:p>
            <a:pPr lvl="1"/>
            <a:r>
              <a:rPr lang="en-US" sz="3600" i="1" dirty="0"/>
              <a:t>A</a:t>
            </a:r>
            <a:r>
              <a:rPr lang="en-US" sz="3600" dirty="0"/>
              <a:t> = { 2,3,5,7},</a:t>
            </a:r>
          </a:p>
          <a:p>
            <a:pPr lvl="1"/>
            <a:r>
              <a:rPr lang="en-US" sz="3600" i="1" dirty="0"/>
              <a:t>B</a:t>
            </a:r>
            <a:r>
              <a:rPr lang="en-US" sz="3600" dirty="0"/>
              <a:t> = { 1,3,5,7,9},</a:t>
            </a:r>
          </a:p>
          <a:p>
            <a:pPr lvl="1"/>
            <a:r>
              <a:rPr lang="en-US" sz="3600" i="1" dirty="0"/>
              <a:t>C</a:t>
            </a:r>
            <a:r>
              <a:rPr lang="en-US" sz="3600" dirty="0"/>
              <a:t> = {2,4,6,8}</a:t>
            </a:r>
          </a:p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888598-42A0-F91A-7542-D26A87B24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err="1"/>
              <a:t>Tentukan</a:t>
            </a:r>
            <a:r>
              <a:rPr lang="en-US" sz="3200" dirty="0"/>
              <a:t> :</a:t>
            </a:r>
          </a:p>
          <a:p>
            <a:pPr marL="457200" lvl="1" indent="0">
              <a:buNone/>
            </a:pPr>
            <a:r>
              <a:rPr lang="en-US" sz="3200" i="1" dirty="0"/>
              <a:t>a. A</a:t>
            </a:r>
            <a:r>
              <a:rPr lang="en-US" sz="3200" dirty="0"/>
              <a:t> </a:t>
            </a:r>
            <a:r>
              <a:rPr lang="en-US" sz="3200" dirty="0">
                <a:sym typeface="Symbol" pitchFamily="2" charset="2"/>
              </a:rPr>
              <a:t>∪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>
                <a:sym typeface="Symbol" pitchFamily="2" charset="2"/>
              </a:rPr>
              <a:t>∪</a:t>
            </a:r>
            <a:r>
              <a:rPr lang="en-US" sz="3200" dirty="0"/>
              <a:t> </a:t>
            </a:r>
            <a:r>
              <a:rPr lang="en-US" sz="3200" i="1" dirty="0"/>
              <a:t>C</a:t>
            </a:r>
          </a:p>
          <a:p>
            <a:pPr marL="457200" lvl="1" indent="0">
              <a:buNone/>
            </a:pPr>
            <a:r>
              <a:rPr lang="en-US" sz="3200" i="1" dirty="0"/>
              <a:t>b. A</a:t>
            </a:r>
            <a:r>
              <a:rPr lang="en-US" sz="3200" dirty="0"/>
              <a:t> ∩ </a:t>
            </a:r>
            <a:r>
              <a:rPr lang="en-US" sz="3200" i="1" dirty="0"/>
              <a:t>C</a:t>
            </a:r>
          </a:p>
          <a:p>
            <a:pPr marL="457200" lvl="1" indent="0">
              <a:buNone/>
            </a:pPr>
            <a:r>
              <a:rPr lang="en-US" sz="3200" i="1" dirty="0"/>
              <a:t>c. B</a:t>
            </a:r>
            <a:r>
              <a:rPr lang="en-US" sz="3200" dirty="0"/>
              <a:t> - </a:t>
            </a:r>
            <a:r>
              <a:rPr lang="en-US" sz="3200" i="1" dirty="0"/>
              <a:t>A</a:t>
            </a:r>
          </a:p>
          <a:p>
            <a:pPr marL="457200" lvl="1" indent="0">
              <a:buNone/>
            </a:pPr>
            <a:r>
              <a:rPr lang="en-US" sz="3200" dirty="0"/>
              <a:t>d. (</a:t>
            </a:r>
            <a:r>
              <a:rPr lang="en-US" sz="3200" i="1" dirty="0"/>
              <a:t>A</a:t>
            </a:r>
            <a:r>
              <a:rPr lang="en-US" sz="3200" dirty="0"/>
              <a:t>’ ∩ </a:t>
            </a:r>
            <a:r>
              <a:rPr lang="en-US" sz="3200" i="1" dirty="0"/>
              <a:t>B</a:t>
            </a:r>
            <a:r>
              <a:rPr lang="en-US" sz="3200" dirty="0"/>
              <a:t>) - </a:t>
            </a:r>
            <a:r>
              <a:rPr lang="en-US" sz="3200" i="1" dirty="0"/>
              <a:t>C</a:t>
            </a:r>
          </a:p>
          <a:p>
            <a:pPr marL="457200" lvl="1" indent="0">
              <a:buNone/>
            </a:pPr>
            <a:r>
              <a:rPr lang="en-US" sz="3200" dirty="0"/>
              <a:t>e. (</a:t>
            </a:r>
            <a:r>
              <a:rPr lang="en-US" sz="3200" i="1" dirty="0"/>
              <a:t>B</a:t>
            </a:r>
            <a:r>
              <a:rPr lang="en-US" sz="3200" dirty="0"/>
              <a:t> - C) ∩ </a:t>
            </a:r>
            <a:r>
              <a:rPr lang="en-US" sz="3200" i="1" dirty="0"/>
              <a:t>A</a:t>
            </a:r>
            <a:r>
              <a:rPr lang="en-US" sz="3200" dirty="0"/>
              <a:t>’</a:t>
            </a:r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493835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52D28-466F-1D43-B74B-88DC5B7F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LATIHAN SOAL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AEFA81-FEC8-F708-11C8-AD027E1C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53566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Pada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di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makan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 100 </a:t>
            </a:r>
            <a:r>
              <a:rPr lang="en-US" sz="2800" dirty="0" err="1"/>
              <a:t>tamu</a:t>
            </a:r>
            <a:r>
              <a:rPr lang="en-US" sz="2800" dirty="0"/>
              <a:t>. 65 </a:t>
            </a:r>
            <a:r>
              <a:rPr lang="en-US" sz="2800" dirty="0" err="1"/>
              <a:t>tamu</a:t>
            </a:r>
            <a:r>
              <a:rPr lang="en-US" sz="2800" dirty="0"/>
              <a:t> </a:t>
            </a:r>
            <a:r>
              <a:rPr lang="en-US" sz="2800" dirty="0" err="1"/>
              <a:t>memesan</a:t>
            </a:r>
            <a:r>
              <a:rPr lang="en-US" sz="2800" dirty="0"/>
              <a:t> nasi </a:t>
            </a:r>
            <a:r>
              <a:rPr lang="en-US" sz="2800" dirty="0" err="1"/>
              <a:t>pecel</a:t>
            </a:r>
            <a:r>
              <a:rPr lang="en-US" sz="2800" dirty="0"/>
              <a:t>, 58 </a:t>
            </a:r>
            <a:r>
              <a:rPr lang="en-US" sz="2800" dirty="0" err="1"/>
              <a:t>tamu</a:t>
            </a:r>
            <a:r>
              <a:rPr lang="en-US" sz="2800" dirty="0"/>
              <a:t> </a:t>
            </a:r>
            <a:r>
              <a:rPr lang="en-US" sz="2800" dirty="0" err="1"/>
              <a:t>memesan</a:t>
            </a:r>
            <a:r>
              <a:rPr lang="en-US" sz="2800" dirty="0"/>
              <a:t> nasi soto.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 </a:t>
            </a:r>
            <a:r>
              <a:rPr lang="en-US" sz="2800" dirty="0" err="1"/>
              <a:t>memesan</a:t>
            </a:r>
            <a:r>
              <a:rPr lang="en-US" sz="2800" dirty="0"/>
              <a:t> paling </a:t>
            </a:r>
            <a:r>
              <a:rPr lang="en-US" sz="2800" dirty="0" err="1"/>
              <a:t>sedikit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nasi </a:t>
            </a:r>
            <a:r>
              <a:rPr lang="en-US" sz="2800" dirty="0" err="1"/>
              <a:t>pecel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nasi soto.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 yang </a:t>
            </a:r>
            <a:r>
              <a:rPr lang="en-US" sz="2800" dirty="0" err="1"/>
              <a:t>memesan</a:t>
            </a:r>
            <a:r>
              <a:rPr lang="en-US" sz="2800" dirty="0"/>
              <a:t> nasi </a:t>
            </a:r>
            <a:r>
              <a:rPr lang="en-US" sz="2800" dirty="0" err="1"/>
              <a:t>pecel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nasi soto?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 yang </a:t>
            </a:r>
            <a:r>
              <a:rPr lang="en-US" sz="2800" dirty="0" err="1"/>
              <a:t>memesan</a:t>
            </a:r>
            <a:r>
              <a:rPr lang="en-US" sz="2800" dirty="0"/>
              <a:t> nasi </a:t>
            </a:r>
            <a:r>
              <a:rPr lang="en-US" sz="2800" dirty="0" err="1"/>
              <a:t>pecel</a:t>
            </a:r>
            <a:r>
              <a:rPr lang="en-US" sz="2800" dirty="0"/>
              <a:t> dan nasi soto?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 yang </a:t>
            </a:r>
            <a:r>
              <a:rPr lang="en-US" sz="2800" dirty="0" err="1"/>
              <a:t>memesan</a:t>
            </a:r>
            <a:r>
              <a:rPr lang="en-US" sz="2800" dirty="0"/>
              <a:t> nasi soto </a:t>
            </a:r>
            <a:r>
              <a:rPr lang="en-US" sz="2800" dirty="0" err="1"/>
              <a:t>saja</a:t>
            </a:r>
            <a:r>
              <a:rPr lang="en-US" sz="2800" dirty="0"/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8358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88AAE4-CA97-337C-F5A7-77FCC4C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LATIHAN SOAL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7F2F1-5110-8E28-208B-BC7855E3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09550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Suatu</a:t>
            </a:r>
            <a:r>
              <a:rPr lang="en-US" sz="2800" dirty="0"/>
              <a:t> biro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mengadakan</a:t>
            </a:r>
            <a:r>
              <a:rPr lang="en-US" sz="2800" dirty="0"/>
              <a:t> </a:t>
            </a:r>
            <a:r>
              <a:rPr lang="en-US" sz="2800" dirty="0" err="1"/>
              <a:t>survei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mengiklankan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oleh 50 </a:t>
            </a:r>
            <a:r>
              <a:rPr lang="en-US" sz="2800" dirty="0" err="1"/>
              <a:t>pengusaha</a:t>
            </a:r>
            <a:r>
              <a:rPr lang="en-US" sz="2800" dirty="0"/>
              <a:t>. Data yang </a:t>
            </a:r>
            <a:r>
              <a:rPr lang="en-US" sz="2800" dirty="0" err="1"/>
              <a:t>terkumpul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 34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radio, 23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/>
              <a:t>, 35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koran</a:t>
            </a:r>
            <a:r>
              <a:rPr lang="en-US" sz="2800" dirty="0"/>
              <a:t>, 15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radio dan tv, 11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tv dan </a:t>
            </a:r>
            <a:r>
              <a:rPr lang="en-US" sz="2800" dirty="0" err="1"/>
              <a:t>koran</a:t>
            </a:r>
            <a:r>
              <a:rPr lang="en-US" sz="2800" dirty="0"/>
              <a:t>, 25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radio dan </a:t>
            </a:r>
            <a:r>
              <a:rPr lang="en-US" sz="2800" dirty="0" err="1"/>
              <a:t>koran</a:t>
            </a:r>
            <a:r>
              <a:rPr lang="en-US" sz="2800" dirty="0"/>
              <a:t>, 8 </a:t>
            </a:r>
            <a:r>
              <a:rPr lang="en-US" sz="2800" dirty="0" err="1"/>
              <a:t>pedagang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radio, tv dan </a:t>
            </a:r>
            <a:r>
              <a:rPr lang="en-US" sz="2800" dirty="0" err="1"/>
              <a:t>koran</a:t>
            </a:r>
            <a:r>
              <a:rPr lang="en-US" sz="2800" dirty="0"/>
              <a:t>.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pedagang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memasang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di </a:t>
            </a:r>
            <a:r>
              <a:rPr lang="en-US" sz="2800" dirty="0" err="1"/>
              <a:t>ketiga</a:t>
            </a:r>
            <a:r>
              <a:rPr lang="en-US" sz="2800" dirty="0"/>
              <a:t> media?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pedagang</a:t>
            </a:r>
            <a:r>
              <a:rPr lang="en-US" sz="2800" dirty="0"/>
              <a:t> yang </a:t>
            </a:r>
            <a:r>
              <a:rPr lang="en-US" sz="2800" dirty="0" err="1"/>
              <a:t>memasang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di </a:t>
            </a:r>
            <a:r>
              <a:rPr lang="en-US" sz="2800" dirty="0" err="1"/>
              <a:t>koran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radio?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pedagang</a:t>
            </a:r>
            <a:r>
              <a:rPr lang="en-US" sz="2800" dirty="0"/>
              <a:t> yang </a:t>
            </a:r>
            <a:r>
              <a:rPr lang="en-US" sz="2800" dirty="0" err="1"/>
              <a:t>memasang</a:t>
            </a:r>
            <a:r>
              <a:rPr lang="en-US" sz="2800" dirty="0"/>
              <a:t> di tv dan </a:t>
            </a:r>
            <a:r>
              <a:rPr lang="en-US" sz="2800" dirty="0" err="1"/>
              <a:t>koran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di radio?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3071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D54B-8B00-7B1E-3196-96397BAA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LATIHAN SOAL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D0E2-67A3-9E6F-47A6-3AF84F0F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421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/>
              <a:t>4. Dari 80 </a:t>
            </a:r>
            <a:r>
              <a:rPr lang="en-US" sz="2800" dirty="0" err="1"/>
              <a:t>mahasiswa</a:t>
            </a:r>
            <a:r>
              <a:rPr lang="en-US" sz="2800" dirty="0"/>
              <a:t>, 46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matkul</a:t>
            </a:r>
            <a:r>
              <a:rPr lang="en-US" sz="2800" dirty="0"/>
              <a:t> </a:t>
            </a:r>
            <a:r>
              <a:rPr lang="en-US" sz="2800" dirty="0" err="1"/>
              <a:t>psikologi</a:t>
            </a:r>
            <a:r>
              <a:rPr lang="en-US" sz="2800" dirty="0"/>
              <a:t>, 53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matkul</a:t>
            </a:r>
            <a:r>
              <a:rPr lang="en-US" sz="2800" dirty="0"/>
              <a:t> </a:t>
            </a:r>
            <a:r>
              <a:rPr lang="en-US" sz="2800" dirty="0" err="1"/>
              <a:t>sejarah</a:t>
            </a:r>
            <a:r>
              <a:rPr lang="en-US" sz="2800" dirty="0"/>
              <a:t>, 38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matkul</a:t>
            </a:r>
            <a:r>
              <a:rPr lang="en-US" sz="2800" dirty="0"/>
              <a:t> </a:t>
            </a:r>
            <a:r>
              <a:rPr lang="en-US" sz="2800" dirty="0" err="1"/>
              <a:t>psikologi</a:t>
            </a:r>
            <a:r>
              <a:rPr lang="en-US" sz="2800" dirty="0"/>
              <a:t> dan </a:t>
            </a:r>
            <a:r>
              <a:rPr lang="en-US" sz="2800" dirty="0" err="1"/>
              <a:t>sejarah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en-US" sz="2800" dirty="0"/>
              <a:t>	A.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mhs</a:t>
            </a:r>
            <a:r>
              <a:rPr lang="en-US" sz="2800" dirty="0"/>
              <a:t> yang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matkul</a:t>
            </a:r>
            <a:r>
              <a:rPr lang="en-US" sz="2800" dirty="0"/>
              <a:t> </a:t>
            </a:r>
            <a:r>
              <a:rPr lang="en-US" sz="2800" dirty="0" err="1"/>
              <a:t>sejarah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?</a:t>
            </a:r>
          </a:p>
          <a:p>
            <a:pPr>
              <a:buNone/>
            </a:pPr>
            <a:r>
              <a:rPr lang="en-US" sz="2800" dirty="0"/>
              <a:t>	B.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mhs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matkul</a:t>
            </a:r>
            <a:r>
              <a:rPr lang="en-US" sz="2800" dirty="0"/>
              <a:t> </a:t>
            </a:r>
            <a:r>
              <a:rPr lang="en-US" sz="2800" dirty="0" err="1"/>
              <a:t>psikologi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sejarah</a:t>
            </a:r>
            <a:r>
              <a:rPr lang="en-US" sz="2800" dirty="0"/>
              <a:t>?</a:t>
            </a:r>
          </a:p>
          <a:p>
            <a:pPr>
              <a:buNone/>
            </a:pPr>
            <a:r>
              <a:rPr lang="en-US" sz="2800" dirty="0"/>
              <a:t>5.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45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mobil</a:t>
            </a:r>
            <a:r>
              <a:rPr lang="en-US" sz="2800" dirty="0"/>
              <a:t> merk A, B dan C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: 14 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</a:t>
            </a:r>
            <a:r>
              <a:rPr lang="en-US" sz="2800" dirty="0" err="1"/>
              <a:t>mobil</a:t>
            </a:r>
            <a:r>
              <a:rPr lang="en-US" sz="2800" dirty="0"/>
              <a:t> merk A, 15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merk B, 12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merk C, 10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merk A dan B, 5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merk B dan C, 6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merk A dan C, 3 </a:t>
            </a:r>
            <a:r>
              <a:rPr lang="en-US" sz="2800" dirty="0" err="1"/>
              <a:t>penyalur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</a:t>
            </a:r>
            <a:r>
              <a:rPr lang="en-US" sz="2800" dirty="0" err="1"/>
              <a:t>ketiga</a:t>
            </a:r>
            <a:r>
              <a:rPr lang="en-US" sz="2800" dirty="0"/>
              <a:t> merk. </a:t>
            </a:r>
          </a:p>
          <a:p>
            <a:pPr>
              <a:buNone/>
            </a:pPr>
            <a:r>
              <a:rPr lang="en-US" sz="2800" dirty="0"/>
              <a:t>	A.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penyalur</a:t>
            </a:r>
            <a:r>
              <a:rPr lang="en-US" sz="2800" dirty="0"/>
              <a:t> yang </a:t>
            </a:r>
            <a:r>
              <a:rPr lang="en-US" sz="2800" dirty="0" err="1"/>
              <a:t>menjual</a:t>
            </a:r>
            <a:r>
              <a:rPr lang="en-US" sz="2800" dirty="0"/>
              <a:t> merk A </a:t>
            </a:r>
            <a:r>
              <a:rPr lang="en-US" sz="2800" dirty="0" err="1"/>
              <a:t>saja</a:t>
            </a:r>
            <a:r>
              <a:rPr lang="en-US" sz="2800" dirty="0"/>
              <a:t>?</a:t>
            </a:r>
          </a:p>
          <a:p>
            <a:pPr>
              <a:buNone/>
            </a:pPr>
            <a:r>
              <a:rPr lang="en-US" sz="2800" dirty="0"/>
              <a:t>	B.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penyalur</a:t>
            </a:r>
            <a:r>
              <a:rPr lang="en-US" sz="2800" dirty="0"/>
              <a:t> yang </a:t>
            </a:r>
            <a:r>
              <a:rPr lang="en-US" sz="2800" dirty="0" err="1"/>
              <a:t>menjual</a:t>
            </a:r>
            <a:r>
              <a:rPr lang="en-US" sz="2800" dirty="0"/>
              <a:t> merk A </a:t>
            </a:r>
            <a:r>
              <a:rPr lang="en-US" sz="2800" dirty="0" err="1"/>
              <a:t>atau</a:t>
            </a:r>
            <a:r>
              <a:rPr lang="en-US" sz="2800" dirty="0"/>
              <a:t> B </a:t>
            </a:r>
            <a:r>
              <a:rPr lang="en-US" sz="2800" dirty="0" err="1"/>
              <a:t>atau</a:t>
            </a:r>
            <a:r>
              <a:rPr lang="en-US" sz="2800" dirty="0"/>
              <a:t> C?</a:t>
            </a:r>
          </a:p>
          <a:p>
            <a:pPr>
              <a:buNone/>
            </a:pPr>
            <a:r>
              <a:rPr lang="en-US" sz="2800" dirty="0"/>
              <a:t>	C.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penyalur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</a:t>
            </a:r>
            <a:r>
              <a:rPr lang="en-US" sz="2800" dirty="0" err="1"/>
              <a:t>satupun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ketiga</a:t>
            </a:r>
            <a:r>
              <a:rPr lang="en-US" sz="2800" dirty="0"/>
              <a:t> merk </a:t>
            </a:r>
            <a:r>
              <a:rPr lang="en-US" sz="2800" dirty="0" err="1"/>
              <a:t>mobil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?</a:t>
            </a:r>
          </a:p>
          <a:p>
            <a:pPr>
              <a:buNone/>
            </a:pP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3601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D88-5DDB-B920-A180-5C03BCFA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D2AF-048B-B432-6453-FE9E2C08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10102676" cy="437542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2800" dirty="0"/>
              <a:t>1. Di </a:t>
            </a:r>
            <a:r>
              <a:rPr lang="en-US" sz="2800" dirty="0" err="1"/>
              <a:t>suatu</a:t>
            </a:r>
            <a:r>
              <a:rPr lang="en-US" sz="2800" dirty="0"/>
              <a:t> asrama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tinggal</a:t>
            </a:r>
            <a:r>
              <a:rPr lang="en-US" sz="2800" dirty="0"/>
              <a:t> 75 </a:t>
            </a:r>
            <a:r>
              <a:rPr lang="en-US" sz="2800" dirty="0" err="1"/>
              <a:t>mhs</a:t>
            </a:r>
            <a:r>
              <a:rPr lang="en-US" sz="2800" dirty="0"/>
              <a:t>. 47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radio, 18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tv, 39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, 10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radio dan tv, 12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tv dan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, 30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radio dan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, 6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ketiganya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en-US" sz="2800" dirty="0"/>
              <a:t>	A.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mhs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ketiganya</a:t>
            </a:r>
            <a:r>
              <a:rPr lang="en-US" sz="2800" dirty="0"/>
              <a:t>?</a:t>
            </a:r>
          </a:p>
          <a:p>
            <a:pPr marL="0" indent="0" algn="just">
              <a:buNone/>
            </a:pPr>
            <a:r>
              <a:rPr lang="en-US" sz="2800" dirty="0"/>
              <a:t>	B.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radio dan tv </a:t>
            </a:r>
            <a:r>
              <a:rPr lang="en-US" sz="2800" dirty="0" err="1"/>
              <a:t>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kipas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?</a:t>
            </a:r>
          </a:p>
          <a:p>
            <a:pPr marL="0" indent="0" algn="just">
              <a:buNone/>
            </a:pPr>
            <a:r>
              <a:rPr lang="en-US" sz="2800" dirty="0"/>
              <a:t>	C.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ketiga</a:t>
            </a:r>
            <a:r>
              <a:rPr lang="en-US" sz="2800" dirty="0"/>
              <a:t> 		</a:t>
            </a:r>
            <a:r>
              <a:rPr lang="en-US" sz="2800" dirty="0" err="1"/>
              <a:t>barang</a:t>
            </a:r>
            <a:r>
              <a:rPr lang="en-US" sz="2800" dirty="0"/>
              <a:t> 	</a:t>
            </a:r>
            <a:r>
              <a:rPr lang="en-US" sz="2800" dirty="0" err="1"/>
              <a:t>tersebut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2. Di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kereta</a:t>
            </a:r>
            <a:r>
              <a:rPr lang="en-US" sz="2800" dirty="0"/>
              <a:t> </a:t>
            </a:r>
            <a:r>
              <a:rPr lang="en-US" sz="2800" dirty="0" err="1"/>
              <a:t>api</a:t>
            </a:r>
            <a:r>
              <a:rPr lang="en-US" sz="2800" dirty="0"/>
              <a:t> 100 orang </a:t>
            </a:r>
            <a:r>
              <a:rPr lang="en-US" sz="2800" dirty="0" err="1"/>
              <a:t>ditanya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koran</a:t>
            </a:r>
            <a:r>
              <a:rPr lang="en-US" sz="2800" dirty="0"/>
              <a:t> yang </a:t>
            </a:r>
            <a:r>
              <a:rPr lang="en-US" sz="2800" dirty="0" err="1"/>
              <a:t>dibaca</a:t>
            </a:r>
            <a:r>
              <a:rPr lang="en-US" sz="2800" dirty="0"/>
              <a:t>. 59 orang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, 78 orang </a:t>
            </a:r>
            <a:r>
              <a:rPr lang="en-US" sz="2800" dirty="0" err="1"/>
              <a:t>membaca</a:t>
            </a:r>
            <a:r>
              <a:rPr lang="en-US" sz="2800" dirty="0"/>
              <a:t> pos, 70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harapan</a:t>
            </a:r>
            <a:r>
              <a:rPr lang="en-US" sz="2800" dirty="0"/>
              <a:t>, 43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dan pos, 54 </a:t>
            </a:r>
            <a:r>
              <a:rPr lang="en-US" sz="2800" dirty="0" err="1"/>
              <a:t>membaca</a:t>
            </a:r>
            <a:r>
              <a:rPr lang="en-US" sz="2800" dirty="0"/>
              <a:t> pos dan </a:t>
            </a:r>
            <a:r>
              <a:rPr lang="en-US" sz="2800" dirty="0" err="1"/>
              <a:t>harapan</a:t>
            </a:r>
            <a:r>
              <a:rPr lang="en-US" sz="2800" dirty="0"/>
              <a:t>, 38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dan </a:t>
            </a:r>
            <a:r>
              <a:rPr lang="en-US" sz="2800" dirty="0" err="1"/>
              <a:t>harapan</a:t>
            </a:r>
            <a:r>
              <a:rPr lang="en-US" sz="2800" dirty="0"/>
              <a:t>, 25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ketiganya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en-US" sz="2800" dirty="0"/>
              <a:t>	A . </a:t>
            </a:r>
            <a:r>
              <a:rPr lang="en-US" sz="2800" dirty="0" err="1"/>
              <a:t>berapa</a:t>
            </a:r>
            <a:r>
              <a:rPr lang="en-US" sz="2800" dirty="0"/>
              <a:t> orang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ketiganya</a:t>
            </a:r>
            <a:r>
              <a:rPr lang="en-US" sz="2800" dirty="0"/>
              <a:t>?</a:t>
            </a:r>
          </a:p>
          <a:p>
            <a:pPr marL="0" indent="0" algn="just">
              <a:buNone/>
            </a:pPr>
            <a:r>
              <a:rPr lang="en-US" sz="2800" dirty="0"/>
              <a:t>	B.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mhs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 pos dan </a:t>
            </a:r>
            <a:r>
              <a:rPr lang="en-US" sz="2800" dirty="0" err="1"/>
              <a:t>harapan</a:t>
            </a:r>
            <a:r>
              <a:rPr lang="en-US" sz="2800" dirty="0"/>
              <a:t> </a:t>
            </a:r>
            <a:r>
              <a:rPr lang="en-US" sz="2800" dirty="0" err="1"/>
              <a:t>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?</a:t>
            </a:r>
          </a:p>
          <a:p>
            <a:pPr marL="0" indent="0" algn="just">
              <a:buNone/>
            </a:pPr>
            <a:r>
              <a:rPr lang="en-US" sz="2800" dirty="0"/>
              <a:t>	C.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yang </a:t>
            </a:r>
            <a:r>
              <a:rPr lang="en-US" sz="2800" dirty="0" err="1"/>
              <a:t>dibaca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ketiganya</a:t>
            </a:r>
            <a:r>
              <a:rPr lang="en-US" sz="2800" dirty="0"/>
              <a:t> 			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454123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1709" y="1392238"/>
            <a:ext cx="8229600" cy="3440112"/>
          </a:xfrm>
        </p:spPr>
        <p:txBody>
          <a:bodyPr/>
          <a:lstStyle/>
          <a:p>
            <a:pPr eaLnBrk="1" hangingPunct="1"/>
            <a:r>
              <a:rPr lang="id-ID" altLang="en-US" sz="6000" b="1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69550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B27D-4D93-C906-722E-FD7D542D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F23C-C3BE-44CA-AB31-8E4D870C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25412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Enumerasi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	*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didaftarkan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rinci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 1 :</a:t>
            </a:r>
          </a:p>
          <a:p>
            <a:pPr marL="800100" lvl="1" indent="-342900">
              <a:buAutoNum type="arabicPeriod"/>
            </a:pP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: </a:t>
            </a:r>
            <a:r>
              <a:rPr lang="en-US" sz="2800" i="1" dirty="0"/>
              <a:t>A</a:t>
            </a:r>
            <a:r>
              <a:rPr lang="en-US" sz="2800" dirty="0"/>
              <a:t> = {1, 2, 3, 4}.</a:t>
            </a:r>
          </a:p>
          <a:p>
            <a:pPr marL="800100" lvl="1" indent="-342900">
              <a:buAutoNum type="arabicPeriod"/>
            </a:pPr>
            <a:r>
              <a:rPr lang="en-US" sz="2800" i="1" dirty="0"/>
              <a:t>C</a:t>
            </a:r>
            <a:r>
              <a:rPr lang="en-US" sz="2800" dirty="0"/>
              <a:t> = {</a:t>
            </a:r>
            <a:r>
              <a:rPr lang="en-US" sz="2800" dirty="0" err="1"/>
              <a:t>kucing</a:t>
            </a:r>
            <a:r>
              <a:rPr lang="en-US" sz="2800" dirty="0"/>
              <a:t>, </a:t>
            </a:r>
            <a:r>
              <a:rPr lang="en-US" sz="2800" i="1" dirty="0"/>
              <a:t>a</a:t>
            </a:r>
            <a:r>
              <a:rPr lang="en-US" sz="2800" dirty="0"/>
              <a:t>, Amir, 10, </a:t>
            </a:r>
            <a:r>
              <a:rPr lang="en-US" sz="2800" dirty="0" err="1"/>
              <a:t>paku</a:t>
            </a:r>
            <a:r>
              <a:rPr lang="en-US" sz="2800" dirty="0"/>
              <a:t>}</a:t>
            </a:r>
          </a:p>
          <a:p>
            <a:pPr marL="800100" lvl="1" indent="-342900">
              <a:buAutoNum type="arabicPeriod"/>
            </a:pPr>
            <a:r>
              <a:rPr lang="en-US" sz="2800" i="1" dirty="0"/>
              <a:t>R</a:t>
            </a:r>
            <a:r>
              <a:rPr lang="en-US" sz="2800" dirty="0"/>
              <a:t> = {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{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/>
              <a:t>c</a:t>
            </a:r>
            <a:r>
              <a:rPr lang="en-US" sz="2800" dirty="0"/>
              <a:t>}, {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c</a:t>
            </a:r>
            <a:r>
              <a:rPr lang="en-US" sz="2800" dirty="0"/>
              <a:t>}}</a:t>
            </a:r>
          </a:p>
          <a:p>
            <a:pPr marL="800100" lvl="1" indent="-342900">
              <a:buAutoNum type="arabicPeriod"/>
            </a:pPr>
            <a:r>
              <a:rPr lang="en-US" sz="2800" i="1" dirty="0"/>
              <a:t>C</a:t>
            </a:r>
            <a:r>
              <a:rPr lang="en-US" sz="2800" dirty="0"/>
              <a:t> = {</a:t>
            </a:r>
            <a:r>
              <a:rPr lang="en-US" sz="2800" i="1" dirty="0"/>
              <a:t>a</a:t>
            </a:r>
            <a:r>
              <a:rPr lang="en-US" sz="2800" dirty="0"/>
              <a:t>, {</a:t>
            </a:r>
            <a:r>
              <a:rPr lang="en-US" sz="2800" i="1" dirty="0"/>
              <a:t>a</a:t>
            </a:r>
            <a:r>
              <a:rPr lang="en-US" sz="2800" dirty="0"/>
              <a:t>}, {{</a:t>
            </a:r>
            <a:r>
              <a:rPr lang="en-US" sz="2800" i="1" dirty="0"/>
              <a:t>a</a:t>
            </a:r>
            <a:r>
              <a:rPr lang="en-US" sz="2800" dirty="0"/>
              <a:t>}}}</a:t>
            </a:r>
          </a:p>
          <a:p>
            <a:pPr marL="800100" lvl="1" indent="-342900">
              <a:buAutoNum type="arabicPeriod"/>
            </a:pPr>
            <a:r>
              <a:rPr lang="en-US" sz="2800" i="1" dirty="0"/>
              <a:t>K</a:t>
            </a:r>
            <a:r>
              <a:rPr lang="en-US" sz="2800" dirty="0"/>
              <a:t> = {{ }}</a:t>
            </a:r>
          </a:p>
          <a:p>
            <a:pPr marL="800100" lvl="1" indent="-342900">
              <a:buAutoNum type="arabicPeriod"/>
            </a:pPr>
            <a:r>
              <a:rPr lang="en-US" sz="2800" dirty="0" err="1"/>
              <a:t>Himpunan</a:t>
            </a:r>
            <a:r>
              <a:rPr lang="en-US" sz="2800" dirty="0"/>
              <a:t> 100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: {1, 2, ..., 100 }</a:t>
            </a:r>
          </a:p>
          <a:p>
            <a:pPr marL="800100" lvl="1" indent="-342900">
              <a:buAutoNum type="arabicPeriod"/>
            </a:pP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ditulis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{…, -2, -1, 0, 1, 2, …}.</a:t>
            </a:r>
          </a:p>
          <a:p>
            <a:pPr lvl="1"/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89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2D3D-6595-539D-2146-8DE6FFF6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41286-B613-0098-E873-A19D92787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928" y="2034709"/>
                <a:ext cx="9744637" cy="45060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D" sz="2400" b="1" i="0" dirty="0">
                    <a:solidFill>
                      <a:srgbClr val="000000"/>
                    </a:solidFill>
                    <a:effectLst/>
                  </a:rPr>
                  <a:t>*</a:t>
                </a:r>
                <a:r>
                  <a:rPr lang="en-ID" sz="2000" b="1" i="0" dirty="0" err="1">
                    <a:solidFill>
                      <a:srgbClr val="000000"/>
                    </a:solidFill>
                    <a:effectLst/>
                  </a:rPr>
                  <a:t>Keanggotaan</a:t>
                </a:r>
                <a:br>
                  <a:rPr lang="en-ID" sz="2000" b="1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1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x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: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x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merupakan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anggota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himpunan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;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x </a:t>
                </a:r>
                <a:r>
                  <a:rPr lang="en-ID" sz="2000" dirty="0"/>
                  <a:t>∉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: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x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bukan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merupakan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anggota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himpunan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.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	</a:t>
                </a:r>
                <a:r>
                  <a:rPr lang="en-ID" sz="2000" b="1" i="0" dirty="0" err="1">
                    <a:solidFill>
                      <a:srgbClr val="000000"/>
                    </a:solidFill>
                    <a:effectLst/>
                  </a:rPr>
                  <a:t>Contoh</a:t>
                </a:r>
                <a:r>
                  <a:rPr lang="en-ID" sz="2000" b="1" i="0" dirty="0">
                    <a:solidFill>
                      <a:srgbClr val="000000"/>
                    </a:solidFill>
                    <a:effectLst/>
                  </a:rPr>
                  <a:t> 2. </a:t>
                </a:r>
              </a:p>
              <a:p>
                <a:pPr marL="0" indent="0">
                  <a:buNone/>
                </a:pP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Misalkan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: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= {1, 2, 3, 4},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R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= {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b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{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b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c}, {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c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} }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K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= {{}}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ID" sz="2000" b="0" i="0" dirty="0" err="1">
                    <a:solidFill>
                      <a:srgbClr val="000000"/>
                    </a:solidFill>
                    <a:effectLst/>
                  </a:rPr>
                  <a:t>maka</a:t>
                </a:r>
                <a:br>
                  <a:rPr lang="en-ID" sz="2000" b="0" i="0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1. 3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</a:p>
              <a:p>
                <a:pPr marL="0" indent="0">
                  <a:buNone/>
                </a:pP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	2. {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b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c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}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R</a:t>
                </a:r>
                <a:br>
                  <a:rPr lang="en-ID" sz="2000" b="0" i="1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	3. c </a:t>
                </a:r>
                <a:r>
                  <a:rPr lang="en-ID" sz="2000" dirty="0"/>
                  <a:t>∉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R</a:t>
                </a:r>
                <a:br>
                  <a:rPr lang="en-ID" sz="2000" b="0" i="1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	4.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{} </a:t>
                </a:r>
                <a14:m>
                  <m:oMath xmlns:m="http://schemas.openxmlformats.org/officeDocument/2006/math">
                    <m:r>
                      <a:rPr lang="en-ID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K</a:t>
                </a:r>
                <a:br>
                  <a:rPr lang="en-ID" sz="2000" b="0" i="1" dirty="0">
                    <a:solidFill>
                      <a:srgbClr val="000000"/>
                    </a:solidFill>
                    <a:effectLst/>
                  </a:rPr>
                </a:b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	5. </a:t>
                </a:r>
                <a:r>
                  <a:rPr lang="en-ID" sz="2000" b="0" i="0" dirty="0">
                    <a:solidFill>
                      <a:srgbClr val="000000"/>
                    </a:solidFill>
                    <a:effectLst/>
                  </a:rPr>
                  <a:t>{} </a:t>
                </a:r>
                <a:r>
                  <a:rPr lang="en-ID" sz="2000" dirty="0"/>
                  <a:t>∉ </a:t>
                </a:r>
                <a:r>
                  <a:rPr lang="en-ID" sz="2000" b="0" i="1" dirty="0">
                    <a:solidFill>
                      <a:srgbClr val="000000"/>
                    </a:solidFill>
                    <a:effectLst/>
                  </a:rPr>
                  <a:t>R</a:t>
                </a:r>
                <a:r>
                  <a:rPr lang="en-ID" sz="2000" dirty="0"/>
                  <a:t> </a:t>
                </a:r>
                <a:br>
                  <a:rPr lang="en-ID" sz="2400" dirty="0"/>
                </a:br>
                <a:endParaRPr lang="en-ID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41286-B613-0098-E873-A19D92787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928" y="2034709"/>
                <a:ext cx="9744637" cy="4506050"/>
              </a:xfrm>
              <a:blipFill>
                <a:blip r:embed="rId2"/>
                <a:stretch>
                  <a:fillRect l="-1001" t="-10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1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234516"/>
            <a:ext cx="9744637" cy="411963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3:</a:t>
            </a:r>
          </a:p>
          <a:p>
            <a:pPr marL="38100" indent="-227013">
              <a:lnSpc>
                <a:spcPct val="100000"/>
              </a:lnSpc>
              <a:spcBef>
                <a:spcPts val="850"/>
              </a:spcBef>
              <a:tabLst>
                <a:tab pos="885825" algn="l"/>
              </a:tabLst>
            </a:pPr>
            <a:r>
              <a:rPr lang="en-ID" sz="3200" dirty="0"/>
              <a:t>Bila </a:t>
            </a:r>
            <a:r>
              <a:rPr lang="en-ID" sz="3200" i="1" dirty="0"/>
              <a:t>P</a:t>
            </a:r>
            <a:r>
              <a:rPr lang="en-ID" sz="3200" baseline="-25000" dirty="0"/>
              <a:t>1</a:t>
            </a:r>
            <a:r>
              <a:rPr lang="en-ID" sz="3200" dirty="0"/>
              <a:t> = {</a:t>
            </a:r>
            <a:r>
              <a:rPr lang="en-ID" sz="3200" i="1" dirty="0"/>
              <a:t>a</a:t>
            </a:r>
            <a:r>
              <a:rPr lang="en-ID" sz="3200" dirty="0"/>
              <a:t>, </a:t>
            </a:r>
            <a:r>
              <a:rPr lang="en-ID" sz="3200" i="1" dirty="0"/>
              <a:t>b</a:t>
            </a:r>
            <a:r>
              <a:rPr lang="en-ID" sz="3200" dirty="0"/>
              <a:t>},</a:t>
            </a:r>
          </a:p>
          <a:p>
            <a:pPr marL="7938" indent="0">
              <a:lnSpc>
                <a:spcPct val="100000"/>
              </a:lnSpc>
              <a:spcBef>
                <a:spcPts val="850"/>
              </a:spcBef>
              <a:buNone/>
              <a:tabLst>
                <a:tab pos="885825" algn="l"/>
              </a:tabLst>
            </a:pPr>
            <a:r>
              <a:rPr lang="en-ID" sz="3200" dirty="0"/>
              <a:t>	</a:t>
            </a:r>
            <a:r>
              <a:rPr lang="en-ID" sz="3200" i="1" dirty="0"/>
              <a:t>P</a:t>
            </a:r>
            <a:r>
              <a:rPr lang="en-ID" sz="3200" baseline="-25000" dirty="0"/>
              <a:t>2</a:t>
            </a:r>
            <a:r>
              <a:rPr lang="en-ID" sz="3200" dirty="0"/>
              <a:t> = {{</a:t>
            </a:r>
            <a:r>
              <a:rPr lang="en-ID" sz="3200" i="1" dirty="0"/>
              <a:t>a</a:t>
            </a:r>
            <a:r>
              <a:rPr lang="en-ID" sz="3200" dirty="0"/>
              <a:t>, </a:t>
            </a:r>
            <a:r>
              <a:rPr lang="en-ID" sz="3200" i="1" dirty="0"/>
              <a:t>b</a:t>
            </a:r>
            <a:r>
              <a:rPr lang="en-ID" sz="3200" dirty="0"/>
              <a:t>}},</a:t>
            </a:r>
          </a:p>
          <a:p>
            <a:pPr marL="7938" indent="0">
              <a:lnSpc>
                <a:spcPct val="100000"/>
              </a:lnSpc>
              <a:spcBef>
                <a:spcPts val="850"/>
              </a:spcBef>
              <a:buNone/>
              <a:tabLst>
                <a:tab pos="885825" algn="l"/>
              </a:tabLst>
            </a:pPr>
            <a:r>
              <a:rPr lang="en-ID" sz="3200" dirty="0"/>
              <a:t>	</a:t>
            </a:r>
            <a:r>
              <a:rPr lang="en-ID" sz="3200" i="1" dirty="0"/>
              <a:t>P</a:t>
            </a:r>
            <a:r>
              <a:rPr lang="en-ID" sz="3200" baseline="-25000" dirty="0"/>
              <a:t>3</a:t>
            </a:r>
            <a:r>
              <a:rPr lang="en-ID" sz="3200" dirty="0"/>
              <a:t> = {{{</a:t>
            </a:r>
            <a:r>
              <a:rPr lang="en-ID" sz="3200" i="1" dirty="0"/>
              <a:t>a</a:t>
            </a:r>
            <a:r>
              <a:rPr lang="en-ID" sz="3200" dirty="0"/>
              <a:t>, </a:t>
            </a:r>
            <a:r>
              <a:rPr lang="en-ID" sz="3200" i="1" dirty="0"/>
              <a:t>b</a:t>
            </a:r>
            <a:r>
              <a:rPr lang="en-ID" sz="3200" dirty="0"/>
              <a:t>}}},</a:t>
            </a:r>
          </a:p>
          <a:p>
            <a:pPr marL="0" indent="0">
              <a:buNone/>
            </a:pPr>
            <a:r>
              <a:rPr lang="en-US" sz="2800" b="1" dirty="0"/>
              <a:t>Maka :</a:t>
            </a:r>
          </a:p>
          <a:p>
            <a:pPr marL="608965" marR="30480">
              <a:lnSpc>
                <a:spcPct val="120000"/>
              </a:lnSpc>
              <a:spcBef>
                <a:spcPts val="10"/>
              </a:spcBef>
            </a:pPr>
            <a:r>
              <a:rPr lang="en-ID" sz="3200" i="1" dirty="0"/>
              <a:t>a</a:t>
            </a:r>
            <a:r>
              <a:rPr lang="en-ID" sz="3200" dirty="0"/>
              <a:t> </a:t>
            </a:r>
            <a:r>
              <a:rPr lang="en-ID" sz="32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3200" dirty="0"/>
              <a:t> </a:t>
            </a:r>
            <a:r>
              <a:rPr lang="en-ID" sz="3200" i="1" dirty="0"/>
              <a:t>P</a:t>
            </a:r>
            <a:r>
              <a:rPr lang="en-ID" sz="3200" baseline="-25000" dirty="0"/>
              <a:t>1</a:t>
            </a:r>
            <a:r>
              <a:rPr lang="en-ID" sz="3200" dirty="0"/>
              <a:t> </a:t>
            </a:r>
          </a:p>
          <a:p>
            <a:pPr marL="608965" marR="30480">
              <a:lnSpc>
                <a:spcPct val="120000"/>
              </a:lnSpc>
              <a:spcBef>
                <a:spcPts val="10"/>
              </a:spcBef>
            </a:pPr>
            <a:r>
              <a:rPr lang="en-ID" sz="3200" i="1" dirty="0"/>
              <a:t>a</a:t>
            </a:r>
            <a:r>
              <a:rPr lang="en-ID" sz="3200" dirty="0"/>
              <a:t> ∉ </a:t>
            </a:r>
            <a:r>
              <a:rPr lang="en-ID" sz="3200" i="1" dirty="0"/>
              <a:t>P</a:t>
            </a:r>
            <a:r>
              <a:rPr lang="en-ID" sz="3200" baseline="-25000" dirty="0"/>
              <a:t>2</a:t>
            </a:r>
            <a:r>
              <a:rPr lang="en-ID" sz="3200" dirty="0"/>
              <a:t>  </a:t>
            </a:r>
          </a:p>
          <a:p>
            <a:pPr marL="608965" marR="30480">
              <a:lnSpc>
                <a:spcPct val="120000"/>
              </a:lnSpc>
              <a:spcBef>
                <a:spcPts val="10"/>
              </a:spcBef>
            </a:pPr>
            <a:r>
              <a:rPr lang="en-ID" sz="3200" i="1" dirty="0"/>
              <a:t>P</a:t>
            </a:r>
            <a:r>
              <a:rPr lang="en-ID" sz="3200" baseline="-25000" dirty="0"/>
              <a:t>1</a:t>
            </a:r>
            <a:r>
              <a:rPr lang="en-ID" sz="3200" dirty="0"/>
              <a:t> </a:t>
            </a:r>
            <a:r>
              <a:rPr lang="en-ID" sz="32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3200" dirty="0"/>
              <a:t> </a:t>
            </a:r>
            <a:r>
              <a:rPr lang="en-ID" sz="3200" i="1" dirty="0"/>
              <a:t>P</a:t>
            </a:r>
            <a:r>
              <a:rPr lang="en-ID" sz="3200" baseline="-25000" dirty="0"/>
              <a:t>2</a:t>
            </a:r>
          </a:p>
          <a:p>
            <a:pPr marL="608965" marR="30480">
              <a:lnSpc>
                <a:spcPct val="120000"/>
              </a:lnSpc>
              <a:spcBef>
                <a:spcPts val="10"/>
              </a:spcBef>
            </a:pPr>
            <a:r>
              <a:rPr lang="en-ID" sz="3200" i="1" dirty="0"/>
              <a:t>P</a:t>
            </a:r>
            <a:r>
              <a:rPr lang="en-ID" sz="3200" baseline="-25000" dirty="0"/>
              <a:t>1</a:t>
            </a:r>
            <a:r>
              <a:rPr lang="en-ID" sz="3200" dirty="0"/>
              <a:t> ∉ </a:t>
            </a:r>
            <a:r>
              <a:rPr lang="en-ID" sz="3200" i="1" dirty="0"/>
              <a:t>P</a:t>
            </a:r>
            <a:r>
              <a:rPr lang="en-ID" sz="3200" baseline="-25000" dirty="0"/>
              <a:t>3</a:t>
            </a:r>
          </a:p>
          <a:p>
            <a:pPr marL="608965" marR="30480">
              <a:lnSpc>
                <a:spcPct val="120000"/>
              </a:lnSpc>
              <a:spcBef>
                <a:spcPts val="10"/>
              </a:spcBef>
            </a:pPr>
            <a:r>
              <a:rPr lang="en-ID" sz="3200" i="1" dirty="0"/>
              <a:t>P</a:t>
            </a:r>
            <a:r>
              <a:rPr lang="en-ID" sz="3200" baseline="-25000" dirty="0"/>
              <a:t>2</a:t>
            </a:r>
            <a:r>
              <a:rPr lang="en-ID" sz="3200" dirty="0"/>
              <a:t> </a:t>
            </a:r>
            <a:r>
              <a:rPr lang="en-ID" sz="32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3200" dirty="0"/>
              <a:t> </a:t>
            </a:r>
            <a:r>
              <a:rPr lang="en-ID" sz="3200" i="1" dirty="0"/>
              <a:t>P</a:t>
            </a:r>
            <a:r>
              <a:rPr lang="en-ID" sz="3200" baseline="-25000" dirty="0"/>
              <a:t>3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0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C4B7-EDBF-B7D8-E182-8B3DEF41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5ADA-5B7C-1CF8-7CD7-F256F037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2034709"/>
            <a:ext cx="10282335" cy="44967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 err="1"/>
              <a:t>Simbol-simbol</a:t>
            </a:r>
            <a:r>
              <a:rPr lang="en-US" sz="3200" b="1" dirty="0"/>
              <a:t> Baku</a:t>
            </a:r>
          </a:p>
          <a:p>
            <a:r>
              <a:rPr lang="en-US" sz="2400" b="1" i="1" dirty="0"/>
              <a:t>P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= {1, 2, 3, ...}</a:t>
            </a:r>
          </a:p>
          <a:p>
            <a:r>
              <a:rPr lang="en-US" sz="2400" b="1" i="1" dirty="0"/>
              <a:t>N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(natural)  = {1, 2, ...}</a:t>
            </a:r>
          </a:p>
          <a:p>
            <a:r>
              <a:rPr lang="en-US" sz="2400" b="1" i="1" dirty="0"/>
              <a:t>Z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	= {..., -2, -1, 0, 1, 2, ...}</a:t>
            </a:r>
          </a:p>
          <a:p>
            <a:pPr marL="227013" indent="-227013">
              <a:tabLst>
                <a:tab pos="568325" algn="l"/>
              </a:tabLst>
            </a:pPr>
            <a:r>
              <a:rPr lang="en-US" sz="2400" b="1" i="1" dirty="0"/>
              <a:t>Q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rasional</a:t>
            </a:r>
            <a:r>
              <a:rPr lang="en-US" sz="2400" dirty="0"/>
              <a:t> = {</a:t>
            </a:r>
            <a:r>
              <a:rPr lang="en-US" sz="2400" i="1" dirty="0"/>
              <a:t>a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  <a:r>
              <a:rPr lang="en-US" sz="2400" dirty="0"/>
              <a:t> | 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ID" sz="24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ID" sz="2400" dirty="0">
                <a:latin typeface="Symbol"/>
                <a:cs typeface="Symbol"/>
              </a:rPr>
              <a:t> </a:t>
            </a:r>
            <a:r>
              <a:rPr lang="en-US" sz="2400" b="1" i="1" dirty="0"/>
              <a:t>Z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≠ 0}</a:t>
            </a:r>
          </a:p>
          <a:p>
            <a:pPr marL="0" indent="0">
              <a:buNone/>
              <a:tabLst>
                <a:tab pos="568325" algn="l"/>
              </a:tabLst>
            </a:pPr>
            <a:r>
              <a:rPr lang="en-US" sz="2400" dirty="0"/>
              <a:t>	= {…, -3/4, -4/5, 2/3, 1/2, ...} = {…, -0.6, -0.8, 0.666, …}</a:t>
            </a:r>
          </a:p>
          <a:p>
            <a:pPr marL="227013" indent="-227013">
              <a:tabLst>
                <a:tab pos="568325" algn="l"/>
              </a:tabLst>
            </a:pPr>
            <a:r>
              <a:rPr lang="en-US" sz="2400" b="1" i="1" dirty="0"/>
              <a:t>R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= {…, 7.8, -0.001, 0.4, 3.14, …}</a:t>
            </a:r>
          </a:p>
          <a:p>
            <a:pPr marL="227013" indent="-227013">
              <a:tabLst>
                <a:tab pos="568325" algn="l"/>
              </a:tabLst>
            </a:pPr>
            <a:r>
              <a:rPr lang="en-US" sz="2400" b="1" i="1" dirty="0"/>
              <a:t>C</a:t>
            </a:r>
            <a:r>
              <a:rPr lang="en-US" sz="2400" dirty="0"/>
              <a:t>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endParaRPr lang="en-US" sz="2400" dirty="0"/>
          </a:p>
          <a:p>
            <a:r>
              <a:rPr lang="en-US" sz="2400" dirty="0" err="1"/>
              <a:t>Himpunan</a:t>
            </a:r>
            <a:r>
              <a:rPr lang="en-US" sz="2400" dirty="0"/>
              <a:t> yang universal: </a:t>
            </a:r>
            <a:r>
              <a:rPr lang="en-US" sz="2400" dirty="0" err="1"/>
              <a:t>semesta</a:t>
            </a:r>
            <a:r>
              <a:rPr lang="en-US" sz="2400" dirty="0"/>
              <a:t>, </a:t>
            </a:r>
            <a:r>
              <a:rPr lang="en-US" sz="2400" dirty="0" err="1"/>
              <a:t>disimbolkan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id-ID" sz="2400" dirty="0"/>
              <a:t> atau 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 :</a:t>
            </a:r>
          </a:p>
          <a:p>
            <a:pPr lvl="2"/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i="1" dirty="0"/>
              <a:t>U</a:t>
            </a:r>
            <a:r>
              <a:rPr lang="en-US" sz="2200" dirty="0"/>
              <a:t> = {1, 2, 3, 4, 5} dan </a:t>
            </a:r>
            <a:r>
              <a:rPr lang="en-US" sz="2200" i="1" dirty="0"/>
              <a:t>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i="1" dirty="0"/>
              <a:t>U</a:t>
            </a:r>
            <a:r>
              <a:rPr lang="en-US" sz="2200" dirty="0"/>
              <a:t>,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i="1" dirty="0"/>
              <a:t>A</a:t>
            </a:r>
            <a:r>
              <a:rPr lang="en-US" sz="2200" dirty="0"/>
              <a:t> = {1, 3, 5}.</a:t>
            </a:r>
          </a:p>
          <a:p>
            <a:pPr marL="227013" indent="-227013">
              <a:tabLst>
                <a:tab pos="568325" algn="l"/>
              </a:tabLst>
            </a:pPr>
            <a:endParaRPr lang="en-US" sz="32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16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381E-0659-D738-6D86-D8CF5791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0890-7F6E-1481-F6BF-07B2CF8B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048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err="1"/>
              <a:t>Notasi</a:t>
            </a:r>
            <a:r>
              <a:rPr lang="en-US" sz="3200" b="1" dirty="0"/>
              <a:t> </a:t>
            </a:r>
            <a:r>
              <a:rPr lang="en-US" sz="3200" b="1" dirty="0" err="1"/>
              <a:t>Pembentuk</a:t>
            </a:r>
            <a:r>
              <a:rPr lang="en-US" sz="3200" b="1" dirty="0"/>
              <a:t> </a:t>
            </a:r>
            <a:r>
              <a:rPr lang="en-US" sz="3200" b="1" dirty="0" err="1"/>
              <a:t>Himpunan</a:t>
            </a:r>
            <a:endParaRPr lang="en-US" sz="3200" b="1" dirty="0"/>
          </a:p>
          <a:p>
            <a:pPr marL="457200" lvl="1" indent="0">
              <a:buNone/>
            </a:pPr>
            <a:r>
              <a:rPr lang="en-ID" sz="3200" spc="10" dirty="0" err="1">
                <a:cs typeface="Times New Roman"/>
              </a:rPr>
              <a:t>Notasi</a:t>
            </a:r>
            <a:r>
              <a:rPr lang="en-ID" sz="3200" spc="10" dirty="0">
                <a:cs typeface="Times New Roman"/>
              </a:rPr>
              <a:t>: </a:t>
            </a:r>
            <a:r>
              <a:rPr lang="en-ID" sz="3200" spc="15" dirty="0">
                <a:cs typeface="Times New Roman"/>
              </a:rPr>
              <a:t>{</a:t>
            </a:r>
            <a:r>
              <a:rPr lang="en-ID" sz="3200" i="1" spc="10" dirty="0" err="1">
                <a:cs typeface="Times New Roman"/>
              </a:rPr>
              <a:t>x</a:t>
            </a:r>
            <a:r>
              <a:rPr lang="en-ID" sz="3200" spc="10" dirty="0" err="1">
                <a:cs typeface="Symbol"/>
              </a:rPr>
              <a:t>|</a:t>
            </a:r>
            <a:r>
              <a:rPr lang="en-ID" sz="3200" spc="10" dirty="0" err="1">
                <a:cs typeface="Times New Roman"/>
              </a:rPr>
              <a:t>syarat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5" dirty="0">
                <a:cs typeface="Times New Roman"/>
              </a:rPr>
              <a:t>yang </a:t>
            </a:r>
            <a:r>
              <a:rPr lang="en-ID" sz="3200" spc="10" dirty="0" err="1">
                <a:cs typeface="Times New Roman"/>
              </a:rPr>
              <a:t>harus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0" dirty="0" err="1">
                <a:cs typeface="Times New Roman"/>
              </a:rPr>
              <a:t>dipenuhi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5" dirty="0">
                <a:cs typeface="Times New Roman"/>
              </a:rPr>
              <a:t>oleh </a:t>
            </a:r>
            <a:r>
              <a:rPr lang="en-ID" sz="3200" i="1" spc="10" dirty="0">
                <a:cs typeface="Times New Roman"/>
              </a:rPr>
              <a:t>x</a:t>
            </a:r>
            <a:r>
              <a:rPr lang="en-ID" sz="3200" spc="15" dirty="0">
                <a:cs typeface="Times New Roman"/>
              </a:rPr>
              <a:t>}</a:t>
            </a:r>
          </a:p>
          <a:p>
            <a:pPr marL="457200" lvl="1" indent="0">
              <a:buNone/>
            </a:pPr>
            <a:r>
              <a:rPr lang="en-ID" sz="3200" spc="15" dirty="0" err="1">
                <a:cs typeface="Times New Roman"/>
              </a:rPr>
              <a:t>Contoh</a:t>
            </a:r>
            <a:r>
              <a:rPr lang="en-ID" sz="3200" spc="15" dirty="0">
                <a:cs typeface="Times New Roman"/>
              </a:rPr>
              <a:t> : </a:t>
            </a:r>
            <a:endParaRPr lang="en-ID" sz="3200" dirty="0">
              <a:cs typeface="Times New Roman"/>
            </a:endParaRPr>
          </a:p>
          <a:p>
            <a:pPr lvl="1"/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himpunan</a:t>
            </a:r>
            <a:r>
              <a:rPr lang="en-US" sz="3200" dirty="0"/>
              <a:t> </a:t>
            </a:r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bulat</a:t>
            </a:r>
            <a:r>
              <a:rPr lang="en-US" sz="3200" dirty="0"/>
              <a:t>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5</a:t>
            </a:r>
          </a:p>
          <a:p>
            <a:pPr marL="666750" lvl="1" indent="0">
              <a:buNone/>
            </a:pPr>
            <a:r>
              <a:rPr lang="en-US" sz="3200" i="1" dirty="0"/>
              <a:t>A</a:t>
            </a:r>
            <a:r>
              <a:rPr lang="en-US" sz="3200" dirty="0"/>
              <a:t> = {</a:t>
            </a:r>
            <a:r>
              <a:rPr lang="en-US" sz="3200" i="1" dirty="0"/>
              <a:t>x</a:t>
            </a:r>
            <a:r>
              <a:rPr lang="en-US" sz="3200" dirty="0"/>
              <a:t> |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bulat</a:t>
            </a:r>
            <a:r>
              <a:rPr lang="en-US" sz="3200" dirty="0"/>
              <a:t>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	5},</a:t>
            </a:r>
          </a:p>
          <a:p>
            <a:pPr marL="666750" lvl="1" indent="0">
              <a:buNone/>
            </a:pP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i="1" dirty="0"/>
              <a:t>A</a:t>
            </a:r>
            <a:r>
              <a:rPr lang="en-US" sz="3200" dirty="0"/>
              <a:t> = {</a:t>
            </a:r>
            <a:r>
              <a:rPr lang="en-US" sz="3200" i="1" dirty="0"/>
              <a:t>x</a:t>
            </a:r>
            <a:r>
              <a:rPr lang="en-US" sz="3200" dirty="0"/>
              <a:t> |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  <a:r>
              <a:rPr lang="en-ID" sz="3200" dirty="0">
                <a:latin typeface="Symbol"/>
                <a:cs typeface="Symbol"/>
                <a:sym typeface="Symbol" panose="05050102010706020507" pitchFamily="18" charset="2"/>
              </a:rPr>
              <a:t></a:t>
            </a:r>
            <a:r>
              <a:rPr lang="en-US" sz="3200" dirty="0"/>
              <a:t> </a:t>
            </a:r>
            <a:r>
              <a:rPr lang="en-US" sz="3200" i="1" dirty="0"/>
              <a:t>P</a:t>
            </a:r>
            <a:r>
              <a:rPr lang="en-US" sz="3200" dirty="0"/>
              <a:t>, </a:t>
            </a:r>
            <a:r>
              <a:rPr lang="en-US" sz="3200" i="1" dirty="0"/>
              <a:t>x</a:t>
            </a:r>
            <a:r>
              <a:rPr lang="en-US" sz="3200" dirty="0"/>
              <a:t> &lt; 5 } = {1, 2, 3, 4}</a:t>
            </a:r>
          </a:p>
          <a:p>
            <a:pPr marL="666750" lvl="1" indent="-219075"/>
            <a:r>
              <a:rPr lang="en-ID" sz="3200" i="1" spc="25" dirty="0">
                <a:cs typeface="Times New Roman"/>
              </a:rPr>
              <a:t>M</a:t>
            </a:r>
            <a:r>
              <a:rPr lang="en-ID" sz="3200" spc="25" dirty="0">
                <a:cs typeface="Times New Roman"/>
              </a:rPr>
              <a:t> </a:t>
            </a:r>
            <a:r>
              <a:rPr lang="en-ID" sz="3200" spc="15" dirty="0">
                <a:cs typeface="Times New Roman"/>
              </a:rPr>
              <a:t>= {</a:t>
            </a:r>
            <a:r>
              <a:rPr lang="en-ID" sz="3200" i="1" spc="10" dirty="0">
                <a:cs typeface="Times New Roman"/>
              </a:rPr>
              <a:t>x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5" dirty="0">
                <a:cs typeface="Times New Roman"/>
              </a:rPr>
              <a:t>| </a:t>
            </a:r>
            <a:r>
              <a:rPr lang="en-ID" sz="3200" i="1" spc="10" dirty="0">
                <a:cs typeface="Times New Roman"/>
              </a:rPr>
              <a:t>x </a:t>
            </a:r>
            <a:r>
              <a:rPr lang="en-ID" sz="3200" dirty="0" err="1"/>
              <a:t>adalah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0" dirty="0" err="1">
                <a:cs typeface="Times New Roman"/>
              </a:rPr>
              <a:t>mahasiswa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5" dirty="0">
                <a:cs typeface="Times New Roman"/>
              </a:rPr>
              <a:t>yang </a:t>
            </a:r>
            <a:r>
              <a:rPr lang="en-ID" sz="3200" spc="10" dirty="0" err="1">
                <a:cs typeface="Times New Roman"/>
              </a:rPr>
              <a:t>mengambil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0" dirty="0" err="1">
                <a:cs typeface="Times New Roman"/>
              </a:rPr>
              <a:t>mata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0" dirty="0" err="1">
                <a:cs typeface="Times New Roman"/>
              </a:rPr>
              <a:t>kuliah</a:t>
            </a:r>
            <a:r>
              <a:rPr lang="en-ID" sz="3200" spc="10" dirty="0">
                <a:cs typeface="Times New Roman"/>
              </a:rPr>
              <a:t> </a:t>
            </a:r>
            <a:r>
              <a:rPr lang="en-ID" sz="3200" spc="10" dirty="0" err="1">
                <a:cs typeface="Times New Roman"/>
              </a:rPr>
              <a:t>Biologi</a:t>
            </a:r>
            <a:r>
              <a:rPr lang="en-ID" sz="3200" spc="15" dirty="0">
                <a:cs typeface="Times New Roman"/>
              </a:rPr>
              <a:t>}</a:t>
            </a:r>
            <a:endParaRPr lang="en-ID" sz="3200" dirty="0"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223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825A-8194-93CD-0BE4-87412C5D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PENYAJIAN HIMPUNAN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630E-FCA4-278B-7DF8-A9CFB551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4621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dirty="0"/>
              <a:t>Diagram Venn</a:t>
            </a:r>
          </a:p>
          <a:p>
            <a:pPr marL="457200" lvl="1" indent="0">
              <a:buNone/>
            </a:pPr>
            <a:r>
              <a:rPr lang="en-ID" sz="2400" spc="10" dirty="0" err="1">
                <a:cs typeface="Times New Roman"/>
              </a:rPr>
              <a:t>Contoh</a:t>
            </a:r>
            <a:r>
              <a:rPr lang="en-ID" sz="2400" spc="10" dirty="0">
                <a:cs typeface="Times New Roman"/>
              </a:rPr>
              <a:t> : </a:t>
            </a:r>
            <a:r>
              <a:rPr lang="en-ID" sz="2400" spc="15" dirty="0" err="1">
                <a:cs typeface="Times New Roman"/>
              </a:rPr>
              <a:t>Misalkan</a:t>
            </a:r>
            <a:endParaRPr lang="en-ID" sz="2400" dirty="0">
              <a:cs typeface="Times New Roman"/>
            </a:endParaRPr>
          </a:p>
          <a:p>
            <a:pPr lvl="1"/>
            <a:r>
              <a:rPr lang="en-US" sz="2400" i="1" dirty="0"/>
              <a:t>U</a:t>
            </a:r>
            <a:r>
              <a:rPr lang="en-US" sz="2400" dirty="0"/>
              <a:t> = {1, 2, …, 7, 8},</a:t>
            </a:r>
          </a:p>
          <a:p>
            <a:pPr lvl="1"/>
            <a:r>
              <a:rPr lang="en-ID" sz="2400" i="1" dirty="0">
                <a:cs typeface="Times New Roman"/>
              </a:rPr>
              <a:t>A</a:t>
            </a:r>
            <a:r>
              <a:rPr lang="en-ID" sz="2400" dirty="0">
                <a:cs typeface="Times New Roman"/>
              </a:rPr>
              <a:t> = {1, 2, 3, 5} dan B = {2, 5, 6, 8}</a:t>
            </a:r>
          </a:p>
          <a:p>
            <a:pPr lvl="1"/>
            <a:endParaRPr lang="en-ID" sz="2400" dirty="0">
              <a:cs typeface="Times New Roman"/>
            </a:endParaRPr>
          </a:p>
          <a:p>
            <a:pPr marL="457200" lvl="1" indent="0">
              <a:buNone/>
            </a:pPr>
            <a:endParaRPr lang="en-ID" dirty="0"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D5BDB-D8BF-A1CD-32DF-23958D19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87" t="47891" r="32806" b="14150"/>
          <a:stretch/>
        </p:blipFill>
        <p:spPr>
          <a:xfrm>
            <a:off x="6096000" y="3565662"/>
            <a:ext cx="3853544" cy="26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12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fik" id="{19893901-D379-4BF2-8042-5AAF3874D800}" vid="{BDA1506E-7418-4A7E-8291-C33323B16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designfik</Template>
  <TotalTime>399</TotalTime>
  <Words>4166</Words>
  <Application>Microsoft Office PowerPoint</Application>
  <PresentationFormat>Widescreen</PresentationFormat>
  <Paragraphs>381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Bookman Old Style</vt:lpstr>
      <vt:lpstr>Calibri</vt:lpstr>
      <vt:lpstr>Cambria Math</vt:lpstr>
      <vt:lpstr>Signika</vt:lpstr>
      <vt:lpstr>Symbol</vt:lpstr>
      <vt:lpstr>Times New Roman</vt:lpstr>
      <vt:lpstr>Wingdings</vt:lpstr>
      <vt:lpstr>Wingdings 3</vt:lpstr>
      <vt:lpstr>designfik</vt:lpstr>
      <vt:lpstr>MATEMATIKA DISKRIT </vt:lpstr>
      <vt:lpstr>DEFINISI HIMPUNAN</vt:lpstr>
      <vt:lpstr>DEFINISI HIMPUNAN</vt:lpstr>
      <vt:lpstr>PENYAJIAN HIMPUNAN</vt:lpstr>
      <vt:lpstr>PENYAJIAN HIMPUNAN</vt:lpstr>
      <vt:lpstr>PENYAJIAN HIMPUNAN</vt:lpstr>
      <vt:lpstr>PENYAJIAN HIMPUNAN</vt:lpstr>
      <vt:lpstr>PENYAJIAN HIMPUNAN</vt:lpstr>
      <vt:lpstr>PENYAJIAN HIMPUNAN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TERMINOLOGI</vt:lpstr>
      <vt:lpstr>OPERASI TERHADAP HIMPUNAN</vt:lpstr>
      <vt:lpstr>OPERASI TERHADAP HIMPUNAN</vt:lpstr>
      <vt:lpstr>OPERASI TERHADAP HIMPUNAN</vt:lpstr>
      <vt:lpstr>OPERASI TERHADAP HIMPUNAN</vt:lpstr>
      <vt:lpstr>OPERASI TERHADAP HIMPUNAN</vt:lpstr>
      <vt:lpstr>OPERASI TERHADAP HIMPUNAN</vt:lpstr>
      <vt:lpstr>PowerPoint Presentation</vt:lpstr>
      <vt:lpstr>PowerPoint Presentation</vt:lpstr>
      <vt:lpstr>PRINSIP INKLUSI EKSKLUSI</vt:lpstr>
      <vt:lpstr>PRINSIP INKLUSI EKSKLUSI</vt:lpstr>
      <vt:lpstr>PRINSIP INKLUSI EKSKLUSI</vt:lpstr>
      <vt:lpstr>PRINSIP INKLUSI EKSKLUSI</vt:lpstr>
      <vt:lpstr>PowerPoint Presentation</vt:lpstr>
      <vt:lpstr>PRINSIP INKLUSI EKSKLUSI</vt:lpstr>
      <vt:lpstr>PRINSIP INKLUSI EKSKLUSI</vt:lpstr>
      <vt:lpstr>PowerPoint Presentation</vt:lpstr>
      <vt:lpstr>LATIHAN SOAL</vt:lpstr>
      <vt:lpstr>LATIHAN SOAL</vt:lpstr>
      <vt:lpstr>LATIHAN SOAL</vt:lpstr>
      <vt:lpstr>TUGAS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KALKULUS-1</dc:title>
  <dc:creator>user</dc:creator>
  <cp:lastModifiedBy>Yani Parti</cp:lastModifiedBy>
  <cp:revision>14</cp:revision>
  <dcterms:created xsi:type="dcterms:W3CDTF">2021-09-16T06:17:25Z</dcterms:created>
  <dcterms:modified xsi:type="dcterms:W3CDTF">2025-02-23T11:11:54Z</dcterms:modified>
</cp:coreProperties>
</file>