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9" r:id="rId6"/>
    <p:sldId id="273" r:id="rId7"/>
    <p:sldId id="270" r:id="rId8"/>
    <p:sldId id="275" r:id="rId9"/>
    <p:sldId id="271" r:id="rId10"/>
    <p:sldId id="27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EED2B6-D836-4838-BD67-255DF7693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>
              <a:defRPr sz="1400" b="1" spc="3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3483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50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3EE1DE-2E3F-4FC2-898D-A515B119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5845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9016D3-0923-4643-AD2F-8B0493B0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476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B3501F-31BE-47A9-9E1E-F5FABD537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6708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ED413E-A34E-48E0-B735-82B326ABD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448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6A5B86-0336-447F-83DA-6B00B17B8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124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DB9294-B302-467F-8B93-6360B22AD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894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BA0156-8B96-4128-9124-96BACAFEA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8869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BE0685-8840-4B76-837F-7546BCD7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5970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643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9446" y="1837765"/>
            <a:ext cx="6639920" cy="2364628"/>
          </a:xfrm>
        </p:spPr>
        <p:txBody>
          <a:bodyPr>
            <a:normAutofit fontScale="90000"/>
          </a:bodyPr>
          <a:lstStyle/>
          <a:p>
            <a:r>
              <a:rPr lang="en-US" dirty="0"/>
              <a:t>MATEMATIKA DISKRIT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type="subTitle" idx="1"/>
          </p:nvPr>
        </p:nvSpPr>
        <p:spPr>
          <a:xfrm>
            <a:off x="4746134" y="3498408"/>
            <a:ext cx="4778189" cy="2265081"/>
          </a:xfrm>
        </p:spPr>
        <p:txBody>
          <a:bodyPr>
            <a:noAutofit/>
          </a:bodyPr>
          <a:lstStyle/>
          <a:p>
            <a:pPr marL="623888" indent="-514350" eaLnBrk="1" hangingPunct="1">
              <a:buFont typeface="Wingdings 3" panose="05040102010807070707" pitchFamily="18" charset="2"/>
              <a:buNone/>
            </a:pPr>
            <a:endParaRPr lang="en-US" altLang="en-US" sz="3200" dirty="0">
              <a:latin typeface="Bookman Old Style" panose="02050604050505020204" pitchFamily="18" charset="0"/>
            </a:endParaRPr>
          </a:p>
          <a:p>
            <a:pPr marL="623888" indent="-514350" eaLnBrk="1" hangingPunct="1">
              <a:buFont typeface="Wingdings 3" panose="05040102010807070707" pitchFamily="18" charset="2"/>
              <a:buNone/>
            </a:pPr>
            <a:r>
              <a:rPr lang="en-US" altLang="en-US" sz="3200" dirty="0"/>
              <a:t>PERTEMUAN 1</a:t>
            </a:r>
          </a:p>
          <a:p>
            <a:pPr marL="623888" indent="-514350" eaLnBrk="1" hangingPunct="1">
              <a:buFont typeface="Wingdings 3" panose="05040102010807070707" pitchFamily="18" charset="2"/>
              <a:buAutoNum type="arabicPeriod"/>
            </a:pPr>
            <a:r>
              <a:rPr lang="id-ID" altLang="en-US" sz="3200" dirty="0"/>
              <a:t>PERKENALAN</a:t>
            </a:r>
          </a:p>
          <a:p>
            <a:pPr marL="623888" indent="-514350" eaLnBrk="1" hangingPunct="1">
              <a:buFont typeface="Wingdings 3" panose="05040102010807070707" pitchFamily="18" charset="2"/>
              <a:buAutoNum type="arabicPeriod"/>
            </a:pPr>
            <a:r>
              <a:rPr lang="id-ID" altLang="en-US" sz="3200" dirty="0"/>
              <a:t>KONTRAK KULIAH</a:t>
            </a:r>
          </a:p>
          <a:p>
            <a:pPr marL="623888" indent="-514350" eaLnBrk="1" hangingPunct="1">
              <a:buFont typeface="Arial" panose="020B0604020202020204" pitchFamily="34" charset="0"/>
              <a:buNone/>
            </a:pPr>
            <a:endParaRPr lang="id-ID" altLang="en-US" sz="3200" dirty="0"/>
          </a:p>
          <a:p>
            <a:pPr marL="623888" indent="-514350" eaLnBrk="1" hangingPunct="1">
              <a:buFont typeface="Arial" panose="020B0604020202020204" pitchFamily="34" charset="0"/>
              <a:buNone/>
            </a:pPr>
            <a:endParaRPr lang="id-ID" altLang="en-US" sz="3200" dirty="0"/>
          </a:p>
          <a:p>
            <a:pPr marL="623888" indent="-514350" eaLnBrk="1" hangingPunct="1">
              <a:buFont typeface="Wingdings 3" panose="05040102010807070707" pitchFamily="18" charset="2"/>
              <a:buAutoNum type="arabicPeriod"/>
            </a:pPr>
            <a:endParaRPr lang="id-ID" altLang="en-US" sz="3200" dirty="0"/>
          </a:p>
          <a:p>
            <a:pPr marL="623888" indent="-514350" eaLnBrk="1" hangingPunct="1">
              <a:buFont typeface="Wingdings 3" panose="05040102010807070707" pitchFamily="18" charset="2"/>
              <a:buAutoNum type="arabicPeriod"/>
            </a:pPr>
            <a:endParaRPr lang="en-US" alt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45F85-25CA-56DD-53FB-CC80413BE2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05" y="298657"/>
            <a:ext cx="1350629" cy="13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92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D016A-2075-D903-6989-19127F06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REFERENSI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89110-8A8A-A64D-7698-71289DA6E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3955544"/>
          </a:xfrm>
        </p:spPr>
        <p:txBody>
          <a:bodyPr/>
          <a:lstStyle/>
          <a:p>
            <a:r>
              <a:rPr lang="en-US" sz="3600" dirty="0"/>
              <a:t>Munir, Rinaldi. (2012) </a:t>
            </a:r>
            <a:r>
              <a:rPr lang="en-US" sz="3600" i="1" dirty="0" err="1"/>
              <a:t>Matematika</a:t>
            </a:r>
            <a:r>
              <a:rPr lang="en-US" sz="3600" i="1" dirty="0"/>
              <a:t> </a:t>
            </a:r>
            <a:r>
              <a:rPr lang="en-US" sz="3600" i="1" dirty="0" err="1"/>
              <a:t>Diskrit</a:t>
            </a:r>
            <a:r>
              <a:rPr lang="en-US" sz="3600" i="1" dirty="0"/>
              <a:t> (</a:t>
            </a:r>
            <a:r>
              <a:rPr lang="en-US" sz="3600" i="1" dirty="0" err="1"/>
              <a:t>Edisi</a:t>
            </a:r>
            <a:r>
              <a:rPr lang="en-US" sz="3600" i="1" dirty="0"/>
              <a:t> </a:t>
            </a:r>
            <a:r>
              <a:rPr lang="en-US" sz="3600" i="1" dirty="0" err="1"/>
              <a:t>Revisi</a:t>
            </a:r>
            <a:r>
              <a:rPr lang="en-US" sz="3600" i="1" dirty="0"/>
              <a:t> </a:t>
            </a:r>
            <a:r>
              <a:rPr lang="en-US" sz="3600" i="1" dirty="0" err="1"/>
              <a:t>Kelima</a:t>
            </a:r>
            <a:r>
              <a:rPr lang="en-US" sz="3600" i="1" dirty="0"/>
              <a:t>)</a:t>
            </a:r>
            <a:r>
              <a:rPr lang="en-US" sz="3600" dirty="0"/>
              <a:t>. Bandung: </a:t>
            </a:r>
            <a:r>
              <a:rPr lang="en-US" sz="3600" dirty="0" err="1"/>
              <a:t>Penerbit</a:t>
            </a:r>
            <a:r>
              <a:rPr lang="en-US" sz="3600" dirty="0"/>
              <a:t> </a:t>
            </a:r>
            <a:r>
              <a:rPr lang="en-US" sz="3600" dirty="0" err="1"/>
              <a:t>Informatika</a:t>
            </a:r>
            <a:r>
              <a:rPr lang="en-US" sz="3600" dirty="0"/>
              <a:t>.</a:t>
            </a:r>
          </a:p>
          <a:p>
            <a:endParaRPr lang="en-US" sz="3600" dirty="0"/>
          </a:p>
          <a:p>
            <a:r>
              <a:rPr lang="en-US" sz="3600" dirty="0"/>
              <a:t>Rosen, Kenneth H. (2011) </a:t>
            </a:r>
            <a:r>
              <a:rPr lang="en-US" sz="3600" i="1" dirty="0"/>
              <a:t>Discrete Mathematics and Its Applications Seventh Edition. </a:t>
            </a:r>
            <a:r>
              <a:rPr lang="en-US" sz="3600" dirty="0"/>
              <a:t>New York: </a:t>
            </a:r>
            <a:r>
              <a:rPr lang="en-ID" sz="3600" dirty="0"/>
              <a:t>McGraw-Hill Education.</a:t>
            </a:r>
            <a:endParaRPr lang="en-US" sz="3600" i="1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1446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21709" y="1392238"/>
            <a:ext cx="8229600" cy="3440112"/>
          </a:xfrm>
        </p:spPr>
        <p:txBody>
          <a:bodyPr/>
          <a:lstStyle/>
          <a:p>
            <a:pPr eaLnBrk="1" hangingPunct="1"/>
            <a:r>
              <a:rPr lang="id-ID" altLang="en-US" sz="6000" b="1" dirty="0"/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169550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KONTRAK KULIAH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069877"/>
          </a:xfrm>
        </p:spPr>
        <p:txBody>
          <a:bodyPr/>
          <a:lstStyle/>
          <a:p>
            <a:r>
              <a:rPr lang="id-ID" sz="2400" dirty="0"/>
              <a:t>Nama mata Kuliah 	: </a:t>
            </a:r>
            <a:r>
              <a:rPr lang="en-US" sz="2400" dirty="0" err="1"/>
              <a:t>Matematika</a:t>
            </a:r>
            <a:r>
              <a:rPr lang="en-US" sz="2400" dirty="0"/>
              <a:t> </a:t>
            </a:r>
            <a:r>
              <a:rPr lang="en-US" sz="2400" dirty="0" err="1"/>
              <a:t>Diskrit</a:t>
            </a:r>
            <a:r>
              <a:rPr lang="id-ID" sz="2400" dirty="0"/>
              <a:t> </a:t>
            </a:r>
            <a:r>
              <a:rPr lang="en-US" sz="2400" dirty="0"/>
              <a:t>( 3 </a:t>
            </a:r>
            <a:r>
              <a:rPr lang="en-US" sz="2400" dirty="0" err="1"/>
              <a:t>sks</a:t>
            </a:r>
            <a:r>
              <a:rPr lang="en-US" sz="2400" dirty="0"/>
              <a:t>)</a:t>
            </a:r>
            <a:endParaRPr lang="id-ID" sz="2400" dirty="0"/>
          </a:p>
          <a:p>
            <a:r>
              <a:rPr lang="id-ID" sz="2400" dirty="0"/>
              <a:t>Dosen Pengampu	:</a:t>
            </a:r>
          </a:p>
          <a:p>
            <a:r>
              <a:rPr lang="id-ID" sz="2400" dirty="0"/>
              <a:t>Jadwal </a:t>
            </a:r>
            <a:r>
              <a:rPr lang="en-US" sz="2400" dirty="0"/>
              <a:t>	</a:t>
            </a:r>
            <a:r>
              <a:rPr lang="id-ID" sz="2400" dirty="0"/>
              <a:t>	: </a:t>
            </a:r>
            <a:endParaRPr lang="en-US" sz="2400" dirty="0"/>
          </a:p>
          <a:p>
            <a:r>
              <a:rPr lang="id-ID" sz="2400" dirty="0"/>
              <a:t>Penilaian		: 1. Tugas  : 20%</a:t>
            </a:r>
          </a:p>
          <a:p>
            <a:pPr marL="2743200" lvl="6" indent="0">
              <a:buNone/>
            </a:pPr>
            <a:r>
              <a:rPr lang="id-ID" sz="2400" dirty="0"/>
              <a:t>  2. UTS     : 40%</a:t>
            </a:r>
          </a:p>
          <a:p>
            <a:pPr marL="2743200" lvl="6" indent="0">
              <a:buNone/>
            </a:pPr>
            <a:r>
              <a:rPr lang="id-ID" sz="2400" dirty="0"/>
              <a:t>  3. UAS     : 40%</a:t>
            </a:r>
          </a:p>
          <a:p>
            <a:pPr marL="2743200" lvl="6" indent="0">
              <a:buNone/>
            </a:pPr>
            <a:endParaRPr lang="id-ID" sz="2400" dirty="0"/>
          </a:p>
          <a:p>
            <a:r>
              <a:rPr lang="id-ID" sz="2400" dirty="0"/>
              <a:t>Kewajiban		: Absensi minimal 75%</a:t>
            </a:r>
          </a:p>
          <a:p>
            <a:r>
              <a:rPr lang="id-ID" sz="2400" dirty="0"/>
              <a:t>Tambahan		: Kuis, Responsi, Keaktifan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2774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19FC6-273F-79ED-D340-34A91510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PENDAHULUAN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54770-1E7A-E2F1-439C-2DB347C6B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391822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Apa yang </a:t>
            </a:r>
            <a:r>
              <a:rPr lang="en-US" sz="3200" dirty="0" err="1"/>
              <a:t>dimaksud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kata </a:t>
            </a:r>
            <a:r>
              <a:rPr lang="en-US" sz="3200" dirty="0" err="1"/>
              <a:t>diskrit</a:t>
            </a:r>
            <a:r>
              <a:rPr lang="en-US" sz="3200" dirty="0"/>
              <a:t> (</a:t>
            </a:r>
            <a:r>
              <a:rPr lang="en-US" sz="3200" i="1" dirty="0"/>
              <a:t>discrete</a:t>
            </a:r>
            <a:r>
              <a:rPr lang="en-US" sz="3200" dirty="0"/>
              <a:t>)?</a:t>
            </a:r>
          </a:p>
          <a:p>
            <a:r>
              <a:rPr lang="en-US" sz="3200" dirty="0" err="1"/>
              <a:t>Objek</a:t>
            </a:r>
            <a:r>
              <a:rPr lang="en-US" sz="3200" dirty="0"/>
              <a:t> </a:t>
            </a:r>
            <a:r>
              <a:rPr lang="en-US" sz="3200" dirty="0" err="1"/>
              <a:t>disebut</a:t>
            </a:r>
            <a:r>
              <a:rPr lang="en-US" sz="3200" dirty="0"/>
              <a:t> </a:t>
            </a:r>
            <a:r>
              <a:rPr lang="en-US" sz="3200" dirty="0" err="1"/>
              <a:t>diskrit</a:t>
            </a:r>
            <a:r>
              <a:rPr lang="en-US" sz="3200" dirty="0"/>
              <a:t> </a:t>
            </a:r>
            <a:r>
              <a:rPr lang="en-US" sz="3200" dirty="0" err="1"/>
              <a:t>jika</a:t>
            </a:r>
            <a:r>
              <a:rPr lang="en-US" sz="3200" dirty="0"/>
              <a:t>:</a:t>
            </a:r>
          </a:p>
          <a:p>
            <a:pPr lvl="1"/>
            <a:r>
              <a:rPr lang="en-US" sz="3200" dirty="0" err="1"/>
              <a:t>terdiri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elemen</a:t>
            </a:r>
            <a:r>
              <a:rPr lang="en-US" sz="3200" dirty="0"/>
              <a:t> yang </a:t>
            </a:r>
            <a:r>
              <a:rPr lang="en-US" sz="3200" dirty="0" err="1"/>
              <a:t>berbeda</a:t>
            </a:r>
            <a:r>
              <a:rPr lang="en-US" sz="3200" dirty="0"/>
              <a:t> (</a:t>
            </a:r>
            <a:r>
              <a:rPr lang="en-US" sz="3200" i="1" dirty="0"/>
              <a:t>distinct</a:t>
            </a:r>
            <a:r>
              <a:rPr lang="en-US" sz="3200" dirty="0"/>
              <a:t>) dan </a:t>
            </a:r>
            <a:r>
              <a:rPr lang="en-US" sz="3200" dirty="0" err="1"/>
              <a:t>terpisah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individu</a:t>
            </a:r>
            <a:r>
              <a:rPr lang="en-US" sz="3200" dirty="0"/>
              <a:t>, </a:t>
            </a:r>
            <a:r>
              <a:rPr lang="en-US" sz="3200" dirty="0" err="1"/>
              <a:t>atau</a:t>
            </a:r>
            <a:endParaRPr lang="en-US" sz="3200" dirty="0"/>
          </a:p>
          <a:p>
            <a:pPr lvl="1"/>
            <a:r>
              <a:rPr lang="en-US" sz="3200" dirty="0" err="1"/>
              <a:t>elemen-elemennya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bersambungan</a:t>
            </a:r>
            <a:r>
              <a:rPr lang="en-US" sz="3200" dirty="0"/>
              <a:t> (</a:t>
            </a:r>
            <a:r>
              <a:rPr lang="en-US" sz="3200" i="1" dirty="0"/>
              <a:t>unconnected</a:t>
            </a:r>
            <a:r>
              <a:rPr lang="en-US" sz="3200" dirty="0"/>
              <a:t>) </a:t>
            </a:r>
          </a:p>
          <a:p>
            <a:pPr lvl="1"/>
            <a:r>
              <a:rPr lang="en-US" sz="3200" dirty="0" err="1"/>
              <a:t>Contoh</a:t>
            </a:r>
            <a:r>
              <a:rPr lang="en-US" sz="3200" dirty="0"/>
              <a:t>: </a:t>
            </a:r>
            <a:r>
              <a:rPr lang="en-US" sz="3200" dirty="0" err="1"/>
              <a:t>himpunan</a:t>
            </a:r>
            <a:r>
              <a:rPr lang="en-US" sz="3200" dirty="0"/>
              <a:t> </a:t>
            </a:r>
            <a:r>
              <a:rPr lang="en-US" sz="3200" dirty="0" err="1"/>
              <a:t>bilangan</a:t>
            </a:r>
            <a:r>
              <a:rPr lang="en-US" sz="3200" dirty="0"/>
              <a:t> </a:t>
            </a:r>
            <a:r>
              <a:rPr lang="en-US" sz="3200" dirty="0" err="1"/>
              <a:t>bulat</a:t>
            </a:r>
            <a:r>
              <a:rPr lang="en-US" sz="3200" dirty="0"/>
              <a:t> (integer)</a:t>
            </a:r>
          </a:p>
          <a:p>
            <a:endParaRPr lang="en-US" sz="3200" dirty="0"/>
          </a:p>
          <a:p>
            <a:r>
              <a:rPr lang="en-US" sz="3200" dirty="0"/>
              <a:t>Lawan kata </a:t>
            </a:r>
            <a:r>
              <a:rPr lang="en-US" sz="3200" dirty="0" err="1"/>
              <a:t>diskrit</a:t>
            </a:r>
            <a:r>
              <a:rPr lang="en-US" sz="3200" dirty="0"/>
              <a:t>: </a:t>
            </a:r>
            <a:r>
              <a:rPr lang="en-US" sz="3200" dirty="0" err="1"/>
              <a:t>kontinyu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menerus</a:t>
            </a:r>
            <a:r>
              <a:rPr lang="en-US" sz="3200" dirty="0"/>
              <a:t> (</a:t>
            </a:r>
            <a:r>
              <a:rPr lang="en-US" sz="3200" i="1" dirty="0"/>
              <a:t>continuous</a:t>
            </a:r>
            <a:r>
              <a:rPr lang="en-US" sz="3200" dirty="0"/>
              <a:t>). </a:t>
            </a:r>
          </a:p>
          <a:p>
            <a:pPr lvl="1"/>
            <a:r>
              <a:rPr lang="en-US" sz="3200" dirty="0" err="1"/>
              <a:t>Contoh</a:t>
            </a:r>
            <a:r>
              <a:rPr lang="en-US" sz="3200" dirty="0"/>
              <a:t>: </a:t>
            </a:r>
            <a:r>
              <a:rPr lang="en-US" sz="3200" dirty="0" err="1"/>
              <a:t>himpunan</a:t>
            </a:r>
            <a:r>
              <a:rPr lang="en-US" sz="3200" dirty="0"/>
              <a:t> </a:t>
            </a:r>
            <a:r>
              <a:rPr lang="en-US" sz="3200" dirty="0" err="1"/>
              <a:t>bilangan</a:t>
            </a:r>
            <a:r>
              <a:rPr lang="en-US" sz="3200" dirty="0"/>
              <a:t> </a:t>
            </a:r>
            <a:r>
              <a:rPr lang="en-US" sz="3200" dirty="0" err="1"/>
              <a:t>riil</a:t>
            </a:r>
            <a:r>
              <a:rPr lang="en-US" sz="3200" dirty="0"/>
              <a:t> (</a:t>
            </a:r>
            <a:r>
              <a:rPr lang="en-US" sz="3200" i="1" dirty="0"/>
              <a:t>real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6795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9FFCA-64D9-3082-2ADA-8525CD12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9"/>
            <a:ext cx="9744637" cy="604710"/>
          </a:xfrm>
        </p:spPr>
        <p:txBody>
          <a:bodyPr/>
          <a:lstStyle/>
          <a:p>
            <a:pPr algn="ctr"/>
            <a:r>
              <a:rPr lang="en-US" dirty="0"/>
              <a:t>MATEMATIKA DISKRIT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06C1A-BF16-A6E0-B07C-A3CAF6805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1831264"/>
            <a:ext cx="9744637" cy="4821463"/>
          </a:xfrm>
        </p:spPr>
        <p:txBody>
          <a:bodyPr/>
          <a:lstStyle/>
          <a:p>
            <a:r>
              <a:rPr lang="en-ID" sz="2000" b="1" dirty="0" err="1">
                <a:cs typeface="Calibri"/>
              </a:rPr>
              <a:t>Matematika</a:t>
            </a:r>
            <a:r>
              <a:rPr lang="en-ID" sz="2000" b="1" dirty="0">
                <a:cs typeface="Calibri"/>
              </a:rPr>
              <a:t> </a:t>
            </a:r>
            <a:r>
              <a:rPr lang="en-ID" sz="2000" b="1" dirty="0" err="1">
                <a:cs typeface="Calibri"/>
              </a:rPr>
              <a:t>Diskrit</a:t>
            </a:r>
            <a:r>
              <a:rPr lang="en-ID" sz="2000" dirty="0">
                <a:cs typeface="Calibri"/>
              </a:rPr>
              <a:t>: </a:t>
            </a:r>
            <a:r>
              <a:rPr lang="en-ID" sz="2000" dirty="0" err="1"/>
              <a:t>cabang</a:t>
            </a:r>
            <a:r>
              <a:rPr lang="en-ID" sz="2000" dirty="0">
                <a:cs typeface="Calibri"/>
              </a:rPr>
              <a:t> </a:t>
            </a:r>
            <a:r>
              <a:rPr lang="en-ID" sz="2000" dirty="0" err="1">
                <a:cs typeface="Calibri"/>
              </a:rPr>
              <a:t>matematika</a:t>
            </a:r>
            <a:r>
              <a:rPr lang="en-ID" sz="2000" dirty="0">
                <a:cs typeface="Calibri"/>
              </a:rPr>
              <a:t> yang </a:t>
            </a:r>
            <a:r>
              <a:rPr lang="en-ID" sz="2000" dirty="0" err="1">
                <a:cs typeface="Calibri"/>
              </a:rPr>
              <a:t>mengkaji</a:t>
            </a:r>
            <a:r>
              <a:rPr lang="en-ID" sz="2000" dirty="0">
                <a:cs typeface="Calibri"/>
              </a:rPr>
              <a:t> </a:t>
            </a:r>
            <a:r>
              <a:rPr lang="en-ID" sz="2000" dirty="0" err="1">
                <a:cs typeface="Calibri"/>
              </a:rPr>
              <a:t>objek-objek</a:t>
            </a:r>
            <a:r>
              <a:rPr lang="en-ID" sz="2000" dirty="0">
                <a:cs typeface="Calibri"/>
              </a:rPr>
              <a:t> yang </a:t>
            </a:r>
            <a:r>
              <a:rPr lang="en-ID" sz="2000" dirty="0" err="1">
                <a:cs typeface="Calibri"/>
              </a:rPr>
              <a:t>nilainya</a:t>
            </a:r>
            <a:r>
              <a:rPr lang="en-ID" sz="2000" dirty="0">
                <a:cs typeface="Calibri"/>
              </a:rPr>
              <a:t> </a:t>
            </a:r>
            <a:r>
              <a:rPr lang="en-ID" sz="2000" dirty="0" err="1">
                <a:cs typeface="Calibri"/>
              </a:rPr>
              <a:t>berbeda</a:t>
            </a:r>
            <a:r>
              <a:rPr lang="en-ID" sz="2000" dirty="0">
                <a:cs typeface="Calibri"/>
              </a:rPr>
              <a:t> (</a:t>
            </a:r>
            <a:r>
              <a:rPr lang="en-ID" sz="2000" i="1" dirty="0">
                <a:cs typeface="Calibri"/>
              </a:rPr>
              <a:t>distinct</a:t>
            </a:r>
            <a:r>
              <a:rPr lang="en-ID" sz="2000" dirty="0">
                <a:cs typeface="Calibri"/>
              </a:rPr>
              <a:t>) dan </a:t>
            </a:r>
            <a:r>
              <a:rPr lang="en-ID" sz="2000" dirty="0" err="1">
                <a:cs typeface="Calibri"/>
              </a:rPr>
              <a:t>terpisah</a:t>
            </a:r>
            <a:r>
              <a:rPr lang="en-ID" sz="2000" dirty="0">
                <a:cs typeface="Calibri"/>
              </a:rPr>
              <a:t> (</a:t>
            </a:r>
            <a:r>
              <a:rPr lang="en-ID" sz="2000" i="1" dirty="0">
                <a:cs typeface="Calibri"/>
              </a:rPr>
              <a:t>separate</a:t>
            </a:r>
            <a:r>
              <a:rPr lang="en-ID" sz="2000" dirty="0">
                <a:cs typeface="Calibri"/>
              </a:rPr>
              <a:t>) </a:t>
            </a:r>
            <a:r>
              <a:rPr lang="en-ID" sz="2000" dirty="0" err="1">
                <a:cs typeface="Calibri"/>
              </a:rPr>
              <a:t>satu</a:t>
            </a:r>
            <a:r>
              <a:rPr lang="en-ID" sz="2000" dirty="0">
                <a:cs typeface="Calibri"/>
              </a:rPr>
              <a:t> </a:t>
            </a:r>
            <a:r>
              <a:rPr lang="en-ID" sz="2000" dirty="0" err="1">
                <a:cs typeface="Calibri"/>
              </a:rPr>
              <a:t>sama</a:t>
            </a:r>
            <a:r>
              <a:rPr lang="en-ID" sz="2000" dirty="0">
                <a:cs typeface="Calibri"/>
              </a:rPr>
              <a:t> lain.</a:t>
            </a:r>
          </a:p>
          <a:p>
            <a:r>
              <a:rPr lang="en-ID" sz="2000" dirty="0" err="1"/>
              <a:t>Lawannya</a:t>
            </a:r>
            <a:r>
              <a:rPr lang="en-ID" sz="2000" dirty="0">
                <a:cs typeface="Calibri"/>
              </a:rPr>
              <a:t>: </a:t>
            </a:r>
            <a:r>
              <a:rPr lang="en-ID" sz="2000" b="1" dirty="0" err="1">
                <a:cs typeface="Calibri"/>
              </a:rPr>
              <a:t>Matematika</a:t>
            </a:r>
            <a:r>
              <a:rPr lang="en-ID" sz="2000" b="1" dirty="0">
                <a:cs typeface="Calibri"/>
              </a:rPr>
              <a:t> </a:t>
            </a:r>
            <a:r>
              <a:rPr lang="en-ID" sz="2000" b="1" dirty="0" err="1">
                <a:cs typeface="Calibri"/>
              </a:rPr>
              <a:t>Menerus</a:t>
            </a:r>
            <a:r>
              <a:rPr lang="en-ID" sz="2000" b="1" dirty="0">
                <a:cs typeface="Calibri"/>
              </a:rPr>
              <a:t> </a:t>
            </a:r>
            <a:r>
              <a:rPr lang="en-ID" sz="2000" dirty="0">
                <a:cs typeface="Calibri"/>
              </a:rPr>
              <a:t>(</a:t>
            </a:r>
            <a:r>
              <a:rPr lang="en-ID" sz="2000" i="1" dirty="0">
                <a:cs typeface="Calibri"/>
              </a:rPr>
              <a:t>continuous  mathematics</a:t>
            </a:r>
            <a:r>
              <a:rPr lang="en-ID" sz="2000" dirty="0">
                <a:cs typeface="Calibri"/>
              </a:rPr>
              <a:t>), </a:t>
            </a:r>
            <a:r>
              <a:rPr lang="en-ID" sz="2000" dirty="0" err="1">
                <a:cs typeface="Calibri"/>
              </a:rPr>
              <a:t>yaitu</a:t>
            </a:r>
            <a:r>
              <a:rPr lang="en-ID" sz="2000" dirty="0">
                <a:cs typeface="Calibri"/>
              </a:rPr>
              <a:t> </a:t>
            </a:r>
            <a:r>
              <a:rPr lang="en-ID" sz="2000" dirty="0" err="1">
                <a:cs typeface="Calibri"/>
              </a:rPr>
              <a:t>cabang</a:t>
            </a:r>
            <a:r>
              <a:rPr lang="en-ID" sz="2000" dirty="0">
                <a:cs typeface="Calibri"/>
              </a:rPr>
              <a:t> </a:t>
            </a:r>
            <a:r>
              <a:rPr lang="en-ID" sz="2000" dirty="0" err="1">
                <a:cs typeface="Calibri"/>
              </a:rPr>
              <a:t>matematika</a:t>
            </a:r>
            <a:r>
              <a:rPr lang="en-ID" sz="2000" dirty="0">
                <a:cs typeface="Calibri"/>
              </a:rPr>
              <a:t> </a:t>
            </a:r>
            <a:r>
              <a:rPr lang="en-ID" sz="2000" dirty="0" err="1">
                <a:cs typeface="Calibri"/>
              </a:rPr>
              <a:t>dengan</a:t>
            </a:r>
            <a:r>
              <a:rPr lang="en-ID" sz="2000" dirty="0">
                <a:cs typeface="Calibri"/>
              </a:rPr>
              <a:t>  </a:t>
            </a:r>
            <a:r>
              <a:rPr lang="en-ID" sz="2000" dirty="0" err="1">
                <a:cs typeface="Calibri"/>
              </a:rPr>
              <a:t>objek</a:t>
            </a:r>
            <a:r>
              <a:rPr lang="en-ID" sz="2000" dirty="0">
                <a:cs typeface="Calibri"/>
              </a:rPr>
              <a:t> yang sangat </a:t>
            </a:r>
            <a:r>
              <a:rPr lang="en-ID" sz="2000" dirty="0" err="1">
                <a:cs typeface="Calibri"/>
              </a:rPr>
              <a:t>mulus</a:t>
            </a:r>
            <a:r>
              <a:rPr lang="en-ID" sz="2000" dirty="0">
                <a:cs typeface="Calibri"/>
              </a:rPr>
              <a:t> (</a:t>
            </a:r>
            <a:r>
              <a:rPr lang="en-ID" sz="2000" i="1" dirty="0">
                <a:cs typeface="Calibri"/>
              </a:rPr>
              <a:t>smoothy</a:t>
            </a:r>
            <a:r>
              <a:rPr lang="en-ID" sz="2000" dirty="0">
                <a:cs typeface="Calibri"/>
              </a:rPr>
              <a:t>), </a:t>
            </a:r>
            <a:r>
              <a:rPr lang="en-ID" sz="2000" dirty="0" err="1">
                <a:cs typeface="Calibri"/>
              </a:rPr>
              <a:t>termasuk</a:t>
            </a:r>
            <a:r>
              <a:rPr lang="en-ID" sz="2000" dirty="0">
                <a:cs typeface="Calibri"/>
              </a:rPr>
              <a:t> di </a:t>
            </a:r>
            <a:r>
              <a:rPr lang="en-ID" sz="2000" dirty="0" err="1">
                <a:cs typeface="Calibri"/>
              </a:rPr>
              <a:t>dalamnya</a:t>
            </a:r>
            <a:r>
              <a:rPr lang="en-ID" sz="2000" dirty="0">
                <a:cs typeface="Calibri"/>
              </a:rPr>
              <a:t> </a:t>
            </a:r>
            <a:r>
              <a:rPr lang="en-ID" sz="2000" dirty="0" err="1">
                <a:cs typeface="Calibri"/>
              </a:rPr>
              <a:t>adalah</a:t>
            </a:r>
            <a:r>
              <a:rPr lang="en-ID" sz="2000" dirty="0">
                <a:cs typeface="Calibri"/>
              </a:rPr>
              <a:t> </a:t>
            </a:r>
            <a:r>
              <a:rPr lang="en-ID" sz="2000" dirty="0" err="1">
                <a:cs typeface="Calibri"/>
              </a:rPr>
              <a:t>Kalkulus</a:t>
            </a:r>
            <a:r>
              <a:rPr lang="en-ID" sz="2000" dirty="0">
                <a:cs typeface="Calibri"/>
              </a:rPr>
              <a:t>.</a:t>
            </a:r>
          </a:p>
          <a:p>
            <a:pPr marL="0" indent="0">
              <a:buNone/>
            </a:pPr>
            <a:endParaRPr lang="en-ID" sz="2000" dirty="0">
              <a:cs typeface="Calibri"/>
            </a:endParaRPr>
          </a:p>
          <a:p>
            <a:r>
              <a:rPr lang="en-US" sz="2000" dirty="0" err="1"/>
              <a:t>Komputer</a:t>
            </a:r>
            <a:r>
              <a:rPr lang="en-US" sz="2000" dirty="0"/>
              <a:t> digital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diskrit</a:t>
            </a:r>
            <a:r>
              <a:rPr lang="en-US" sz="2000" dirty="0"/>
              <a:t>. </a:t>
            </a:r>
            <a:r>
              <a:rPr lang="en-US" sz="2000" dirty="0" err="1"/>
              <a:t>Informasi</a:t>
            </a:r>
            <a:r>
              <a:rPr lang="en-US" sz="2000" dirty="0"/>
              <a:t> yang  </a:t>
            </a:r>
            <a:r>
              <a:rPr lang="en-US" sz="2000" dirty="0" err="1"/>
              <a:t>disimpan</a:t>
            </a:r>
            <a:r>
              <a:rPr lang="en-US" sz="2000" dirty="0"/>
              <a:t> dan </a:t>
            </a:r>
            <a:r>
              <a:rPr lang="en-US" sz="2000" dirty="0" err="1"/>
              <a:t>dimanipulasi</a:t>
            </a:r>
            <a:r>
              <a:rPr lang="en-US" sz="2000" dirty="0"/>
              <a:t> oleh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diskrit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Kamera</a:t>
            </a:r>
            <a:r>
              <a:rPr lang="en-US" sz="2000" dirty="0"/>
              <a:t> digital </a:t>
            </a:r>
            <a:r>
              <a:rPr lang="en-US" sz="2000" dirty="0" err="1"/>
              <a:t>menangkap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(analog) </a:t>
            </a:r>
            <a:r>
              <a:rPr lang="en-US" sz="2000" dirty="0" err="1"/>
              <a:t>lalu</a:t>
            </a:r>
            <a:r>
              <a:rPr lang="en-US" sz="2000" dirty="0"/>
              <a:t>  </a:t>
            </a:r>
            <a:r>
              <a:rPr lang="en-US" sz="2000" dirty="0" err="1"/>
              <a:t>direpresentasikan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diskrit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kumpulan</a:t>
            </a:r>
            <a:r>
              <a:rPr lang="en-US" sz="2000" dirty="0"/>
              <a:t> </a:t>
            </a:r>
            <a:r>
              <a:rPr lang="en-US" sz="2000" dirty="0" err="1"/>
              <a:t>piksel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grid.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piksel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elemen</a:t>
            </a:r>
            <a:r>
              <a:rPr lang="en-US" sz="2000" dirty="0"/>
              <a:t> </a:t>
            </a:r>
            <a:r>
              <a:rPr lang="en-US" sz="2000" dirty="0" err="1"/>
              <a:t>diskrit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endParaRPr lang="en-US" sz="2000" dirty="0"/>
          </a:p>
          <a:p>
            <a:endParaRPr lang="en-ID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1688BBA8-7D06-DF8E-7908-67324AEBEB39}"/>
              </a:ext>
            </a:extLst>
          </p:cNvPr>
          <p:cNvSpPr/>
          <p:nvPr/>
        </p:nvSpPr>
        <p:spPr>
          <a:xfrm>
            <a:off x="3775107" y="5026736"/>
            <a:ext cx="1645979" cy="1665999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AFDA013F-5337-4CDA-42C2-D400B7AEF09F}"/>
              </a:ext>
            </a:extLst>
          </p:cNvPr>
          <p:cNvSpPr>
            <a:spLocks/>
          </p:cNvSpPr>
          <p:nvPr/>
        </p:nvSpPr>
        <p:spPr>
          <a:xfrm>
            <a:off x="6189358" y="5026736"/>
            <a:ext cx="1645979" cy="1587571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994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7D3DE-E0D2-97A1-0A8F-490A3930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MATEMATIKA DISKRIT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26CC8-E733-1371-E27E-24305EEB4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11416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3200" dirty="0" err="1"/>
              <a:t>Contoh-contoh</a:t>
            </a:r>
            <a:r>
              <a:rPr lang="en-US" sz="3200" dirty="0"/>
              <a:t> </a:t>
            </a:r>
            <a:r>
              <a:rPr lang="en-US" sz="3200" dirty="0" err="1"/>
              <a:t>persoalan</a:t>
            </a:r>
            <a:r>
              <a:rPr lang="en-US" sz="3200" dirty="0"/>
              <a:t> di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Matematika</a:t>
            </a:r>
            <a:r>
              <a:rPr lang="en-US" sz="3200" dirty="0"/>
              <a:t> </a:t>
            </a:r>
            <a:r>
              <a:rPr lang="en-US" sz="3200" dirty="0" err="1"/>
              <a:t>Diskrit</a:t>
            </a:r>
            <a:r>
              <a:rPr lang="en-US" sz="3200" dirty="0"/>
              <a:t>:</a:t>
            </a:r>
          </a:p>
          <a:p>
            <a:pPr marL="0" indent="0" algn="just">
              <a:buNone/>
            </a:pPr>
            <a:endParaRPr lang="en-US" sz="3200" dirty="0"/>
          </a:p>
          <a:p>
            <a:pPr marL="514350" indent="-514350" algn="just">
              <a:buAutoNum type="arabicPeriod"/>
            </a:pPr>
            <a:r>
              <a:rPr lang="en-US" sz="3200" dirty="0" err="1"/>
              <a:t>Buktikan</a:t>
            </a:r>
            <a:r>
              <a:rPr lang="en-US" sz="3200" dirty="0"/>
              <a:t> </a:t>
            </a:r>
            <a:r>
              <a:rPr lang="en-US" sz="3200" dirty="0" err="1"/>
              <a:t>bahwa</a:t>
            </a:r>
            <a:r>
              <a:rPr lang="en-US" sz="3200" dirty="0"/>
              <a:t> </a:t>
            </a:r>
            <a:r>
              <a:rPr lang="en-US" sz="3200" dirty="0" err="1"/>
              <a:t>perangko</a:t>
            </a:r>
            <a:r>
              <a:rPr lang="en-US" sz="3200" dirty="0"/>
              <a:t> </a:t>
            </a:r>
            <a:r>
              <a:rPr lang="en-US" sz="3200" dirty="0" err="1"/>
              <a:t>senilai</a:t>
            </a:r>
            <a:r>
              <a:rPr lang="en-US" sz="3200" dirty="0"/>
              <a:t> n (n ≥ 8) rupiah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perangko</a:t>
            </a:r>
            <a:r>
              <a:rPr lang="en-US" sz="3200" dirty="0"/>
              <a:t> 3 rupiah dan 5 rupiah </a:t>
            </a:r>
            <a:r>
              <a:rPr lang="en-US" sz="3200" dirty="0" err="1"/>
              <a:t>saja</a:t>
            </a:r>
            <a:endParaRPr lang="en-US" sz="3200" dirty="0"/>
          </a:p>
          <a:p>
            <a:pPr marL="514350" indent="-514350" algn="just">
              <a:buAutoNum type="arabicPeriod"/>
            </a:pPr>
            <a:r>
              <a:rPr lang="en-US" sz="3200" dirty="0" err="1"/>
              <a:t>Diberikan</a:t>
            </a:r>
            <a:r>
              <a:rPr lang="en-US" sz="3200" dirty="0"/>
              <a:t> dua </a:t>
            </a:r>
            <a:r>
              <a:rPr lang="en-US" sz="3200" dirty="0" err="1"/>
              <a:t>buah</a:t>
            </a:r>
            <a:r>
              <a:rPr lang="en-US" sz="3200" dirty="0"/>
              <a:t> </a:t>
            </a:r>
            <a:r>
              <a:rPr lang="en-US" sz="3200" dirty="0" err="1"/>
              <a:t>algoritma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menyelesaian</a:t>
            </a:r>
            <a:r>
              <a:rPr lang="en-US" sz="3200" dirty="0"/>
              <a:t> </a:t>
            </a:r>
            <a:r>
              <a:rPr lang="en-US" sz="3200" dirty="0" err="1"/>
              <a:t>sebuah</a:t>
            </a:r>
            <a:r>
              <a:rPr lang="en-US" sz="3200" dirty="0"/>
              <a:t> </a:t>
            </a:r>
            <a:r>
              <a:rPr lang="en-US" sz="3200" dirty="0" err="1"/>
              <a:t>persoalan</a:t>
            </a:r>
            <a:r>
              <a:rPr lang="en-US" sz="3200" dirty="0"/>
              <a:t>, </a:t>
            </a:r>
            <a:r>
              <a:rPr lang="en-US" sz="3200" dirty="0" err="1"/>
              <a:t>algoritma</a:t>
            </a:r>
            <a:r>
              <a:rPr lang="en-US" sz="3200" dirty="0"/>
              <a:t> mana yang </a:t>
            </a:r>
            <a:r>
              <a:rPr lang="en-US" sz="3200" dirty="0" err="1"/>
              <a:t>terbaik</a:t>
            </a:r>
            <a:r>
              <a:rPr lang="en-US" sz="3200" dirty="0"/>
              <a:t>?</a:t>
            </a:r>
          </a:p>
          <a:p>
            <a:pPr marL="514350" indent="-514350" algn="just">
              <a:buAutoNum type="arabicPeriod"/>
            </a:pPr>
            <a:r>
              <a:rPr lang="en-US" sz="3200" dirty="0" err="1"/>
              <a:t>Bagaimana</a:t>
            </a:r>
            <a:r>
              <a:rPr lang="en-US" sz="3200" dirty="0"/>
              <a:t> </a:t>
            </a:r>
            <a:r>
              <a:rPr lang="en-US" sz="3200" dirty="0" err="1"/>
              <a:t>rangkaian</a:t>
            </a:r>
            <a:r>
              <a:rPr lang="en-US" sz="3200" dirty="0"/>
              <a:t> </a:t>
            </a:r>
            <a:r>
              <a:rPr lang="en-US" sz="3200" dirty="0" err="1"/>
              <a:t>logika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membuat</a:t>
            </a:r>
            <a:r>
              <a:rPr lang="en-US" sz="3200" dirty="0"/>
              <a:t> </a:t>
            </a:r>
            <a:r>
              <a:rPr lang="en-US" sz="3200" dirty="0" err="1"/>
              <a:t>peraga</a:t>
            </a:r>
            <a:r>
              <a:rPr lang="en-US" sz="3200" dirty="0"/>
              <a:t> digital yang </a:t>
            </a:r>
            <a:r>
              <a:rPr lang="en-US" sz="3200" dirty="0" err="1"/>
              <a:t>disusun</a:t>
            </a:r>
            <a:r>
              <a:rPr lang="en-US" sz="3200" dirty="0"/>
              <a:t> oleh 7 </a:t>
            </a:r>
            <a:r>
              <a:rPr lang="en-US" sz="3200" dirty="0" err="1"/>
              <a:t>buah</a:t>
            </a:r>
            <a:r>
              <a:rPr lang="en-US" sz="3200" dirty="0"/>
              <a:t> </a:t>
            </a:r>
            <a:r>
              <a:rPr lang="en-US" sz="3200" dirty="0" err="1"/>
              <a:t>batang</a:t>
            </a:r>
            <a:r>
              <a:rPr lang="en-US" sz="3200" dirty="0"/>
              <a:t> (</a:t>
            </a:r>
            <a:r>
              <a:rPr lang="en-US" sz="3200" i="1" dirty="0"/>
              <a:t>bar</a:t>
            </a:r>
            <a:r>
              <a:rPr lang="en-US" sz="3200" dirty="0"/>
              <a:t>)? </a:t>
            </a:r>
          </a:p>
          <a:p>
            <a:pPr marL="514350" indent="-514350" algn="just">
              <a:buAutoNum type="arabicPeriod"/>
            </a:pPr>
            <a:r>
              <a:rPr lang="en-US" sz="3200" dirty="0" err="1"/>
              <a:t>Dapatkah</a:t>
            </a:r>
            <a:r>
              <a:rPr lang="en-US" sz="3200" dirty="0"/>
              <a:t> </a:t>
            </a:r>
            <a:r>
              <a:rPr lang="en-US" sz="3200" dirty="0" err="1"/>
              <a:t>kita</a:t>
            </a:r>
            <a:r>
              <a:rPr lang="en-US" sz="3200" dirty="0"/>
              <a:t>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/>
              <a:t>semua</a:t>
            </a:r>
            <a:r>
              <a:rPr lang="en-US" sz="3200" dirty="0"/>
              <a:t> </a:t>
            </a:r>
            <a:r>
              <a:rPr lang="en-US" sz="3200" dirty="0" err="1"/>
              <a:t>jalan</a:t>
            </a:r>
            <a:r>
              <a:rPr lang="en-US" sz="3200" dirty="0"/>
              <a:t> di </a:t>
            </a:r>
            <a:r>
              <a:rPr lang="en-US" sz="3200" dirty="0" err="1"/>
              <a:t>sebuah</a:t>
            </a:r>
            <a:r>
              <a:rPr lang="en-US" sz="3200" dirty="0"/>
              <a:t> </a:t>
            </a:r>
            <a:r>
              <a:rPr lang="en-US" sz="3200" dirty="0" err="1"/>
              <a:t>kompleks</a:t>
            </a:r>
            <a:r>
              <a:rPr lang="en-US" sz="3200" dirty="0"/>
              <a:t> </a:t>
            </a:r>
            <a:r>
              <a:rPr lang="en-US" sz="3200" dirty="0" err="1"/>
              <a:t>perubahan</a:t>
            </a:r>
            <a:r>
              <a:rPr lang="en-US" sz="3200" dirty="0"/>
              <a:t> </a:t>
            </a:r>
            <a:r>
              <a:rPr lang="en-US" sz="3200" dirty="0" err="1"/>
              <a:t>tepat</a:t>
            </a:r>
            <a:r>
              <a:rPr lang="en-US" sz="3200" dirty="0"/>
              <a:t>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sekali</a:t>
            </a:r>
            <a:r>
              <a:rPr lang="en-US" sz="3200" dirty="0"/>
              <a:t> dan </a:t>
            </a:r>
            <a:r>
              <a:rPr lang="en-US" sz="3200" dirty="0" err="1"/>
              <a:t>kembali</a:t>
            </a:r>
            <a:r>
              <a:rPr lang="en-US" sz="3200" dirty="0"/>
              <a:t> </a:t>
            </a:r>
            <a:r>
              <a:rPr lang="en-US" sz="3200" dirty="0" err="1"/>
              <a:t>lagi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tempat</a:t>
            </a:r>
            <a:r>
              <a:rPr lang="en-US" sz="3200" dirty="0"/>
              <a:t> </a:t>
            </a:r>
            <a:r>
              <a:rPr lang="en-US" sz="3200" dirty="0" err="1"/>
              <a:t>semula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842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3AC8-792D-6923-3A4C-9EBECAA1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MATEMATIKA DISKRIT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B4E57-6EBC-65CD-9898-2383F3393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932" y="2034709"/>
            <a:ext cx="9905634" cy="4095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3200" b="1" spc="-15" dirty="0" err="1">
                <a:cs typeface="Calibri"/>
              </a:rPr>
              <a:t>Mengajarkan</a:t>
            </a:r>
            <a:r>
              <a:rPr lang="en-ID" sz="3200" b="1" spc="-15" dirty="0">
                <a:cs typeface="Calibri"/>
              </a:rPr>
              <a:t> </a:t>
            </a:r>
            <a:r>
              <a:rPr lang="en-ID" sz="3200" b="1" spc="-10" dirty="0" err="1">
                <a:cs typeface="Calibri"/>
              </a:rPr>
              <a:t>mahasiswa</a:t>
            </a:r>
            <a:r>
              <a:rPr lang="en-ID" sz="3200" b="1" spc="-10" dirty="0">
                <a:cs typeface="Calibri"/>
              </a:rPr>
              <a:t> </a:t>
            </a:r>
            <a:r>
              <a:rPr lang="en-ID" sz="3200" b="1" spc="-10" dirty="0" err="1">
                <a:cs typeface="Calibri"/>
              </a:rPr>
              <a:t>untuk</a:t>
            </a:r>
            <a:r>
              <a:rPr lang="en-ID" sz="3200" b="1" spc="-10" dirty="0">
                <a:cs typeface="Calibri"/>
              </a:rPr>
              <a:t> </a:t>
            </a:r>
            <a:r>
              <a:rPr lang="en-ID" sz="3200" b="1" spc="-10" dirty="0" err="1">
                <a:cs typeface="Calibri"/>
              </a:rPr>
              <a:t>berpikir</a:t>
            </a:r>
            <a:r>
              <a:rPr lang="en-ID" sz="3200" b="1" spc="-10" dirty="0">
                <a:cs typeface="Calibri"/>
              </a:rPr>
              <a:t> </a:t>
            </a:r>
            <a:r>
              <a:rPr lang="en-ID" sz="3200" b="1" spc="-20" dirty="0" err="1">
                <a:cs typeface="Calibri"/>
              </a:rPr>
              <a:t>secara</a:t>
            </a:r>
            <a:r>
              <a:rPr lang="en-ID" sz="3200" b="1" spc="-20" dirty="0">
                <a:cs typeface="Calibri"/>
              </a:rPr>
              <a:t> </a:t>
            </a:r>
            <a:r>
              <a:rPr lang="en-ID" sz="3200" b="1" spc="-15" dirty="0" err="1">
                <a:cs typeface="Calibri"/>
              </a:rPr>
              <a:t>matematis</a:t>
            </a:r>
            <a:r>
              <a:rPr lang="en-ID" sz="3200" b="1" spc="-15" dirty="0">
                <a:cs typeface="Calibri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3200" spc="-15" dirty="0" err="1">
                <a:cs typeface="Calibri"/>
              </a:rPr>
              <a:t>M</a:t>
            </a:r>
            <a:r>
              <a:rPr lang="en-US" sz="3200" dirty="0" err="1"/>
              <a:t>engerti</a:t>
            </a:r>
            <a:r>
              <a:rPr lang="en-US" sz="3200" dirty="0"/>
              <a:t> </a:t>
            </a:r>
            <a:r>
              <a:rPr lang="en-US" sz="3200" dirty="0" err="1"/>
              <a:t>argumen</a:t>
            </a:r>
            <a:r>
              <a:rPr lang="en-US" sz="3200" dirty="0"/>
              <a:t> </a:t>
            </a:r>
            <a:r>
              <a:rPr lang="en-US" sz="3200" dirty="0" err="1"/>
              <a:t>matematika</a:t>
            </a: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Mampu </a:t>
            </a:r>
            <a:r>
              <a:rPr lang="en-US" sz="3200" dirty="0" err="1"/>
              <a:t>membuat</a:t>
            </a:r>
            <a:r>
              <a:rPr lang="en-US" sz="3200" dirty="0"/>
              <a:t> </a:t>
            </a:r>
            <a:r>
              <a:rPr lang="en-US" sz="3200" dirty="0" err="1"/>
              <a:t>argumen</a:t>
            </a:r>
            <a:r>
              <a:rPr lang="en-US" sz="3200" dirty="0"/>
              <a:t> </a:t>
            </a:r>
            <a:r>
              <a:rPr lang="en-US" sz="3200" dirty="0" err="1"/>
              <a:t>matematika</a:t>
            </a:r>
            <a:endParaRPr lang="en-US" sz="3200" dirty="0"/>
          </a:p>
          <a:p>
            <a:pPr marL="457200" lvl="1" indent="0">
              <a:buNone/>
            </a:pPr>
            <a:r>
              <a:rPr lang="en-US" sz="3200" dirty="0" err="1"/>
              <a:t>Contoh</a:t>
            </a:r>
            <a:r>
              <a:rPr lang="en-US" sz="3200" dirty="0"/>
              <a:t>:</a:t>
            </a:r>
          </a:p>
          <a:p>
            <a:pPr lvl="2"/>
            <a:r>
              <a:rPr lang="en-ID" sz="3200" i="1" dirty="0" err="1"/>
              <a:t>Jumlah</a:t>
            </a:r>
            <a:r>
              <a:rPr lang="en-ID" sz="3200" i="1" dirty="0"/>
              <a:t> </a:t>
            </a:r>
            <a:r>
              <a:rPr lang="en-ID" sz="3200" i="1" dirty="0" err="1"/>
              <a:t>derajat</a:t>
            </a:r>
            <a:r>
              <a:rPr lang="en-ID" sz="3200" i="1" dirty="0"/>
              <a:t> </a:t>
            </a:r>
            <a:r>
              <a:rPr lang="en-ID" sz="3200" i="1" dirty="0" err="1"/>
              <a:t>semua</a:t>
            </a:r>
            <a:r>
              <a:rPr lang="en-ID" sz="3200" i="1" dirty="0"/>
              <a:t> </a:t>
            </a:r>
            <a:r>
              <a:rPr lang="en-ID" sz="3200" i="1" dirty="0" err="1"/>
              <a:t>simpul</a:t>
            </a:r>
            <a:r>
              <a:rPr lang="en-ID" sz="3200" i="1" dirty="0"/>
              <a:t> pada </a:t>
            </a:r>
            <a:r>
              <a:rPr lang="en-ID" sz="3200" i="1" dirty="0" err="1"/>
              <a:t>suatu</a:t>
            </a:r>
            <a:r>
              <a:rPr lang="en-ID" sz="3200" i="1" dirty="0"/>
              <a:t> </a:t>
            </a:r>
            <a:r>
              <a:rPr lang="en-ID" sz="3200" i="1" dirty="0" err="1"/>
              <a:t>graf</a:t>
            </a:r>
            <a:r>
              <a:rPr lang="en-ID" sz="3200" i="1" dirty="0"/>
              <a:t> </a:t>
            </a:r>
            <a:r>
              <a:rPr lang="en-ID" sz="3200" i="1" dirty="0" err="1"/>
              <a:t>adalah</a:t>
            </a:r>
            <a:r>
              <a:rPr lang="en-ID" sz="3200" i="1" dirty="0"/>
              <a:t> </a:t>
            </a:r>
            <a:r>
              <a:rPr lang="en-ID" sz="3200" i="1" dirty="0" err="1"/>
              <a:t>genap</a:t>
            </a:r>
            <a:r>
              <a:rPr lang="en-ID" sz="3200" i="1" dirty="0"/>
              <a:t>, </a:t>
            </a:r>
            <a:r>
              <a:rPr lang="en-ID" sz="3200" i="1" dirty="0" err="1"/>
              <a:t>yaitu</a:t>
            </a:r>
            <a:r>
              <a:rPr lang="en-ID" sz="3200" i="1" dirty="0"/>
              <a:t> dua kali </a:t>
            </a:r>
            <a:r>
              <a:rPr lang="en-ID" sz="3200" i="1" dirty="0" err="1"/>
              <a:t>jumlah</a:t>
            </a:r>
            <a:r>
              <a:rPr lang="en-ID" sz="3200" i="1" dirty="0"/>
              <a:t> </a:t>
            </a:r>
            <a:r>
              <a:rPr lang="en-ID" sz="3200" i="1" dirty="0" err="1"/>
              <a:t>sisi</a:t>
            </a:r>
            <a:r>
              <a:rPr lang="en-ID" sz="3200" i="1" dirty="0"/>
              <a:t> pada </a:t>
            </a:r>
            <a:r>
              <a:rPr lang="en-ID" sz="3200" i="1" dirty="0" err="1"/>
              <a:t>graf</a:t>
            </a:r>
            <a:r>
              <a:rPr lang="en-ID" sz="3200" i="1" dirty="0"/>
              <a:t> </a:t>
            </a:r>
            <a:r>
              <a:rPr lang="en-ID" sz="3200" i="1" dirty="0" err="1"/>
              <a:t>tersebut</a:t>
            </a:r>
            <a:r>
              <a:rPr lang="en-ID" sz="3200" i="1" dirty="0"/>
              <a:t>. </a:t>
            </a:r>
            <a:r>
              <a:rPr lang="en-ID" sz="3200" i="1" dirty="0" err="1"/>
              <a:t>Akibatnya</a:t>
            </a:r>
            <a:r>
              <a:rPr lang="en-ID" sz="3200" i="1" dirty="0"/>
              <a:t>, </a:t>
            </a:r>
            <a:r>
              <a:rPr lang="en-ID" sz="3200" i="1" dirty="0" err="1"/>
              <a:t>untuk</a:t>
            </a:r>
            <a:r>
              <a:rPr lang="en-ID" sz="3200" i="1" dirty="0"/>
              <a:t> </a:t>
            </a:r>
            <a:r>
              <a:rPr lang="en-ID" sz="3200" i="1" dirty="0" err="1"/>
              <a:t>sembarang</a:t>
            </a:r>
            <a:r>
              <a:rPr lang="en-ID" sz="3200" i="1" dirty="0"/>
              <a:t> </a:t>
            </a:r>
            <a:r>
              <a:rPr lang="en-ID" sz="3200" i="1" dirty="0" err="1"/>
              <a:t>graf</a:t>
            </a:r>
            <a:r>
              <a:rPr lang="en-ID" sz="3200" i="1" dirty="0"/>
              <a:t> G, </a:t>
            </a:r>
            <a:r>
              <a:rPr lang="en-ID" sz="3200" i="1" dirty="0" err="1"/>
              <a:t>banyaknya</a:t>
            </a:r>
            <a:r>
              <a:rPr lang="en-ID" sz="3200" i="1" dirty="0"/>
              <a:t> </a:t>
            </a:r>
            <a:r>
              <a:rPr lang="en-ID" sz="3200" i="1" dirty="0" err="1"/>
              <a:t>simpul</a:t>
            </a:r>
            <a:r>
              <a:rPr lang="en-ID" sz="3200" i="1" dirty="0"/>
              <a:t> </a:t>
            </a:r>
            <a:r>
              <a:rPr lang="en-ID" sz="3200" i="1" dirty="0" err="1"/>
              <a:t>berderajat</a:t>
            </a:r>
            <a:r>
              <a:rPr lang="en-ID" sz="3200" i="1" dirty="0"/>
              <a:t> </a:t>
            </a:r>
            <a:r>
              <a:rPr lang="en-ID" sz="3200" i="1" dirty="0" err="1"/>
              <a:t>ganjil</a:t>
            </a:r>
            <a:r>
              <a:rPr lang="en-ID" sz="3200" i="1" dirty="0"/>
              <a:t> </a:t>
            </a:r>
            <a:r>
              <a:rPr lang="en-ID" sz="3200" i="1" dirty="0" err="1"/>
              <a:t>selau</a:t>
            </a:r>
            <a:r>
              <a:rPr lang="en-ID" sz="3200" i="1" dirty="0"/>
              <a:t> </a:t>
            </a:r>
            <a:r>
              <a:rPr lang="en-ID" sz="3200" i="1" dirty="0" err="1"/>
              <a:t>genap</a:t>
            </a:r>
            <a:r>
              <a:rPr lang="en-ID" sz="3200" dirty="0"/>
              <a:t>.</a:t>
            </a:r>
            <a:endParaRPr lang="en-US" sz="3200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2351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625B3-6C0B-92FC-86DF-A5705884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42" y="1037478"/>
            <a:ext cx="10054924" cy="809251"/>
          </a:xfrm>
        </p:spPr>
        <p:txBody>
          <a:bodyPr/>
          <a:lstStyle/>
          <a:p>
            <a:pPr algn="ctr"/>
            <a:r>
              <a:rPr lang="en-US" dirty="0"/>
              <a:t>MATEMATIKA DISKRIT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907EE-B9A3-6585-1079-416B28708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666" y="2034709"/>
            <a:ext cx="10138900" cy="39462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D" sz="3200" b="1" spc="-15" dirty="0" err="1">
                <a:cs typeface="Calibri"/>
              </a:rPr>
              <a:t>Mempelajari</a:t>
            </a:r>
            <a:r>
              <a:rPr lang="en-ID" sz="3200" b="1" spc="-15" dirty="0">
                <a:cs typeface="Calibri"/>
              </a:rPr>
              <a:t> </a:t>
            </a:r>
            <a:r>
              <a:rPr lang="en-ID" sz="3200" b="1" spc="-25" dirty="0" err="1"/>
              <a:t>fakta-fakta</a:t>
            </a:r>
            <a:r>
              <a:rPr lang="en-ID" sz="3200" b="1" spc="-25" dirty="0"/>
              <a:t> </a:t>
            </a:r>
            <a:r>
              <a:rPr lang="en-ID" sz="3200" b="1" spc="-20" dirty="0" err="1"/>
              <a:t>matematika</a:t>
            </a:r>
            <a:r>
              <a:rPr lang="en-ID" sz="3200" b="1" spc="-20" dirty="0"/>
              <a:t> </a:t>
            </a:r>
            <a:r>
              <a:rPr lang="en-ID" sz="3200" b="1" spc="-10" dirty="0"/>
              <a:t>dan </a:t>
            </a:r>
            <a:r>
              <a:rPr lang="en-ID" sz="3200" b="1" spc="-25" dirty="0" err="1"/>
              <a:t>cara</a:t>
            </a:r>
            <a:r>
              <a:rPr lang="en-ID" sz="3200" b="1" spc="-25" dirty="0"/>
              <a:t>  </a:t>
            </a:r>
            <a:r>
              <a:rPr lang="en-ID" sz="3200" b="1" spc="-20" dirty="0" err="1"/>
              <a:t>menerapkannya</a:t>
            </a:r>
            <a:endParaRPr lang="en-ID" sz="3200" b="1" spc="-15" dirty="0">
              <a:cs typeface="Calibri"/>
            </a:endParaRPr>
          </a:p>
          <a:p>
            <a:pPr lvl="1"/>
            <a:r>
              <a:rPr lang="en-US" sz="3200" dirty="0" err="1"/>
              <a:t>Contoh</a:t>
            </a:r>
            <a:r>
              <a:rPr lang="en-US" sz="3200" dirty="0"/>
              <a:t>:</a:t>
            </a:r>
          </a:p>
          <a:p>
            <a:pPr lvl="2"/>
            <a:r>
              <a:rPr lang="en-ID" sz="3200" dirty="0"/>
              <a:t>Pada </a:t>
            </a:r>
            <a:r>
              <a:rPr lang="en-ID" sz="3200" dirty="0" err="1"/>
              <a:t>abad</a:t>
            </a:r>
            <a:r>
              <a:rPr lang="en-ID" sz="3200" dirty="0"/>
              <a:t> </a:t>
            </a:r>
            <a:r>
              <a:rPr lang="en-ID" sz="3200" dirty="0" err="1"/>
              <a:t>pertama</a:t>
            </a:r>
            <a:r>
              <a:rPr lang="en-ID" sz="3200" dirty="0"/>
              <a:t>,  </a:t>
            </a:r>
            <a:r>
              <a:rPr lang="en-ID" sz="3200" dirty="0" err="1"/>
              <a:t>seorang</a:t>
            </a:r>
            <a:r>
              <a:rPr lang="en-ID" sz="3200" dirty="0"/>
              <a:t> </a:t>
            </a:r>
            <a:r>
              <a:rPr lang="en-ID" sz="3200" dirty="0" err="1"/>
              <a:t>matematikawan</a:t>
            </a:r>
            <a:r>
              <a:rPr lang="en-ID" sz="3200" dirty="0"/>
              <a:t> </a:t>
            </a:r>
            <a:r>
              <a:rPr lang="en-ID" sz="3200" dirty="0" err="1"/>
              <a:t>Tiongkok</a:t>
            </a:r>
            <a:r>
              <a:rPr lang="en-ID" sz="3200" dirty="0"/>
              <a:t> yang </a:t>
            </a:r>
            <a:r>
              <a:rPr lang="en-ID" sz="3200" dirty="0" err="1"/>
              <a:t>bernama</a:t>
            </a:r>
            <a:r>
              <a:rPr lang="en-ID" sz="3200" dirty="0"/>
              <a:t> Sun Tse  </a:t>
            </a:r>
            <a:r>
              <a:rPr lang="en-ID" sz="3200" dirty="0" err="1"/>
              <a:t>mengajukan</a:t>
            </a:r>
            <a:r>
              <a:rPr lang="en-ID" sz="3200" dirty="0"/>
              <a:t> </a:t>
            </a:r>
            <a:r>
              <a:rPr lang="en-ID" sz="3200" dirty="0" err="1"/>
              <a:t>pertanyaan</a:t>
            </a:r>
            <a:r>
              <a:rPr lang="en-ID" sz="3200" dirty="0"/>
              <a:t> </a:t>
            </a:r>
            <a:r>
              <a:rPr lang="en-ID" sz="3200" dirty="0" err="1"/>
              <a:t>sebagai</a:t>
            </a:r>
            <a:r>
              <a:rPr lang="en-ID" sz="3200" dirty="0"/>
              <a:t> </a:t>
            </a:r>
            <a:r>
              <a:rPr lang="en-ID" sz="3200" dirty="0" err="1"/>
              <a:t>berikut</a:t>
            </a:r>
            <a:r>
              <a:rPr lang="en-ID" sz="3200" i="1" dirty="0"/>
              <a:t>: </a:t>
            </a:r>
            <a:r>
              <a:rPr lang="en-ID" sz="3200" i="1" dirty="0" err="1"/>
              <a:t>Tentukan</a:t>
            </a:r>
            <a:r>
              <a:rPr lang="en-ID" sz="3200" i="1" dirty="0"/>
              <a:t> </a:t>
            </a:r>
            <a:r>
              <a:rPr lang="en-ID" sz="3200" i="1" dirty="0" err="1"/>
              <a:t>sebuah</a:t>
            </a:r>
            <a:r>
              <a:rPr lang="en-ID" sz="3200" i="1" dirty="0"/>
              <a:t> </a:t>
            </a:r>
            <a:r>
              <a:rPr lang="en-ID" sz="3200" i="1" dirty="0" err="1"/>
              <a:t>bilangan</a:t>
            </a:r>
            <a:r>
              <a:rPr lang="en-ID" sz="3200" i="1" dirty="0"/>
              <a:t> </a:t>
            </a:r>
            <a:r>
              <a:rPr lang="en-ID" sz="3200" i="1" dirty="0" err="1"/>
              <a:t>bulat</a:t>
            </a:r>
            <a:r>
              <a:rPr lang="en-ID" sz="3200" i="1" dirty="0"/>
              <a:t> yang </a:t>
            </a:r>
            <a:r>
              <a:rPr lang="en-ID" sz="3200" i="1" dirty="0" err="1"/>
              <a:t>bila</a:t>
            </a:r>
            <a:r>
              <a:rPr lang="en-ID" sz="3200" i="1" dirty="0"/>
              <a:t> </a:t>
            </a:r>
            <a:r>
              <a:rPr lang="en-ID" sz="3200" i="1" dirty="0" err="1"/>
              <a:t>dibagi</a:t>
            </a:r>
            <a:r>
              <a:rPr lang="en-ID" sz="3200" i="1" dirty="0"/>
              <a:t> </a:t>
            </a:r>
            <a:r>
              <a:rPr lang="en-ID" sz="3200" i="1" dirty="0" err="1"/>
              <a:t>dengan</a:t>
            </a:r>
            <a:r>
              <a:rPr lang="en-ID" sz="3200" i="1" dirty="0"/>
              <a:t> 5 </a:t>
            </a:r>
            <a:r>
              <a:rPr lang="en-ID" sz="3200" i="1" dirty="0" err="1"/>
              <a:t>menyisakan</a:t>
            </a:r>
            <a:r>
              <a:rPr lang="en-ID" sz="3200" i="1" dirty="0"/>
              <a:t> 3, </a:t>
            </a:r>
            <a:r>
              <a:rPr lang="en-ID" sz="3200" i="1" dirty="0" err="1"/>
              <a:t>bila</a:t>
            </a:r>
            <a:r>
              <a:rPr lang="en-ID" sz="3200" i="1" dirty="0"/>
              <a:t> </a:t>
            </a:r>
            <a:r>
              <a:rPr lang="en-ID" sz="3200" i="1" dirty="0" err="1"/>
              <a:t>dibagi</a:t>
            </a:r>
            <a:r>
              <a:rPr lang="en-ID" sz="3200" i="1" dirty="0"/>
              <a:t> 7 </a:t>
            </a:r>
            <a:r>
              <a:rPr lang="en-ID" sz="3200" i="1" dirty="0" err="1"/>
              <a:t>menyisakan</a:t>
            </a:r>
            <a:r>
              <a:rPr lang="en-ID" sz="3200" i="1" dirty="0"/>
              <a:t> 5, dan </a:t>
            </a:r>
            <a:r>
              <a:rPr lang="en-ID" sz="3200" i="1" dirty="0" err="1"/>
              <a:t>bila</a:t>
            </a:r>
            <a:r>
              <a:rPr lang="en-ID" sz="3200" i="1" dirty="0"/>
              <a:t> </a:t>
            </a:r>
            <a:r>
              <a:rPr lang="en-ID" sz="3200" i="1" dirty="0" err="1"/>
              <a:t>dibagi</a:t>
            </a:r>
            <a:r>
              <a:rPr lang="en-ID" sz="3200" i="1" dirty="0"/>
              <a:t> 11 </a:t>
            </a:r>
            <a:r>
              <a:rPr lang="en-ID" sz="3200" i="1" dirty="0" err="1"/>
              <a:t>menyisakan</a:t>
            </a:r>
            <a:r>
              <a:rPr lang="en-ID" sz="3200" i="1" dirty="0"/>
              <a:t> 7.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99219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79475-BA6B-CE65-D3EF-DB8C59A4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MATEMATIKA DISKRIT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7A6CC-05E5-9CA1-28D2-9AFD827B8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41701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sz="3200" spc="-5" dirty="0" err="1"/>
              <a:t>Matematika</a:t>
            </a:r>
            <a:r>
              <a:rPr lang="en-ID" sz="3200" spc="-5" dirty="0"/>
              <a:t> </a:t>
            </a:r>
            <a:r>
              <a:rPr lang="en-ID" sz="3200" spc="-5" dirty="0" err="1"/>
              <a:t>Diskrit</a:t>
            </a:r>
            <a:r>
              <a:rPr lang="en-ID" sz="3200" spc="-5" dirty="0"/>
              <a:t> </a:t>
            </a:r>
            <a:r>
              <a:rPr lang="en-ID" sz="3200" spc="-5" dirty="0" err="1"/>
              <a:t>memberikan</a:t>
            </a:r>
            <a:r>
              <a:rPr lang="en-ID" sz="3200" spc="-5" dirty="0"/>
              <a:t> </a:t>
            </a:r>
            <a:r>
              <a:rPr lang="en-ID" sz="3200" spc="-5" dirty="0" err="1"/>
              <a:t>landasan</a:t>
            </a:r>
            <a:r>
              <a:rPr lang="en-ID" sz="3200" spc="-5" dirty="0"/>
              <a:t> </a:t>
            </a:r>
            <a:r>
              <a:rPr lang="en-ID" sz="3200" spc="-5" dirty="0" err="1"/>
              <a:t>matematis</a:t>
            </a:r>
            <a:r>
              <a:rPr lang="en-ID" sz="3200" spc="-5" dirty="0"/>
              <a:t> </a:t>
            </a:r>
            <a:r>
              <a:rPr lang="en-ID" sz="3200" spc="-5" dirty="0" err="1"/>
              <a:t>untuk</a:t>
            </a:r>
            <a:r>
              <a:rPr lang="en-ID" sz="3200" spc="-5" dirty="0"/>
              <a:t> </a:t>
            </a:r>
            <a:r>
              <a:rPr lang="en-ID" sz="3200" spc="-5" dirty="0" err="1"/>
              <a:t>kuliah-kuliah</a:t>
            </a:r>
            <a:r>
              <a:rPr lang="en-ID" sz="3200" spc="-5" dirty="0"/>
              <a:t> lain di </a:t>
            </a:r>
            <a:r>
              <a:rPr lang="en-ID" sz="3200" spc="-5" dirty="0" err="1"/>
              <a:t>bidang</a:t>
            </a:r>
            <a:r>
              <a:rPr lang="en-ID" sz="3200" spc="-5" dirty="0"/>
              <a:t> </a:t>
            </a:r>
            <a:r>
              <a:rPr lang="en-ID" sz="3200" spc="-5" dirty="0" err="1"/>
              <a:t>informatika</a:t>
            </a:r>
            <a:r>
              <a:rPr lang="en-ID" sz="3200" spc="-15" dirty="0">
                <a:cs typeface="Calibri"/>
              </a:rPr>
              <a:t> </a:t>
            </a:r>
            <a:r>
              <a:rPr lang="en-US" sz="3200" dirty="0" err="1"/>
              <a:t>Contoh</a:t>
            </a:r>
            <a:r>
              <a:rPr lang="en-US" sz="3200" dirty="0"/>
              <a:t>:</a:t>
            </a:r>
          </a:p>
          <a:p>
            <a:pPr lvl="2"/>
            <a:r>
              <a:rPr lang="en-US" sz="3200" dirty="0" err="1"/>
              <a:t>Algoritma</a:t>
            </a:r>
            <a:endParaRPr lang="en-US" sz="3200" dirty="0"/>
          </a:p>
          <a:p>
            <a:pPr lvl="2"/>
            <a:r>
              <a:rPr lang="en-US" sz="3200" dirty="0" err="1"/>
              <a:t>Struktur</a:t>
            </a:r>
            <a:r>
              <a:rPr lang="en-US" sz="3200" dirty="0"/>
              <a:t> Data</a:t>
            </a:r>
          </a:p>
          <a:p>
            <a:pPr lvl="2"/>
            <a:r>
              <a:rPr lang="en-US" sz="3200" dirty="0"/>
              <a:t>Basis Data</a:t>
            </a:r>
          </a:p>
          <a:p>
            <a:pPr lvl="2"/>
            <a:r>
              <a:rPr lang="en-US" sz="3200" dirty="0" err="1"/>
              <a:t>Otomata</a:t>
            </a:r>
            <a:r>
              <a:rPr lang="en-US" sz="3200" dirty="0"/>
              <a:t> dan </a:t>
            </a:r>
            <a:r>
              <a:rPr lang="en-US" sz="3200" dirty="0" err="1"/>
              <a:t>Teori</a:t>
            </a:r>
            <a:r>
              <a:rPr lang="en-US" sz="3200" dirty="0"/>
              <a:t> Bahasa Formal</a:t>
            </a:r>
          </a:p>
          <a:p>
            <a:pPr lvl="2"/>
            <a:r>
              <a:rPr lang="en-US" sz="3200" dirty="0" err="1"/>
              <a:t>Jaringan</a:t>
            </a:r>
            <a:r>
              <a:rPr lang="en-US" sz="3200" dirty="0"/>
              <a:t> </a:t>
            </a:r>
            <a:r>
              <a:rPr lang="en-US" sz="3200" dirty="0" err="1"/>
              <a:t>Komputer</a:t>
            </a:r>
            <a:endParaRPr lang="en-US" sz="3200" dirty="0"/>
          </a:p>
          <a:p>
            <a:pPr lvl="2"/>
            <a:r>
              <a:rPr lang="en-US" sz="3200" dirty="0" err="1"/>
              <a:t>Keamanan</a:t>
            </a:r>
            <a:r>
              <a:rPr lang="en-US" sz="3200" dirty="0"/>
              <a:t> </a:t>
            </a:r>
            <a:r>
              <a:rPr lang="en-US" sz="3200" dirty="0" err="1"/>
              <a:t>Komputer</a:t>
            </a:r>
            <a:endParaRPr lang="en-US" sz="3200" dirty="0"/>
          </a:p>
          <a:p>
            <a:pPr lvl="2"/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Operasi</a:t>
            </a:r>
            <a:endParaRPr lang="en-US" sz="3200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9776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54664-BC4C-899F-7890-8889821D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MATERI MATEMATIKA DISKRIT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1EA90-2DD9-660A-9BFF-B10FAD229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8"/>
            <a:ext cx="9744637" cy="4515381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HIMPUNAN</a:t>
            </a:r>
          </a:p>
          <a:p>
            <a:pPr marL="342900" indent="-342900">
              <a:buAutoNum type="arabicPeriod"/>
            </a:pPr>
            <a:r>
              <a:rPr lang="en-US" sz="2400" dirty="0"/>
              <a:t>RELASI</a:t>
            </a:r>
          </a:p>
          <a:p>
            <a:pPr marL="342900" indent="-342900">
              <a:buAutoNum type="arabicPeriod"/>
            </a:pPr>
            <a:r>
              <a:rPr lang="en-US" sz="2400" dirty="0"/>
              <a:t>FUNGSI</a:t>
            </a:r>
          </a:p>
          <a:p>
            <a:pPr marL="342900" indent="-342900">
              <a:buAutoNum type="arabicPeriod"/>
            </a:pPr>
            <a:r>
              <a:rPr lang="en-US" sz="2400" dirty="0"/>
              <a:t>PRINSIP INDUKSI MATEMATIKA SEDERHANA</a:t>
            </a:r>
          </a:p>
          <a:p>
            <a:pPr marL="342900" indent="-342900">
              <a:buAutoNum type="arabicPeriod"/>
            </a:pPr>
            <a:r>
              <a:rPr lang="en-US" sz="2400" dirty="0"/>
              <a:t>TEORI BILANGAN : ARITMETIKA MODULO DAN ISBN</a:t>
            </a:r>
          </a:p>
          <a:p>
            <a:pPr marL="342900" indent="-342900">
              <a:buAutoNum type="arabicPeriod"/>
            </a:pPr>
            <a:r>
              <a:rPr lang="en-US" sz="2400" dirty="0"/>
              <a:t>UJIAN TENGAH SEMESTER (UTS)</a:t>
            </a:r>
          </a:p>
          <a:p>
            <a:pPr marL="342900" indent="-342900">
              <a:buAutoNum type="arabicPeriod"/>
            </a:pPr>
            <a:r>
              <a:rPr lang="en-US" sz="2400" dirty="0"/>
              <a:t>GRAF (TERMINOLOGI DASAR GRAF DAN MENGGAMBAR GRAF, REPRESENTASI GRAF, GRAF ISOMORFIK, GRAF PLANAR, LINTASAN DAN SIRKUIT (EULER, HAMILTON), LINTASAN TERPENDEK, PEWARNAAN GRAF)</a:t>
            </a:r>
          </a:p>
          <a:p>
            <a:pPr marL="342900" indent="-342900">
              <a:buAutoNum type="arabicPeriod"/>
            </a:pPr>
            <a:r>
              <a:rPr lang="en-US" sz="2400" dirty="0"/>
              <a:t>POHON ( DEFINISI DAN SIFAT POHON, POHON MERENTANG DAN POHON MERENTANG MINIMUM, KODE HUFFMAN)</a:t>
            </a:r>
          </a:p>
          <a:p>
            <a:pPr marL="342900" indent="-342900">
              <a:buAutoNum type="arabicPeriod"/>
            </a:pPr>
            <a:r>
              <a:rPr lang="en-US" sz="2400" dirty="0"/>
              <a:t>UJIAN AKHIR SEMESTER (UAS)</a:t>
            </a:r>
            <a:endParaRPr lang="en-ID" sz="2400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94166464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fi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fik" id="{19893901-D379-4BF2-8042-5AAF3874D800}" vid="{BDA1506E-7418-4A7E-8291-C33323B16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designfik</Template>
  <TotalTime>333</TotalTime>
  <Words>557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Calibri</vt:lpstr>
      <vt:lpstr>Signika</vt:lpstr>
      <vt:lpstr>Wingdings 3</vt:lpstr>
      <vt:lpstr>designfik</vt:lpstr>
      <vt:lpstr>MATEMATIKA DISKRIT </vt:lpstr>
      <vt:lpstr>KONTRAK KULIAH</vt:lpstr>
      <vt:lpstr>PENDAHULUAN</vt:lpstr>
      <vt:lpstr>MATEMATIKA DISKRIT</vt:lpstr>
      <vt:lpstr>MATEMATIKA DISKRIT</vt:lpstr>
      <vt:lpstr>MATEMATIKA DISKRIT</vt:lpstr>
      <vt:lpstr>MATEMATIKA DISKRIT</vt:lpstr>
      <vt:lpstr>MATEMATIKA DISKRIT</vt:lpstr>
      <vt:lpstr>MATERI MATEMATIKA DISKRIT</vt:lpstr>
      <vt:lpstr>REFERENSI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KALKULUS-1</dc:title>
  <dc:creator>user</dc:creator>
  <cp:lastModifiedBy>Yani Parti</cp:lastModifiedBy>
  <cp:revision>16</cp:revision>
  <dcterms:created xsi:type="dcterms:W3CDTF">2021-09-16T06:17:25Z</dcterms:created>
  <dcterms:modified xsi:type="dcterms:W3CDTF">2025-02-22T14:19:53Z</dcterms:modified>
</cp:coreProperties>
</file>