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76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48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845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76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70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48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2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94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86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97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643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446" y="1837765"/>
            <a:ext cx="6639920" cy="2364628"/>
          </a:xfrm>
        </p:spPr>
        <p:txBody>
          <a:bodyPr>
            <a:normAutofit fontScale="90000"/>
          </a:bodyPr>
          <a:lstStyle/>
          <a:p>
            <a:r>
              <a:rPr lang="en-US" dirty="0"/>
              <a:t>MATEMATIKA DISKRIT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type="subTitle" idx="1"/>
          </p:nvPr>
        </p:nvSpPr>
        <p:spPr>
          <a:xfrm>
            <a:off x="4746134" y="3498408"/>
            <a:ext cx="4778189" cy="2265081"/>
          </a:xfrm>
        </p:spPr>
        <p:txBody>
          <a:bodyPr>
            <a:noAutofit/>
          </a:bodyPr>
          <a:lstStyle/>
          <a:p>
            <a:pPr marL="623888" indent="-514350"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PERTEMUAN 11</a:t>
            </a:r>
          </a:p>
          <a:p>
            <a:pPr marL="623888" indent="-514350" eaLnBrk="1" hangingPunct="1">
              <a:buFont typeface="Wingdings 3" panose="05040102010807070707" pitchFamily="18" charset="2"/>
              <a:buNone/>
            </a:pPr>
            <a:endParaRPr lang="en-US" altLang="en-US" sz="3200" dirty="0"/>
          </a:p>
          <a:p>
            <a:pPr marL="109538" eaLnBrk="1" hangingPunct="1"/>
            <a:r>
              <a:rPr lang="en-US" altLang="en-US" sz="3200" dirty="0"/>
              <a:t>LINTASAN TERPENDEK</a:t>
            </a:r>
            <a:endParaRPr lang="id-ID" altLang="en-US" sz="3200" dirty="0"/>
          </a:p>
          <a:p>
            <a:pPr marL="623888" indent="-514350" eaLnBrk="1" hangingPunct="1">
              <a:buFont typeface="Arial" panose="020B0604020202020204" pitchFamily="34" charset="0"/>
              <a:buNone/>
            </a:pPr>
            <a:endParaRPr lang="id-ID" altLang="en-US" sz="3200" dirty="0"/>
          </a:p>
          <a:p>
            <a:pPr marL="623888" indent="-514350" eaLnBrk="1" hangingPunct="1">
              <a:buFont typeface="Arial" panose="020B0604020202020204" pitchFamily="34" charset="0"/>
              <a:buNone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119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928" y="1037479"/>
            <a:ext cx="9744637" cy="492742"/>
          </a:xfrm>
        </p:spPr>
        <p:txBody>
          <a:bodyPr/>
          <a:lstStyle/>
          <a:p>
            <a:pPr algn="ctr"/>
            <a:r>
              <a:rPr lang="en-US" dirty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1530221"/>
            <a:ext cx="9580162" cy="5262465"/>
          </a:xfrm>
        </p:spPr>
        <p:txBody>
          <a:bodyPr>
            <a:noAutofit/>
          </a:bodyPr>
          <a:lstStyle/>
          <a:p>
            <a:r>
              <a:rPr lang="id-ID" sz="2400" dirty="0"/>
              <a:t>Persoalan mencari lintasan terpendek di dalam graf merupakan salahsatu persoalan optimasi. </a:t>
            </a:r>
            <a:endParaRPr lang="en-US" sz="2400" dirty="0"/>
          </a:p>
          <a:p>
            <a:r>
              <a:rPr lang="id-ID" sz="2400" dirty="0"/>
              <a:t>Graf yang digunakan dalam pencarianlintasan terpendek adalah graf</a:t>
            </a:r>
            <a:r>
              <a:rPr lang="en-US" sz="2400" dirty="0"/>
              <a:t> </a:t>
            </a:r>
            <a:r>
              <a:rPr lang="id-ID" sz="2400" dirty="0"/>
              <a:t>berbobot (weighted graph) , yaitu graf yang setiap sisinya diberikan suatu nilai atau bobot. </a:t>
            </a:r>
            <a:endParaRPr lang="en-US" sz="2400" dirty="0"/>
          </a:p>
          <a:p>
            <a:r>
              <a:rPr lang="id-ID" sz="2400" dirty="0"/>
              <a:t>Kata “terpendek  jangan selalu diartikan secara </a:t>
            </a:r>
            <a:r>
              <a:rPr lang="en-US" sz="2400" dirty="0"/>
              <a:t>fi</a:t>
            </a:r>
            <a:r>
              <a:rPr lang="id-ID" sz="2400" dirty="0"/>
              <a:t>sik sebagai Panjang</a:t>
            </a:r>
            <a:r>
              <a:rPr lang="en-US" sz="2400" dirty="0"/>
              <a:t> </a:t>
            </a:r>
            <a:r>
              <a:rPr lang="id-ID" sz="2400" dirty="0"/>
              <a:t>minimum, sebab</a:t>
            </a:r>
            <a:r>
              <a:rPr lang="en-US" sz="2400" dirty="0"/>
              <a:t> </a:t>
            </a:r>
            <a:r>
              <a:rPr lang="id-ID" sz="2400" dirty="0"/>
              <a:t>kata “terpendek  berbeda"beda maknanya bergantung</a:t>
            </a:r>
            <a:r>
              <a:rPr lang="en-US" sz="2400" dirty="0"/>
              <a:t> </a:t>
            </a:r>
            <a:r>
              <a:rPr lang="id-ID" sz="2400" dirty="0"/>
              <a:t>pada tipikal</a:t>
            </a:r>
            <a:r>
              <a:rPr lang="en-US" sz="2400" dirty="0"/>
              <a:t> </a:t>
            </a:r>
            <a:r>
              <a:rPr lang="id-ID" sz="2400" dirty="0"/>
              <a:t>persoalan yang akan diselesaikan. #amun secara umum “terpendek berarti meminimasi bobot pada suatu lintasan di dalam graf.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lain :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dua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pasang </a:t>
            </a:r>
            <a:r>
              <a:rPr lang="en-US" sz="2400" dirty="0" err="1"/>
              <a:t>simpul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lain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terpendek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dua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74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47B2-CF5C-014C-D7E0-4DDC00C8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LINTASAN TERPENDEK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11FD-A76A-6996-5628-8AB89720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216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Misal 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berbobot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setiaap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9EF184-79E6-B8AF-7181-EA0B1560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8" t="44908" r="36982" b="34765"/>
          <a:stretch/>
        </p:blipFill>
        <p:spPr bwMode="auto">
          <a:xfrm>
            <a:off x="7537525" y="2925459"/>
            <a:ext cx="3749040" cy="216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ABE57A-D7FD-4002-BEB8-71F6DE9C4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8519"/>
              </p:ext>
            </p:extLst>
          </p:nvPr>
        </p:nvGraphicFramePr>
        <p:xfrm>
          <a:off x="1541928" y="2737479"/>
          <a:ext cx="5995597" cy="253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373">
                  <a:extLst>
                    <a:ext uri="{9D8B030D-6E8A-4147-A177-3AD203B41FA5}">
                      <a16:colId xmlns:a16="http://schemas.microsoft.com/office/drawing/2014/main" val="2233879986"/>
                    </a:ext>
                  </a:extLst>
                </a:gridCol>
                <a:gridCol w="1657426">
                  <a:extLst>
                    <a:ext uri="{9D8B030D-6E8A-4147-A177-3AD203B41FA5}">
                      <a16:colId xmlns:a16="http://schemas.microsoft.com/office/drawing/2014/main" val="3107065277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1692676395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3115615880"/>
                    </a:ext>
                  </a:extLst>
                </a:gridCol>
              </a:tblGrid>
              <a:tr h="373740">
                <a:tc>
                  <a:txBody>
                    <a:bodyPr/>
                    <a:lstStyle/>
                    <a:p>
                      <a:r>
                        <a:rPr lang="en-US" dirty="0" err="1"/>
                        <a:t>Simpul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Simpul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akhir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Lintasan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terpendek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Jarak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85850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a,b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32124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a,b,d,c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96423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a,b,d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27715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a,e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09671"/>
                  </a:ext>
                </a:extLst>
              </a:tr>
              <a:tr h="37893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25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1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6BC0-AB7C-65A7-A30D-C5EA2C33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ALGORITMA DIJKSTRA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7AF54-1894-2F05-9571-32C7B318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2034708"/>
            <a:ext cx="10465471" cy="4739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Langkah – Langkah </a:t>
            </a:r>
            <a:r>
              <a:rPr lang="en-US" dirty="0" err="1"/>
              <a:t>Algoritma</a:t>
            </a:r>
            <a:r>
              <a:rPr lang="en-US" dirty="0"/>
              <a:t> Dijkstra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>
                <a:solidFill>
                  <a:schemeClr val="accent1"/>
                </a:solidFill>
              </a:rPr>
              <a:t>terkecil</a:t>
            </a:r>
            <a:r>
              <a:rPr lang="en-US" dirty="0">
                <a:solidFill>
                  <a:schemeClr val="accent1"/>
                </a:solidFill>
              </a:rPr>
              <a:t>                    </a:t>
            </a:r>
            <a:r>
              <a:rPr lang="en-US" dirty="0" err="1">
                <a:solidFill>
                  <a:schemeClr val="accent1"/>
                </a:solidFill>
              </a:rPr>
              <a:t>tetap</a:t>
            </a:r>
            <a:r>
              <a:rPr lang="en-US" dirty="0">
                <a:solidFill>
                  <a:schemeClr val="accent1"/>
                </a:solidFill>
              </a:rPr>
              <a:t>            (15(b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d) + 10(min)) </a:t>
            </a:r>
            <a:r>
              <a:rPr lang="en-US" dirty="0" err="1">
                <a:solidFill>
                  <a:schemeClr val="accent1"/>
                </a:solidFill>
              </a:rPr>
              <a:t>dari</a:t>
            </a:r>
            <a:r>
              <a:rPr lang="en-US" dirty="0">
                <a:solidFill>
                  <a:schemeClr val="accent1"/>
                </a:solidFill>
              </a:rPr>
              <a:t> b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Jarak </a:t>
            </a:r>
            <a:r>
              <a:rPr lang="en-US" dirty="0" err="1">
                <a:solidFill>
                  <a:schemeClr val="accent1"/>
                </a:solidFill>
              </a:rPr>
              <a:t>terpendek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dari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b =  </a:t>
            </a:r>
            <a:r>
              <a:rPr lang="en-US" dirty="0" err="1">
                <a:solidFill>
                  <a:schemeClr val="accent1"/>
                </a:solidFill>
              </a:rPr>
              <a:t>a,b</a:t>
            </a:r>
            <a:r>
              <a:rPr lang="en-US" dirty="0">
                <a:solidFill>
                  <a:schemeClr val="accent1"/>
                </a:solidFill>
              </a:rPr>
              <a:t> = 10</a:t>
            </a:r>
          </a:p>
          <a:p>
            <a:r>
              <a:rPr lang="en-US" dirty="0">
                <a:solidFill>
                  <a:schemeClr val="accent1"/>
                </a:solidFill>
              </a:rPr>
              <a:t>Jarak </a:t>
            </a:r>
            <a:r>
              <a:rPr lang="en-US" dirty="0" err="1">
                <a:solidFill>
                  <a:schemeClr val="accent1"/>
                </a:solidFill>
              </a:rPr>
              <a:t>terpendek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dari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c = </a:t>
            </a:r>
            <a:r>
              <a:rPr lang="en-US" dirty="0" err="1">
                <a:solidFill>
                  <a:schemeClr val="accent1"/>
                </a:solidFill>
              </a:rPr>
              <a:t>a,b,d,c</a:t>
            </a:r>
            <a:r>
              <a:rPr lang="en-US" dirty="0">
                <a:solidFill>
                  <a:schemeClr val="accent1"/>
                </a:solidFill>
              </a:rPr>
              <a:t> = 45</a:t>
            </a:r>
          </a:p>
          <a:p>
            <a:r>
              <a:rPr lang="en-US" dirty="0">
                <a:solidFill>
                  <a:schemeClr val="accent1"/>
                </a:solidFill>
              </a:rPr>
              <a:t>Jarak </a:t>
            </a:r>
            <a:r>
              <a:rPr lang="en-US" dirty="0" err="1">
                <a:solidFill>
                  <a:schemeClr val="accent1"/>
                </a:solidFill>
              </a:rPr>
              <a:t>terpendek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dari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d = a, </a:t>
            </a:r>
            <a:r>
              <a:rPr lang="en-US" dirty="0" err="1">
                <a:solidFill>
                  <a:schemeClr val="accent1"/>
                </a:solidFill>
              </a:rPr>
              <a:t>b,d</a:t>
            </a:r>
            <a:r>
              <a:rPr lang="en-US" dirty="0">
                <a:solidFill>
                  <a:schemeClr val="accent1"/>
                </a:solidFill>
              </a:rPr>
              <a:t> = 25</a:t>
            </a:r>
          </a:p>
          <a:p>
            <a:r>
              <a:rPr lang="en-US" dirty="0">
                <a:solidFill>
                  <a:schemeClr val="accent1"/>
                </a:solidFill>
              </a:rPr>
              <a:t>Jarak </a:t>
            </a:r>
            <a:r>
              <a:rPr lang="en-US" dirty="0" err="1">
                <a:solidFill>
                  <a:schemeClr val="accent1"/>
                </a:solidFill>
              </a:rPr>
              <a:t>terpendek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dari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e = </a:t>
            </a:r>
            <a:r>
              <a:rPr lang="en-US" dirty="0" err="1">
                <a:solidFill>
                  <a:schemeClr val="accent1"/>
                </a:solidFill>
              </a:rPr>
              <a:t>a,e</a:t>
            </a:r>
            <a:r>
              <a:rPr lang="en-US" dirty="0">
                <a:solidFill>
                  <a:schemeClr val="accent1"/>
                </a:solidFill>
              </a:rPr>
              <a:t> = 45</a:t>
            </a:r>
          </a:p>
          <a:p>
            <a:r>
              <a:rPr lang="en-US" dirty="0">
                <a:solidFill>
                  <a:schemeClr val="accent1"/>
                </a:solidFill>
              </a:rPr>
              <a:t>Jarak </a:t>
            </a:r>
            <a:r>
              <a:rPr lang="en-US" dirty="0" err="1">
                <a:solidFill>
                  <a:schemeClr val="accent1"/>
                </a:solidFill>
              </a:rPr>
              <a:t>terpendek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ke</a:t>
            </a:r>
            <a:r>
              <a:rPr lang="en-US" dirty="0">
                <a:solidFill>
                  <a:schemeClr val="accent1"/>
                </a:solidFill>
              </a:rPr>
              <a:t> f = -</a:t>
            </a:r>
          </a:p>
          <a:p>
            <a:pPr marL="0" indent="0">
              <a:buNone/>
            </a:pPr>
            <a:endParaRPr lang="en-ID" dirty="0">
              <a:solidFill>
                <a:schemeClr val="accent1"/>
              </a:solidFill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5681D9-7709-30CE-7E54-34860C67D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08" t="44908" r="36982" b="34765"/>
          <a:stretch/>
        </p:blipFill>
        <p:spPr bwMode="auto">
          <a:xfrm>
            <a:off x="8655459" y="2714541"/>
            <a:ext cx="2483553" cy="1433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A714E4-4163-D5B2-74BA-134C3A221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299235"/>
                  </p:ext>
                </p:extLst>
              </p:nvPr>
            </p:nvGraphicFramePr>
            <p:xfrm>
              <a:off x="1425510" y="2756529"/>
              <a:ext cx="7158655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2665">
                      <a:extLst>
                        <a:ext uri="{9D8B030D-6E8A-4147-A177-3AD203B41FA5}">
                          <a16:colId xmlns:a16="http://schemas.microsoft.com/office/drawing/2014/main" val="794374933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200803884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341595332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148992589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2657869107"/>
                        </a:ext>
                      </a:extLst>
                    </a:gridCol>
                    <a:gridCol w="1047264">
                      <a:extLst>
                        <a:ext uri="{9D8B030D-6E8A-4147-A177-3AD203B41FA5}">
                          <a16:colId xmlns:a16="http://schemas.microsoft.com/office/drawing/2014/main" val="3509388686"/>
                        </a:ext>
                      </a:extLst>
                    </a:gridCol>
                    <a:gridCol w="998066">
                      <a:extLst>
                        <a:ext uri="{9D8B030D-6E8A-4147-A177-3AD203B41FA5}">
                          <a16:colId xmlns:a16="http://schemas.microsoft.com/office/drawing/2014/main" val="813526498"/>
                        </a:ext>
                      </a:extLst>
                    </a:gridCol>
                  </a:tblGrid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6440666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7106042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D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780579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1655853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818313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00555"/>
                      </a:ext>
                    </a:extLst>
                  </a:tr>
                  <a:tr h="322106"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09091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A714E4-4163-D5B2-74BA-134C3A221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4299235"/>
                  </p:ext>
                </p:extLst>
              </p:nvPr>
            </p:nvGraphicFramePr>
            <p:xfrm>
              <a:off x="1425510" y="2756529"/>
              <a:ext cx="7158655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2665">
                      <a:extLst>
                        <a:ext uri="{9D8B030D-6E8A-4147-A177-3AD203B41FA5}">
                          <a16:colId xmlns:a16="http://schemas.microsoft.com/office/drawing/2014/main" val="794374933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200803884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341595332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148992589"/>
                        </a:ext>
                      </a:extLst>
                    </a:gridCol>
                    <a:gridCol w="1022665">
                      <a:extLst>
                        <a:ext uri="{9D8B030D-6E8A-4147-A177-3AD203B41FA5}">
                          <a16:colId xmlns:a16="http://schemas.microsoft.com/office/drawing/2014/main" val="2657869107"/>
                        </a:ext>
                      </a:extLst>
                    </a:gridCol>
                    <a:gridCol w="1047264">
                      <a:extLst>
                        <a:ext uri="{9D8B030D-6E8A-4147-A177-3AD203B41FA5}">
                          <a16:colId xmlns:a16="http://schemas.microsoft.com/office/drawing/2014/main" val="3509388686"/>
                        </a:ext>
                      </a:extLst>
                    </a:gridCol>
                    <a:gridCol w="998066">
                      <a:extLst>
                        <a:ext uri="{9D8B030D-6E8A-4147-A177-3AD203B41FA5}">
                          <a16:colId xmlns:a16="http://schemas.microsoft.com/office/drawing/2014/main" val="8135264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64406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95" t="-108333" r="-502381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95" t="-108333" r="-402381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5" t="-108333" r="-302381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595" t="-108333" r="-202381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8953" t="-108333" r="-97674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710604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95" t="-208333" r="-402381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5" t="-208333" r="-302381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595" t="-208333" r="-202381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8953" t="-208333" r="-97674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7805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5" t="-303279" r="-302381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595" t="-303279" r="-202381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8953" t="-303279" r="-97674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16558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5" t="-410000" r="-302381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8953" t="-410000" r="-97674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8183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8953" t="-510000" r="-9767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∞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005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090912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642A73-449C-F48C-EDF0-E7013C0F8331}"/>
              </a:ext>
            </a:extLst>
          </p:cNvPr>
          <p:cNvCxnSpPr/>
          <p:nvPr/>
        </p:nvCxnSpPr>
        <p:spPr>
          <a:xfrm flipH="1">
            <a:off x="2164702" y="3676261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DB7564-895B-C2FD-97D4-20E158941171}"/>
              </a:ext>
            </a:extLst>
          </p:cNvPr>
          <p:cNvCxnSpPr/>
          <p:nvPr/>
        </p:nvCxnSpPr>
        <p:spPr>
          <a:xfrm flipV="1">
            <a:off x="4111809" y="2581323"/>
            <a:ext cx="597160" cy="111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504E0C-B223-0648-9994-F00CFE1D72FD}"/>
              </a:ext>
            </a:extLst>
          </p:cNvPr>
          <p:cNvCxnSpPr/>
          <p:nvPr/>
        </p:nvCxnSpPr>
        <p:spPr>
          <a:xfrm flipV="1">
            <a:off x="5122506" y="2564262"/>
            <a:ext cx="1119674" cy="111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79C95C-06F3-873F-99FC-2C525A69784B}"/>
              </a:ext>
            </a:extLst>
          </p:cNvPr>
          <p:cNvCxnSpPr>
            <a:cxnSpLocks/>
          </p:cNvCxnSpPr>
          <p:nvPr/>
        </p:nvCxnSpPr>
        <p:spPr>
          <a:xfrm flipV="1">
            <a:off x="6198454" y="2581323"/>
            <a:ext cx="1196814" cy="109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1BF6F9-2272-7A4A-8C5B-EBF62039636B}"/>
              </a:ext>
            </a:extLst>
          </p:cNvPr>
          <p:cNvCxnSpPr>
            <a:cxnSpLocks/>
          </p:cNvCxnSpPr>
          <p:nvPr/>
        </p:nvCxnSpPr>
        <p:spPr>
          <a:xfrm flipH="1">
            <a:off x="2164702" y="4054469"/>
            <a:ext cx="3517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B6FF7A-63C6-6E8B-B81E-3F19F22EE10D}"/>
              </a:ext>
            </a:extLst>
          </p:cNvPr>
          <p:cNvCxnSpPr>
            <a:cxnSpLocks/>
          </p:cNvCxnSpPr>
          <p:nvPr/>
        </p:nvCxnSpPr>
        <p:spPr>
          <a:xfrm flipH="1">
            <a:off x="2164702" y="4450702"/>
            <a:ext cx="25442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AB3B3F-FEC0-1571-AB0D-264E9DB1FA89}"/>
              </a:ext>
            </a:extLst>
          </p:cNvPr>
          <p:cNvCxnSpPr>
            <a:cxnSpLocks/>
          </p:cNvCxnSpPr>
          <p:nvPr/>
        </p:nvCxnSpPr>
        <p:spPr>
          <a:xfrm flipH="1">
            <a:off x="2164702" y="4777273"/>
            <a:ext cx="4632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7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6ED8-D898-08FB-1C0A-AE4FF35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ALGORITMA DIJKSTRA</a:t>
            </a:r>
            <a:endParaRPr lang="en-ID" dirty="0"/>
          </a:p>
        </p:txBody>
      </p:sp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604CECCE-5CB9-735D-75C6-998738665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459070"/>
              </p:ext>
            </p:extLst>
          </p:nvPr>
        </p:nvGraphicFramePr>
        <p:xfrm>
          <a:off x="1541462" y="2035174"/>
          <a:ext cx="5241672" cy="297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09">
                  <a:extLst>
                    <a:ext uri="{9D8B030D-6E8A-4147-A177-3AD203B41FA5}">
                      <a16:colId xmlns:a16="http://schemas.microsoft.com/office/drawing/2014/main" val="1628916258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1188565013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1598810777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2712622118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3741106633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2379959078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2813062345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2808273235"/>
                    </a:ext>
                  </a:extLst>
                </a:gridCol>
              </a:tblGrid>
              <a:tr h="372012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59678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r>
                        <a:rPr lang="en-US" sz="1800" kern="100" baseline="-25000" dirty="0">
                          <a:effectLst/>
                        </a:rPr>
                        <a:t>a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effectLst/>
                        </a:rPr>
                        <a:t>a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6</a:t>
                      </a:r>
                      <a:r>
                        <a:rPr lang="en-US" sz="1800" kern="100" baseline="-25000" dirty="0">
                          <a:effectLst/>
                        </a:rPr>
                        <a:t>a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∞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∞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76605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effectLst/>
                        </a:rPr>
                        <a:t>a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effectLst/>
                        </a:rPr>
                        <a:t>b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∞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∞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∞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777960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effectLst/>
                        </a:rPr>
                        <a:t>b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12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16621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12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7124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r>
                        <a:rPr lang="en-US" sz="1800" kern="100" baseline="-25000" dirty="0">
                          <a:effectLst/>
                        </a:rPr>
                        <a:t>c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r>
                        <a:rPr lang="en-US" sz="1800" kern="100" baseline="-25000" dirty="0">
                          <a:effectLst/>
                        </a:rPr>
                        <a:t>f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31747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r>
                        <a:rPr lang="en-US" sz="1800" kern="100" baseline="-25000" dirty="0">
                          <a:effectLst/>
                        </a:rPr>
                        <a:t>g</a:t>
                      </a:r>
                      <a:endParaRPr lang="en-ID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15198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en-US" sz="1800" kern="100" baseline="-25000" dirty="0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endParaRPr lang="en-ID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3026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6B62964-B55C-E264-094C-4C0E9F30EEBC}"/>
              </a:ext>
            </a:extLst>
          </p:cNvPr>
          <p:cNvGrpSpPr/>
          <p:nvPr/>
        </p:nvGrpSpPr>
        <p:grpSpPr>
          <a:xfrm>
            <a:off x="8360229" y="2174053"/>
            <a:ext cx="2696546" cy="1446225"/>
            <a:chOff x="1554265" y="2550363"/>
            <a:chExt cx="3720390" cy="17368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B74C84-5D3E-FDDB-D566-2B3F84DB02A7}"/>
                </a:ext>
              </a:extLst>
            </p:cNvPr>
            <p:cNvSpPr/>
            <p:nvPr/>
          </p:nvSpPr>
          <p:spPr>
            <a:xfrm rot="16198935">
              <a:off x="2869999" y="1819016"/>
              <a:ext cx="1110005" cy="317572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8AF758-08C6-C293-ABB7-60EB0B90D750}"/>
                </a:ext>
              </a:extLst>
            </p:cNvPr>
            <p:cNvSpPr/>
            <p:nvPr/>
          </p:nvSpPr>
          <p:spPr>
            <a:xfrm>
              <a:off x="3090343" y="3941570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1E5F3C-A45F-FE68-5794-99FE9CB25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1146" y="2851383"/>
              <a:ext cx="0" cy="1110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357673-6FD3-0681-6DB6-8CB69183F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36967" y="2851383"/>
              <a:ext cx="1274180" cy="1110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81BAB0-0844-350C-F194-339FE1EF796D}"/>
                </a:ext>
              </a:extLst>
            </p:cNvPr>
            <p:cNvSpPr/>
            <p:nvPr/>
          </p:nvSpPr>
          <p:spPr>
            <a:xfrm>
              <a:off x="1813997" y="2830581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729EE7-9223-6C8B-E692-65ADA969F999}"/>
                </a:ext>
              </a:extLst>
            </p:cNvPr>
            <p:cNvSpPr/>
            <p:nvPr/>
          </p:nvSpPr>
          <p:spPr>
            <a:xfrm>
              <a:off x="1813997" y="3941570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594A2B-1CAB-3EA3-571F-CED500FCBF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1145" y="2851382"/>
              <a:ext cx="1901891" cy="1110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EA6805-F5F1-77B6-3CB6-FFD997CBF2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1145" y="2851382"/>
              <a:ext cx="1102559" cy="1110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8CD0A7-D491-C3F4-2D14-ABE4BD84DFF9}"/>
                </a:ext>
              </a:extLst>
            </p:cNvPr>
            <p:cNvSpPr/>
            <p:nvPr/>
          </p:nvSpPr>
          <p:spPr>
            <a:xfrm>
              <a:off x="4182499" y="394156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C16246-5083-0635-90D7-E7E7BBF46249}"/>
                </a:ext>
              </a:extLst>
            </p:cNvPr>
            <p:cNvSpPr/>
            <p:nvPr/>
          </p:nvSpPr>
          <p:spPr>
            <a:xfrm>
              <a:off x="4990146" y="39396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C15058-6B8C-6042-60A7-7F20266AA4DA}"/>
                </a:ext>
              </a:extLst>
            </p:cNvPr>
            <p:cNvSpPr/>
            <p:nvPr/>
          </p:nvSpPr>
          <p:spPr>
            <a:xfrm>
              <a:off x="3090341" y="283241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4725D1-2024-15DC-9968-F37789748F34}"/>
                </a:ext>
              </a:extLst>
            </p:cNvPr>
            <p:cNvSpPr/>
            <p:nvPr/>
          </p:nvSpPr>
          <p:spPr>
            <a:xfrm>
              <a:off x="4990146" y="2830581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13E3A6-FB0C-EFCB-BEBB-5739A4C61AB5}"/>
                </a:ext>
              </a:extLst>
            </p:cNvPr>
            <p:cNvCxnSpPr>
              <a:cxnSpLocks/>
              <a:stCxn id="13" idx="3"/>
              <a:endCxn id="16" idx="3"/>
            </p:cNvCxnSpPr>
            <p:nvPr/>
          </p:nvCxnSpPr>
          <p:spPr>
            <a:xfrm flipV="1">
              <a:off x="4188592" y="2866093"/>
              <a:ext cx="807647" cy="11109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34381A-1F5A-36E0-5A64-ECCC1BC4AF33}"/>
                </a:ext>
              </a:extLst>
            </p:cNvPr>
            <p:cNvSpPr txBox="1"/>
            <p:nvPr/>
          </p:nvSpPr>
          <p:spPr>
            <a:xfrm>
              <a:off x="5011441" y="384789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734273-B006-7B25-8FD6-92CF281C7628}"/>
                </a:ext>
              </a:extLst>
            </p:cNvPr>
            <p:cNvSpPr txBox="1"/>
            <p:nvPr/>
          </p:nvSpPr>
          <p:spPr>
            <a:xfrm>
              <a:off x="1554265" y="2615467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BFC888-9001-B525-D1AD-353A79118593}"/>
                </a:ext>
              </a:extLst>
            </p:cNvPr>
            <p:cNvSpPr txBox="1"/>
            <p:nvPr/>
          </p:nvSpPr>
          <p:spPr>
            <a:xfrm>
              <a:off x="4046890" y="3986394"/>
              <a:ext cx="271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f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8EDA6B-D3F9-DEC2-9C0A-3171DCCA3E42}"/>
                </a:ext>
              </a:extLst>
            </p:cNvPr>
            <p:cNvSpPr txBox="1"/>
            <p:nvPr/>
          </p:nvSpPr>
          <p:spPr>
            <a:xfrm>
              <a:off x="1555350" y="3843683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2FDB7E-B7B4-D38D-3E1E-A900696F898B}"/>
                </a:ext>
              </a:extLst>
            </p:cNvPr>
            <p:cNvSpPr txBox="1"/>
            <p:nvPr/>
          </p:nvSpPr>
          <p:spPr>
            <a:xfrm>
              <a:off x="2986750" y="2574382"/>
              <a:ext cx="248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1B0F6-008E-F771-BB6F-BBAA8568FA6E}"/>
                </a:ext>
              </a:extLst>
            </p:cNvPr>
            <p:cNvSpPr txBox="1"/>
            <p:nvPr/>
          </p:nvSpPr>
          <p:spPr>
            <a:xfrm>
              <a:off x="5001293" y="2619679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21BC5A-A762-02EA-95F6-5AF7BC31EE1A}"/>
                </a:ext>
              </a:extLst>
            </p:cNvPr>
            <p:cNvSpPr txBox="1"/>
            <p:nvPr/>
          </p:nvSpPr>
          <p:spPr>
            <a:xfrm>
              <a:off x="2986750" y="4001294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0EEC28-559C-1AD9-2A7C-6FAFEAAF0D48}"/>
                </a:ext>
              </a:extLst>
            </p:cNvPr>
            <p:cNvSpPr txBox="1"/>
            <p:nvPr/>
          </p:nvSpPr>
          <p:spPr>
            <a:xfrm>
              <a:off x="4531813" y="4001294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BE8D31-5D5D-E86D-4C2B-CB4CF651C594}"/>
                </a:ext>
              </a:extLst>
            </p:cNvPr>
            <p:cNvSpPr txBox="1"/>
            <p:nvPr/>
          </p:nvSpPr>
          <p:spPr>
            <a:xfrm>
              <a:off x="3584398" y="4005505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200B6C-FC3A-2161-8360-81A9775F7200}"/>
                </a:ext>
              </a:extLst>
            </p:cNvPr>
            <p:cNvSpPr txBox="1"/>
            <p:nvPr/>
          </p:nvSpPr>
          <p:spPr>
            <a:xfrm>
              <a:off x="2318705" y="4010183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A24CD8-DC27-4FB3-B1FD-B072376B7233}"/>
                </a:ext>
              </a:extLst>
            </p:cNvPr>
            <p:cNvSpPr txBox="1"/>
            <p:nvPr/>
          </p:nvSpPr>
          <p:spPr>
            <a:xfrm>
              <a:off x="1609834" y="3268377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7490FE-0CC2-4964-F380-830375A68EB1}"/>
                </a:ext>
              </a:extLst>
            </p:cNvPr>
            <p:cNvSpPr txBox="1"/>
            <p:nvPr/>
          </p:nvSpPr>
          <p:spPr>
            <a:xfrm>
              <a:off x="5050456" y="329050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F7940-09BA-7627-A2A7-5D1605776CA7}"/>
                </a:ext>
              </a:extLst>
            </p:cNvPr>
            <p:cNvSpPr txBox="1"/>
            <p:nvPr/>
          </p:nvSpPr>
          <p:spPr>
            <a:xfrm>
              <a:off x="3978371" y="2550363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817553-BAA6-D991-C353-FB41733DA30A}"/>
                </a:ext>
              </a:extLst>
            </p:cNvPr>
            <p:cNvSpPr txBox="1"/>
            <p:nvPr/>
          </p:nvSpPr>
          <p:spPr>
            <a:xfrm>
              <a:off x="2334915" y="2550363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F91166-FB16-0350-EC09-D735E1D471B8}"/>
                </a:ext>
              </a:extLst>
            </p:cNvPr>
            <p:cNvSpPr txBox="1"/>
            <p:nvPr/>
          </p:nvSpPr>
          <p:spPr>
            <a:xfrm>
              <a:off x="3615747" y="3428999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B7E5D5-575B-94F1-EAEF-E5ED64F98A9F}"/>
                </a:ext>
              </a:extLst>
            </p:cNvPr>
            <p:cNvSpPr txBox="1"/>
            <p:nvPr/>
          </p:nvSpPr>
          <p:spPr>
            <a:xfrm>
              <a:off x="2381468" y="3128526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44C975-7E98-057A-A273-2C54B8373C14}"/>
                </a:ext>
              </a:extLst>
            </p:cNvPr>
            <p:cNvSpPr txBox="1"/>
            <p:nvPr/>
          </p:nvSpPr>
          <p:spPr>
            <a:xfrm>
              <a:off x="3143500" y="3268377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66D222-D021-8623-9E6A-EFCA40288332}"/>
                </a:ext>
              </a:extLst>
            </p:cNvPr>
            <p:cNvSpPr txBox="1"/>
            <p:nvPr/>
          </p:nvSpPr>
          <p:spPr>
            <a:xfrm>
              <a:off x="4531813" y="301350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90388D-69F4-02D7-A1AA-AB6A782E1A13}"/>
                </a:ext>
              </a:extLst>
            </p:cNvPr>
            <p:cNvSpPr txBox="1"/>
            <p:nvPr/>
          </p:nvSpPr>
          <p:spPr>
            <a:xfrm>
              <a:off x="3973588" y="3128526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A18436-6A0F-A9A3-A39C-C1F6E79F424B}"/>
              </a:ext>
            </a:extLst>
          </p:cNvPr>
          <p:cNvSpPr txBox="1"/>
          <p:nvPr/>
        </p:nvSpPr>
        <p:spPr>
          <a:xfrm>
            <a:off x="7399176" y="3881535"/>
            <a:ext cx="4264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Lintasan</a:t>
            </a:r>
            <a:r>
              <a:rPr lang="en-US" dirty="0"/>
              <a:t> dan Jarak </a:t>
            </a:r>
            <a:r>
              <a:rPr lang="en-US" dirty="0" err="1"/>
              <a:t>Terpendek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 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b = </a:t>
            </a:r>
            <a:r>
              <a:rPr lang="en-US" dirty="0" err="1"/>
              <a:t>a,b</a:t>
            </a:r>
            <a:r>
              <a:rPr lang="en-US" dirty="0"/>
              <a:t> = 3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c = </a:t>
            </a:r>
            <a:r>
              <a:rPr lang="en-US" dirty="0" err="1"/>
              <a:t>a,c</a:t>
            </a:r>
            <a:r>
              <a:rPr lang="en-US" dirty="0"/>
              <a:t> = 5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d = </a:t>
            </a:r>
            <a:r>
              <a:rPr lang="en-US" dirty="0" err="1"/>
              <a:t>a,b,d</a:t>
            </a:r>
            <a:r>
              <a:rPr lang="en-US" dirty="0"/>
              <a:t>=5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e = </a:t>
            </a:r>
            <a:r>
              <a:rPr lang="en-US" dirty="0" err="1"/>
              <a:t>a,c,f,g,e</a:t>
            </a:r>
            <a:r>
              <a:rPr lang="en-US" dirty="0"/>
              <a:t> = 11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f = </a:t>
            </a:r>
            <a:r>
              <a:rPr lang="en-US" dirty="0" err="1"/>
              <a:t>a,c,f</a:t>
            </a:r>
            <a:r>
              <a:rPr lang="en-US" dirty="0"/>
              <a:t> = 8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g = </a:t>
            </a:r>
            <a:r>
              <a:rPr lang="en-US" dirty="0" err="1"/>
              <a:t>a,c,f,g</a:t>
            </a:r>
            <a:r>
              <a:rPr lang="en-US" dirty="0"/>
              <a:t> = 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015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B974-9D83-49AA-E111-3D90777F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ALGORITMA DIJKSTRA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Content Placeholder 44">
                <a:extLst>
                  <a:ext uri="{FF2B5EF4-FFF2-40B4-BE49-F238E27FC236}">
                    <a16:creationId xmlns:a16="http://schemas.microsoft.com/office/drawing/2014/main" id="{187493CE-6876-B958-1E5F-66E0EBCB26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1705961"/>
                  </p:ext>
                </p:extLst>
              </p:nvPr>
            </p:nvGraphicFramePr>
            <p:xfrm>
              <a:off x="1650579" y="1895789"/>
              <a:ext cx="5077063" cy="3352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671">
                      <a:extLst>
                        <a:ext uri="{9D8B030D-6E8A-4147-A177-3AD203B41FA5}">
                          <a16:colId xmlns:a16="http://schemas.microsoft.com/office/drawing/2014/main" val="2588421139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3212396436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667037500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846236950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281461484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345846173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67937456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684116507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3981674455"/>
                        </a:ext>
                      </a:extLst>
                    </a:gridCol>
                  </a:tblGrid>
                  <a:tr h="4174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v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b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f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h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14658939"/>
                      </a:ext>
                    </a:extLst>
                  </a:tr>
                  <a:tr h="3438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a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a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2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501935233"/>
                      </a:ext>
                    </a:extLst>
                  </a:tr>
                  <a:tr h="3438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a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a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4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c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sz="1600" kern="100" baseline="-25000">
                                    <a:effectLst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1054445939"/>
                      </a:ext>
                    </a:extLst>
                  </a:tr>
                  <a:tr h="3438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c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10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7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3163036295"/>
                      </a:ext>
                    </a:extLst>
                  </a:tr>
                  <a:tr h="3438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d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10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863556552"/>
                      </a:ext>
                    </a:extLst>
                  </a:tr>
                  <a:tr h="3438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b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d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10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e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kern="100">
                                    <a:effectLst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448904037"/>
                      </a:ext>
                    </a:extLst>
                  </a:tr>
                  <a:tr h="3423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8</a:t>
                          </a:r>
                          <a:r>
                            <a:rPr lang="en-US" sz="1600" kern="100" baseline="-250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e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12</a:t>
                          </a:r>
                          <a:r>
                            <a:rPr lang="en-US" sz="1600" kern="100" baseline="-250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3695759012"/>
                      </a:ext>
                    </a:extLst>
                  </a:tr>
                  <a:tr h="3423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f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g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 dirty="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11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f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1510684578"/>
                      </a:ext>
                    </a:extLst>
                  </a:tr>
                  <a:tr h="2941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h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 dirty="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f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39702743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Content Placeholder 44">
                <a:extLst>
                  <a:ext uri="{FF2B5EF4-FFF2-40B4-BE49-F238E27FC236}">
                    <a16:creationId xmlns:a16="http://schemas.microsoft.com/office/drawing/2014/main" id="{187493CE-6876-B958-1E5F-66E0EBCB26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1705961"/>
                  </p:ext>
                </p:extLst>
              </p:nvPr>
            </p:nvGraphicFramePr>
            <p:xfrm>
              <a:off x="1650579" y="1895789"/>
              <a:ext cx="5077063" cy="3352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671">
                      <a:extLst>
                        <a:ext uri="{9D8B030D-6E8A-4147-A177-3AD203B41FA5}">
                          <a16:colId xmlns:a16="http://schemas.microsoft.com/office/drawing/2014/main" val="2588421139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3212396436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667037500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846236950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281461484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345846173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67937456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1684116507"/>
                        </a:ext>
                      </a:extLst>
                    </a:gridCol>
                    <a:gridCol w="578549">
                      <a:extLst>
                        <a:ext uri="{9D8B030D-6E8A-4147-A177-3AD203B41FA5}">
                          <a16:colId xmlns:a16="http://schemas.microsoft.com/office/drawing/2014/main" val="3981674455"/>
                        </a:ext>
                      </a:extLst>
                    </a:gridCol>
                  </a:tblGrid>
                  <a:tr h="4174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v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b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f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h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14658939"/>
                      </a:ext>
                    </a:extLst>
                  </a:tr>
                  <a:tr h="3912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a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a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2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a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478947" t="-109375" r="-304211" b="-6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578947" t="-109375" r="-204211" b="-6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678947" t="-109375" r="-104211" b="-6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778947" t="-109375" r="-4211" b="-682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935233"/>
                      </a:ext>
                    </a:extLst>
                  </a:tr>
                  <a:tr h="3912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c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a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a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4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c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478947" t="-209375" r="-304211" b="-5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578947" t="-209375" r="-204211" b="-5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678947" t="-209375" r="-104211" b="-58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778947" t="-209375" r="-4211" b="-582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4445939"/>
                      </a:ext>
                    </a:extLst>
                  </a:tr>
                  <a:tr h="3912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c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10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7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778947" t="-304615" r="-4211" b="-47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036295"/>
                      </a:ext>
                    </a:extLst>
                  </a:tr>
                  <a:tr h="3912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d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d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10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6</a:t>
                          </a:r>
                          <a:r>
                            <a:rPr lang="en-US" sz="1600" kern="100" baseline="-25000">
                              <a:effectLst/>
                            </a:rPr>
                            <a:t>e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778947" t="-410938" r="-4211" b="-3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3556552"/>
                      </a:ext>
                    </a:extLst>
                  </a:tr>
                  <a:tr h="3912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b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d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10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d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e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76" marR="9276" marT="9276" marB="0" anchor="ctr">
                        <a:blipFill>
                          <a:blip r:embed="rId2"/>
                          <a:stretch>
                            <a:fillRect l="-778947" t="-510938" r="-4211" b="-2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904037"/>
                      </a:ext>
                    </a:extLst>
                  </a:tr>
                  <a:tr h="3423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8</a:t>
                          </a:r>
                          <a:r>
                            <a:rPr lang="en-US" sz="1600" kern="100" baseline="-250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e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12</a:t>
                          </a:r>
                          <a:r>
                            <a:rPr lang="en-US" sz="1600" kern="100" baseline="-25000">
                              <a:effectLst/>
                            </a:rPr>
                            <a:t>g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3695759012"/>
                      </a:ext>
                    </a:extLst>
                  </a:tr>
                  <a:tr h="3423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f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g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 dirty="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effectLst/>
                            </a:rPr>
                            <a:t>11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f</a:t>
                          </a:r>
                          <a:endParaRPr lang="en-ID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1510684578"/>
                      </a:ext>
                    </a:extLst>
                  </a:tr>
                  <a:tr h="2941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>
                              <a:effectLst/>
                            </a:rPr>
                            <a:t>h</a:t>
                          </a:r>
                          <a:endParaRPr lang="en-ID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 dirty="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ID" sz="1600" kern="100">
                            <a:effectLst/>
                            <a:latin typeface="Aptos" panose="020B0004020202020204" pitchFamily="34" charset="0"/>
                          </a:endParaRPr>
                        </a:p>
                      </a:txBody>
                      <a:tcPr marL="9276" marR="9276" marT="9276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16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11</a:t>
                          </a:r>
                          <a:r>
                            <a:rPr lang="en-US" sz="1600" kern="100" baseline="-25000" dirty="0">
                              <a:solidFill>
                                <a:srgbClr val="FF0000"/>
                              </a:solidFill>
                              <a:effectLst/>
                            </a:rPr>
                            <a:t>f</a:t>
                          </a:r>
                          <a:endParaRPr lang="en-ID" sz="1600" kern="100" dirty="0">
                            <a:solidFill>
                              <a:srgbClr val="FF0000"/>
                            </a:solidFill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76" marR="9276" marT="9276" marB="0" anchor="ctr"/>
                    </a:tc>
                    <a:extLst>
                      <a:ext uri="{0D108BD9-81ED-4DB2-BD59-A6C34878D82A}">
                        <a16:rowId xmlns:a16="http://schemas.microsoft.com/office/drawing/2014/main" val="39702743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C50EBDD-8ED5-DAAC-4DD6-F4F85519590F}"/>
              </a:ext>
            </a:extLst>
          </p:cNvPr>
          <p:cNvGrpSpPr/>
          <p:nvPr/>
        </p:nvGrpSpPr>
        <p:grpSpPr>
          <a:xfrm>
            <a:off x="7175876" y="1993066"/>
            <a:ext cx="3189609" cy="1851753"/>
            <a:chOff x="1596169" y="2550812"/>
            <a:chExt cx="3189609" cy="185175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86B311-2960-C854-B1A4-EC92474E32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3612" y="2849121"/>
              <a:ext cx="580636" cy="73861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F1D1A9-8640-EBEE-8167-F0DD758ACD9A}"/>
                </a:ext>
              </a:extLst>
            </p:cNvPr>
            <p:cNvSpPr/>
            <p:nvPr/>
          </p:nvSpPr>
          <p:spPr>
            <a:xfrm>
              <a:off x="2186146" y="28389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7B8A50-6738-B047-0330-9C75DEEA9825}"/>
                </a:ext>
              </a:extLst>
            </p:cNvPr>
            <p:cNvSpPr/>
            <p:nvPr/>
          </p:nvSpPr>
          <p:spPr>
            <a:xfrm>
              <a:off x="2763446" y="3566934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4563E3-6BA1-A611-AACE-90DCE486A69F}"/>
                </a:ext>
              </a:extLst>
            </p:cNvPr>
            <p:cNvSpPr txBox="1"/>
            <p:nvPr/>
          </p:nvSpPr>
          <p:spPr>
            <a:xfrm>
              <a:off x="4169765" y="35714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B5F726-9EDD-FC11-BA9D-768D6773A21F}"/>
                </a:ext>
              </a:extLst>
            </p:cNvPr>
            <p:cNvSpPr txBox="1"/>
            <p:nvPr/>
          </p:nvSpPr>
          <p:spPr>
            <a:xfrm>
              <a:off x="1596169" y="3424479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4A08D3-C0C6-4454-B954-2D6F0F3C5E76}"/>
                </a:ext>
              </a:extLst>
            </p:cNvPr>
            <p:cNvSpPr txBox="1"/>
            <p:nvPr/>
          </p:nvSpPr>
          <p:spPr>
            <a:xfrm>
              <a:off x="4199370" y="2550812"/>
              <a:ext cx="271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5D63E1-9019-87C2-E65E-163AB4763DB6}"/>
                </a:ext>
              </a:extLst>
            </p:cNvPr>
            <p:cNvSpPr txBox="1"/>
            <p:nvPr/>
          </p:nvSpPr>
          <p:spPr>
            <a:xfrm>
              <a:off x="1999271" y="2584501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883DA8-0867-91EC-4A69-AEAD311C4F83}"/>
                </a:ext>
              </a:extLst>
            </p:cNvPr>
            <p:cNvSpPr txBox="1"/>
            <p:nvPr/>
          </p:nvSpPr>
          <p:spPr>
            <a:xfrm>
              <a:off x="2079219" y="4125566"/>
              <a:ext cx="248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81F374-35ED-AFE5-CF01-DF2495203FAA}"/>
                </a:ext>
              </a:extLst>
            </p:cNvPr>
            <p:cNvSpPr txBox="1"/>
            <p:nvPr/>
          </p:nvSpPr>
          <p:spPr>
            <a:xfrm>
              <a:off x="3427621" y="4007387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620779-7572-12F3-ADAE-79251D168E44}"/>
                </a:ext>
              </a:extLst>
            </p:cNvPr>
            <p:cNvSpPr txBox="1"/>
            <p:nvPr/>
          </p:nvSpPr>
          <p:spPr>
            <a:xfrm>
              <a:off x="2672141" y="3319053"/>
              <a:ext cx="271217" cy="28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385F9-6D2D-DE73-CB4B-52AE704A8641}"/>
                </a:ext>
              </a:extLst>
            </p:cNvPr>
            <p:cNvSpPr txBox="1"/>
            <p:nvPr/>
          </p:nvSpPr>
          <p:spPr>
            <a:xfrm>
              <a:off x="3882586" y="379553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21A5A2-010C-399D-BCD6-63CD16FEB37A}"/>
                </a:ext>
              </a:extLst>
            </p:cNvPr>
            <p:cNvSpPr txBox="1"/>
            <p:nvPr/>
          </p:nvSpPr>
          <p:spPr>
            <a:xfrm>
              <a:off x="2967063" y="2590260"/>
              <a:ext cx="389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56C25-1D59-42ED-17EA-15EA54030ACB}"/>
                </a:ext>
              </a:extLst>
            </p:cNvPr>
            <p:cNvSpPr txBox="1"/>
            <p:nvPr/>
          </p:nvSpPr>
          <p:spPr>
            <a:xfrm>
              <a:off x="1919232" y="384840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E2E760-B805-DBA7-8840-AC16067003AC}"/>
                </a:ext>
              </a:extLst>
            </p:cNvPr>
            <p:cNvSpPr txBox="1"/>
            <p:nvPr/>
          </p:nvSpPr>
          <p:spPr>
            <a:xfrm>
              <a:off x="3519664" y="3347285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175A51-7017-888E-D05A-AD522609C439}"/>
                </a:ext>
              </a:extLst>
            </p:cNvPr>
            <p:cNvSpPr txBox="1"/>
            <p:nvPr/>
          </p:nvSpPr>
          <p:spPr>
            <a:xfrm>
              <a:off x="2500150" y="3003089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D9C621-2FB9-1EB4-A066-F5C34A61217C}"/>
                </a:ext>
              </a:extLst>
            </p:cNvPr>
            <p:cNvSpPr txBox="1"/>
            <p:nvPr/>
          </p:nvSpPr>
          <p:spPr>
            <a:xfrm>
              <a:off x="3378501" y="299896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64ED09-7EF2-26AF-9A6C-41E2C8137508}"/>
                </a:ext>
              </a:extLst>
            </p:cNvPr>
            <p:cNvSpPr txBox="1"/>
            <p:nvPr/>
          </p:nvSpPr>
          <p:spPr>
            <a:xfrm>
              <a:off x="2224414" y="3328493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B69B14-5D53-A253-DA66-CE27A3262E2D}"/>
                </a:ext>
              </a:extLst>
            </p:cNvPr>
            <p:cNvSpPr txBox="1"/>
            <p:nvPr/>
          </p:nvSpPr>
          <p:spPr>
            <a:xfrm>
              <a:off x="4417947" y="2734361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0669E9-58E9-E8AB-9CF6-696CB32E02F4}"/>
                </a:ext>
              </a:extLst>
            </p:cNvPr>
            <p:cNvSpPr txBox="1"/>
            <p:nvPr/>
          </p:nvSpPr>
          <p:spPr>
            <a:xfrm>
              <a:off x="4452293" y="3237377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02563A-3E9B-170D-2CBF-EC4ED7854559}"/>
                </a:ext>
              </a:extLst>
            </p:cNvPr>
            <p:cNvSpPr txBox="1"/>
            <p:nvPr/>
          </p:nvSpPr>
          <p:spPr>
            <a:xfrm>
              <a:off x="4131110" y="3070585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5C4B05-43C8-A6A0-C21B-C654AAE08EF1}"/>
                </a:ext>
              </a:extLst>
            </p:cNvPr>
            <p:cNvSpPr txBox="1"/>
            <p:nvPr/>
          </p:nvSpPr>
          <p:spPr>
            <a:xfrm>
              <a:off x="2814346" y="4086570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id="{6659DF83-D8D6-2050-E526-F710CDDAE586}"/>
                </a:ext>
              </a:extLst>
            </p:cNvPr>
            <p:cNvSpPr/>
            <p:nvPr/>
          </p:nvSpPr>
          <p:spPr>
            <a:xfrm rot="16198935">
              <a:off x="2702294" y="1983923"/>
              <a:ext cx="737851" cy="2469012"/>
            </a:xfrm>
            <a:custGeom>
              <a:avLst/>
              <a:gdLst>
                <a:gd name="connsiteX0" fmla="*/ 0 w 1110005"/>
                <a:gd name="connsiteY0" fmla="*/ 0 h 3175724"/>
                <a:gd name="connsiteX1" fmla="*/ 1110005 w 1110005"/>
                <a:gd name="connsiteY1" fmla="*/ 0 h 3175724"/>
                <a:gd name="connsiteX2" fmla="*/ 1110005 w 1110005"/>
                <a:gd name="connsiteY2" fmla="*/ 3175724 h 3175724"/>
                <a:gd name="connsiteX3" fmla="*/ 0 w 1110005"/>
                <a:gd name="connsiteY3" fmla="*/ 3175724 h 3175724"/>
                <a:gd name="connsiteX4" fmla="*/ 0 w 1110005"/>
                <a:gd name="connsiteY4" fmla="*/ 0 h 3175724"/>
                <a:gd name="connsiteX0" fmla="*/ 0 w 1110005"/>
                <a:gd name="connsiteY0" fmla="*/ 0 h 3175724"/>
                <a:gd name="connsiteX1" fmla="*/ 1109854 w 1110005"/>
                <a:gd name="connsiteY1" fmla="*/ 488373 h 3175724"/>
                <a:gd name="connsiteX2" fmla="*/ 1110005 w 1110005"/>
                <a:gd name="connsiteY2" fmla="*/ 3175724 h 3175724"/>
                <a:gd name="connsiteX3" fmla="*/ 0 w 1110005"/>
                <a:gd name="connsiteY3" fmla="*/ 3175724 h 3175724"/>
                <a:gd name="connsiteX4" fmla="*/ 0 w 1110005"/>
                <a:gd name="connsiteY4" fmla="*/ 0 h 317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005" h="3175724">
                  <a:moveTo>
                    <a:pt x="0" y="0"/>
                  </a:moveTo>
                  <a:lnTo>
                    <a:pt x="1109854" y="488373"/>
                  </a:lnTo>
                  <a:cubicBezTo>
                    <a:pt x="1109904" y="1384157"/>
                    <a:pt x="1109955" y="2279940"/>
                    <a:pt x="1110005" y="3175724"/>
                  </a:cubicBezTo>
                  <a:lnTo>
                    <a:pt x="0" y="31757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45C6C4-5EBE-AFFE-E8AC-7D0D0EE1900F}"/>
                </a:ext>
              </a:extLst>
            </p:cNvPr>
            <p:cNvSpPr/>
            <p:nvPr/>
          </p:nvSpPr>
          <p:spPr>
            <a:xfrm>
              <a:off x="1815796" y="3566934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1E33E7-FD32-26F7-AE13-C3DBE4AC7A7C}"/>
                </a:ext>
              </a:extLst>
            </p:cNvPr>
            <p:cNvSpPr/>
            <p:nvPr/>
          </p:nvSpPr>
          <p:spPr>
            <a:xfrm>
              <a:off x="4284811" y="3562870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6A7586-E360-D790-86BE-DFC9751A0B1E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H="1">
              <a:off x="2784248" y="2863830"/>
              <a:ext cx="1503546" cy="7198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548A44-7D6D-04EB-736D-30BC64F32F5B}"/>
                </a:ext>
              </a:extLst>
            </p:cNvPr>
            <p:cNvSpPr/>
            <p:nvPr/>
          </p:nvSpPr>
          <p:spPr>
            <a:xfrm>
              <a:off x="4281701" y="2828318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F7A03F-33FE-4317-3C58-CE741F54DDA0}"/>
                </a:ext>
              </a:extLst>
            </p:cNvPr>
            <p:cNvCxnSpPr>
              <a:cxnSpLocks/>
            </p:cNvCxnSpPr>
            <p:nvPr/>
          </p:nvCxnSpPr>
          <p:spPr>
            <a:xfrm>
              <a:off x="4302503" y="2848108"/>
              <a:ext cx="251403" cy="25486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DAABDB-4127-8C51-BF8B-26682CCFD915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 flipH="1">
              <a:off x="4305614" y="3096879"/>
              <a:ext cx="248292" cy="5075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3D71E6-CBE6-17AD-DB6F-EA1AA0692868}"/>
                </a:ext>
              </a:extLst>
            </p:cNvPr>
            <p:cNvSpPr/>
            <p:nvPr/>
          </p:nvSpPr>
          <p:spPr>
            <a:xfrm>
              <a:off x="4533103" y="3081157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CEAB57-6F38-B7EF-E32F-7EEC18E44554}"/>
                </a:ext>
              </a:extLst>
            </p:cNvPr>
            <p:cNvSpPr/>
            <p:nvPr/>
          </p:nvSpPr>
          <p:spPr>
            <a:xfrm>
              <a:off x="2247399" y="4152293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A457E59-372E-2593-B6EB-98D1CBFDDFAA}"/>
                </a:ext>
              </a:extLst>
            </p:cNvPr>
            <p:cNvSpPr/>
            <p:nvPr/>
          </p:nvSpPr>
          <p:spPr>
            <a:xfrm>
              <a:off x="3536021" y="4001294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E24768-AB32-7EB9-2DC2-3A7D85C50038}"/>
                </a:ext>
              </a:extLst>
            </p:cNvPr>
            <p:cNvCxnSpPr>
              <a:cxnSpLocks/>
              <a:stCxn id="34" idx="1"/>
              <a:endCxn id="27" idx="5"/>
            </p:cNvCxnSpPr>
            <p:nvPr/>
          </p:nvCxnSpPr>
          <p:spPr>
            <a:xfrm flipH="1" flipV="1">
              <a:off x="1851308" y="3602446"/>
              <a:ext cx="402184" cy="55594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DD4CE8-23F4-C728-6447-60B506182061}"/>
                </a:ext>
              </a:extLst>
            </p:cNvPr>
            <p:cNvCxnSpPr>
              <a:cxnSpLocks/>
              <a:stCxn id="7" idx="3"/>
              <a:endCxn id="34" idx="7"/>
            </p:cNvCxnSpPr>
            <p:nvPr/>
          </p:nvCxnSpPr>
          <p:spPr>
            <a:xfrm flipH="1">
              <a:off x="2282911" y="3602446"/>
              <a:ext cx="486628" cy="55594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5B94A2-72FE-5F4E-7FED-8D0E467AAA15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2781202" y="3583673"/>
              <a:ext cx="760912" cy="42371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67631E-D925-E7F5-3116-01A962F63A3A}"/>
                </a:ext>
              </a:extLst>
            </p:cNvPr>
            <p:cNvCxnSpPr>
              <a:cxnSpLocks/>
              <a:stCxn id="28" idx="3"/>
              <a:endCxn id="35" idx="7"/>
            </p:cNvCxnSpPr>
            <p:nvPr/>
          </p:nvCxnSpPr>
          <p:spPr>
            <a:xfrm flipH="1">
              <a:off x="3571533" y="3598382"/>
              <a:ext cx="719371" cy="4090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1D15CD-325E-6F2E-20F1-93FCE0520649}"/>
                </a:ext>
              </a:extLst>
            </p:cNvPr>
            <p:cNvCxnSpPr>
              <a:cxnSpLocks/>
              <a:stCxn id="35" idx="2"/>
              <a:endCxn id="34" idx="6"/>
            </p:cNvCxnSpPr>
            <p:nvPr/>
          </p:nvCxnSpPr>
          <p:spPr>
            <a:xfrm flipH="1">
              <a:off x="2289004" y="4022097"/>
              <a:ext cx="1247017" cy="15099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961ACE-9DEA-4307-5B87-9F6EC421C09A}"/>
                </a:ext>
              </a:extLst>
            </p:cNvPr>
            <p:cNvSpPr txBox="1"/>
            <p:nvPr/>
          </p:nvSpPr>
          <p:spPr>
            <a:xfrm>
              <a:off x="4522564" y="29467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81128C-982F-646E-7F6D-529536B70D51}"/>
                </a:ext>
              </a:extLst>
            </p:cNvPr>
            <p:cNvSpPr txBox="1"/>
            <p:nvPr/>
          </p:nvSpPr>
          <p:spPr>
            <a:xfrm>
              <a:off x="2366147" y="3664384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307817-7AAE-DCAA-FAAE-BC6D20718CCA}"/>
                </a:ext>
              </a:extLst>
            </p:cNvPr>
            <p:cNvSpPr txBox="1"/>
            <p:nvPr/>
          </p:nvSpPr>
          <p:spPr>
            <a:xfrm>
              <a:off x="2932219" y="3693124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6222A8-AD52-A104-8488-C66C0B8EF339}"/>
                </a:ext>
              </a:extLst>
            </p:cNvPr>
            <p:cNvSpPr txBox="1"/>
            <p:nvPr/>
          </p:nvSpPr>
          <p:spPr>
            <a:xfrm>
              <a:off x="1844842" y="3019126"/>
              <a:ext cx="160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843C290-CAF7-D129-F407-EEA330E2D3CC}"/>
              </a:ext>
            </a:extLst>
          </p:cNvPr>
          <p:cNvSpPr txBox="1"/>
          <p:nvPr/>
        </p:nvSpPr>
        <p:spPr>
          <a:xfrm>
            <a:off x="7025951" y="4292082"/>
            <a:ext cx="4497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dan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b = </a:t>
            </a:r>
            <a:r>
              <a:rPr lang="en-US" dirty="0" err="1"/>
              <a:t>a,d</a:t>
            </a:r>
            <a:r>
              <a:rPr lang="en-US" dirty="0"/>
              <a:t> = 5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c = </a:t>
            </a:r>
            <a:r>
              <a:rPr lang="en-US" dirty="0" err="1"/>
              <a:t>a,c</a:t>
            </a:r>
            <a:r>
              <a:rPr lang="en-US" dirty="0"/>
              <a:t> = 2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d = </a:t>
            </a:r>
            <a:r>
              <a:rPr lang="en-US" dirty="0" err="1"/>
              <a:t>a,c,d</a:t>
            </a:r>
            <a:r>
              <a:rPr lang="en-US" dirty="0"/>
              <a:t>=4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e = </a:t>
            </a:r>
            <a:r>
              <a:rPr lang="en-US" dirty="0" err="1"/>
              <a:t>a,c,d,e</a:t>
            </a:r>
            <a:r>
              <a:rPr lang="en-US" dirty="0"/>
              <a:t> = 5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f = </a:t>
            </a:r>
            <a:r>
              <a:rPr lang="en-US" dirty="0" err="1"/>
              <a:t>a,c,d,e,g,f</a:t>
            </a:r>
            <a:r>
              <a:rPr lang="en-US" dirty="0"/>
              <a:t>=8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g = </a:t>
            </a:r>
            <a:r>
              <a:rPr lang="en-US" dirty="0" err="1"/>
              <a:t>a,c,d,e,g</a:t>
            </a:r>
            <a:r>
              <a:rPr lang="en-US" dirty="0"/>
              <a:t> = 6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ke</a:t>
            </a:r>
            <a:r>
              <a:rPr lang="en-US" dirty="0"/>
              <a:t> h = </a:t>
            </a:r>
            <a:r>
              <a:rPr lang="en-US" dirty="0" err="1"/>
              <a:t>a,c,d,e,g,f</a:t>
            </a:r>
            <a:r>
              <a:rPr lang="en-US" dirty="0"/>
              <a:t>=11</a:t>
            </a:r>
          </a:p>
          <a:p>
            <a:pPr marL="342900" indent="-34290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91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0F4E-6749-0492-6ED9-81A6144F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Dijkstra,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dan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 </a:t>
            </a:r>
            <a:r>
              <a:rPr lang="en-US" dirty="0" err="1"/>
              <a:t>ke</a:t>
            </a:r>
            <a:r>
              <a:rPr lang="en-US" dirty="0"/>
              <a:t> K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EA5E7B-7818-D67F-619A-5A427734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395" t="7895" r="19572" b="18421"/>
          <a:stretch>
            <a:fillRect/>
          </a:stretch>
        </p:blipFill>
        <p:spPr bwMode="auto">
          <a:xfrm>
            <a:off x="2929812" y="2146006"/>
            <a:ext cx="5803641" cy="400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70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A2E0-C4D2-757F-CE1C-37FD90A4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Dijkstra,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dan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 </a:t>
            </a:r>
            <a:r>
              <a:rPr lang="en-US" dirty="0" err="1"/>
              <a:t>ke</a:t>
            </a:r>
            <a:r>
              <a:rPr lang="en-US" dirty="0"/>
              <a:t> K</a:t>
            </a:r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179D2A-5D48-0C5A-6BD7-9F50C551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191" t="11111" r="22204" b="26023"/>
          <a:stretch>
            <a:fillRect/>
          </a:stretch>
        </p:blipFill>
        <p:spPr bwMode="auto">
          <a:xfrm>
            <a:off x="3601834" y="2361746"/>
            <a:ext cx="5355554" cy="34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2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1709" y="1392238"/>
            <a:ext cx="8229600" cy="3440112"/>
          </a:xfrm>
        </p:spPr>
        <p:txBody>
          <a:bodyPr/>
          <a:lstStyle/>
          <a:p>
            <a:pPr eaLnBrk="1" hangingPunct="1"/>
            <a:r>
              <a:rPr lang="id-ID" altLang="en-US" sz="6000" b="1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69550783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fik" id="{19893901-D379-4BF2-8042-5AAF3874D800}" vid="{BDA1506E-7418-4A7E-8291-C33323B16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designfik</Template>
  <TotalTime>436</TotalTime>
  <Words>665</Words>
  <Application>Microsoft Office PowerPoint</Application>
  <PresentationFormat>Widescreen</PresentationFormat>
  <Paragraphs>249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Bookman Old Style</vt:lpstr>
      <vt:lpstr>Calibri</vt:lpstr>
      <vt:lpstr>Cambria Math</vt:lpstr>
      <vt:lpstr>Signika</vt:lpstr>
      <vt:lpstr>Times New Roman</vt:lpstr>
      <vt:lpstr>Wingdings 3</vt:lpstr>
      <vt:lpstr>designfik</vt:lpstr>
      <vt:lpstr>MATEMATIKA DISKRIT </vt:lpstr>
      <vt:lpstr>PENDAHULUAN</vt:lpstr>
      <vt:lpstr>LINTASAN TERPENDEK</vt:lpstr>
      <vt:lpstr>ALGORITMA DIJKSTRA</vt:lpstr>
      <vt:lpstr>ALGORITMA DIJKSTRA</vt:lpstr>
      <vt:lpstr>ALGORITMA DIJKSTRA</vt:lpstr>
      <vt:lpstr>Dengan Algoritma Dijkstra, tentukan lintasan dan jarak terpendek dari A ke K</vt:lpstr>
      <vt:lpstr>Dengan Algoritma Dijkstra, tentukan lintasan dan jarak terpendek dari A ke K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KALKULUS-1</dc:title>
  <dc:creator>user</dc:creator>
  <cp:lastModifiedBy>Yani Parti</cp:lastModifiedBy>
  <cp:revision>14</cp:revision>
  <dcterms:created xsi:type="dcterms:W3CDTF">2021-09-16T06:17:25Z</dcterms:created>
  <dcterms:modified xsi:type="dcterms:W3CDTF">2025-05-24T15:44:18Z</dcterms:modified>
</cp:coreProperties>
</file>