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8" r:id="rId1"/>
  </p:sldMasterIdLst>
  <p:notesMasterIdLst>
    <p:notesMasterId r:id="rId27"/>
  </p:notesMasterIdLst>
  <p:sldIdLst>
    <p:sldId id="256" r:id="rId2"/>
    <p:sldId id="258" r:id="rId3"/>
    <p:sldId id="276" r:id="rId4"/>
    <p:sldId id="260" r:id="rId5"/>
    <p:sldId id="257" r:id="rId6"/>
    <p:sldId id="263" r:id="rId7"/>
    <p:sldId id="264" r:id="rId8"/>
    <p:sldId id="279" r:id="rId9"/>
    <p:sldId id="277" r:id="rId10"/>
    <p:sldId id="261" r:id="rId11"/>
    <p:sldId id="265" r:id="rId12"/>
    <p:sldId id="262" r:id="rId13"/>
    <p:sldId id="281" r:id="rId14"/>
    <p:sldId id="266" r:id="rId15"/>
    <p:sldId id="278" r:id="rId16"/>
    <p:sldId id="267" r:id="rId17"/>
    <p:sldId id="273" r:id="rId18"/>
    <p:sldId id="280" r:id="rId19"/>
    <p:sldId id="268" r:id="rId20"/>
    <p:sldId id="269" r:id="rId21"/>
    <p:sldId id="270" r:id="rId22"/>
    <p:sldId id="271" r:id="rId23"/>
    <p:sldId id="272" r:id="rId24"/>
    <p:sldId id="274" r:id="rId25"/>
    <p:sldId id="27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294F4-3E1D-4B70-8E1A-9D3A2BD3045B}" type="datetimeFigureOut">
              <a:rPr lang="en-ID" smtClean="0"/>
              <a:t>03/07/2024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4485E0-068F-409B-B3AD-41EF2E78A84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284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8A83-677E-4FB6-80D8-2CBF359BB63C}" type="datetime1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53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9E5B1-368F-4446-8ACF-954B55805BAB}" type="datetime1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05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3A146-8458-415E-9D93-409D2183F25A}" type="datetime1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5334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08749-ADEC-4338-B74B-CD529FC1138C}" type="datetime1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07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37510-1DE5-490E-A5AA-6AD036BD1095}" type="datetime1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9340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7A37-EF0C-48E7-B307-A3D63F857814}" type="datetime1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10810-5636-4EE9-A1F2-637C7436ADE0}" type="datetime1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78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714B-D539-4931-8030-3A87FF98E73A}" type="datetime1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288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72D62-0BF5-4026-8D9E-17D3819D5BEB}" type="datetime1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4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F1A39-065D-46AA-B57F-304F337B9389}" type="datetime1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D547A-008D-4A2E-98B4-4C2D98339F86}" type="datetime1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8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49364-9494-478F-9EB1-8DCC61A978DE}" type="datetime1">
              <a:rPr lang="en-US" smtClean="0"/>
              <a:t>7/3/2024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3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A98F-BABC-4C95-A58E-0E512B9A8FAC}" type="datetime1">
              <a:rPr lang="en-US" smtClean="0"/>
              <a:t>7/3/2024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3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AAD9B-8FDC-44DD-9999-7F5396EE2A7D}" type="datetime1">
              <a:rPr lang="en-US" smtClean="0"/>
              <a:t>7/3/2024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8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CF529-7C4A-4023-95A4-9CC8348C4C21}" type="datetime1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4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D9C3-8551-4EC1-B304-394AD7DDAECD}" type="datetime1">
              <a:rPr lang="en-US" smtClean="0"/>
              <a:t>7/3/2024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7321D-65BB-413F-9901-4E359A7C7CE3}" type="datetime1">
              <a:rPr lang="en-US" smtClean="0"/>
              <a:t>7/3/2024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B6ADC5E-B474-45D3-BA28-29E4C32F0F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1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  <p:sldLayoutId id="2147483890" r:id="rId12"/>
    <p:sldLayoutId id="2147483891" r:id="rId13"/>
    <p:sldLayoutId id="2147483892" r:id="rId14"/>
    <p:sldLayoutId id="2147483893" r:id="rId15"/>
    <p:sldLayoutId id="214748389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METODE PERANCANGAN/DESAIN ANTARMUKA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19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2732" y="593630"/>
            <a:ext cx="9967949" cy="1280890"/>
          </a:xfrm>
        </p:spPr>
        <p:txBody>
          <a:bodyPr/>
          <a:lstStyle/>
          <a:p>
            <a:r>
              <a:rPr lang="en-US" dirty="0"/>
              <a:t>METODE USER CENTERED DESIGN (UCD)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387" y="1432560"/>
            <a:ext cx="10085293" cy="3777622"/>
          </a:xfrm>
        </p:spPr>
        <p:txBody>
          <a:bodyPr>
            <a:normAutofit/>
          </a:bodyPr>
          <a:lstStyle/>
          <a:p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pendekatan</a:t>
            </a:r>
            <a:r>
              <a:rPr lang="en-US" sz="2200" dirty="0"/>
              <a:t> proses </a:t>
            </a:r>
            <a:r>
              <a:rPr lang="en-US" sz="2200" dirty="0" err="1"/>
              <a:t>perancangan</a:t>
            </a:r>
            <a:r>
              <a:rPr lang="en-US" sz="2200" dirty="0"/>
              <a:t> </a:t>
            </a:r>
            <a:r>
              <a:rPr lang="en-US" sz="2200" dirty="0" err="1"/>
              <a:t>desain</a:t>
            </a:r>
            <a:r>
              <a:rPr lang="en-US" sz="2200" dirty="0"/>
              <a:t> </a:t>
            </a:r>
            <a:r>
              <a:rPr lang="en-US" sz="2200" dirty="0" err="1"/>
              <a:t>antarmuka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berulang</a:t>
            </a:r>
            <a:r>
              <a:rPr lang="en-US" sz="2200" dirty="0"/>
              <a:t> (</a:t>
            </a:r>
            <a:r>
              <a:rPr lang="en-US" sz="2200" b="1" i="1" dirty="0"/>
              <a:t>iterative</a:t>
            </a:r>
            <a:r>
              <a:rPr lang="en-US" sz="2200" dirty="0"/>
              <a:t>) yang </a:t>
            </a:r>
            <a:r>
              <a:rPr lang="en-US" sz="2200" dirty="0" err="1"/>
              <a:t>berfokus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tujuan</a:t>
            </a:r>
            <a:r>
              <a:rPr lang="en-US" sz="2200" dirty="0"/>
              <a:t> </a:t>
            </a:r>
            <a:r>
              <a:rPr lang="en-US" sz="2200" dirty="0" err="1"/>
              <a:t>kegunaan</a:t>
            </a:r>
            <a:r>
              <a:rPr lang="en-US" sz="2200" dirty="0"/>
              <a:t>, </a:t>
            </a:r>
            <a:r>
              <a:rPr lang="en-US" sz="2200" dirty="0" err="1"/>
              <a:t>karakteristik</a:t>
            </a:r>
            <a:r>
              <a:rPr lang="en-US" sz="2200" dirty="0"/>
              <a:t> </a:t>
            </a:r>
            <a:r>
              <a:rPr lang="en-US" sz="2200" dirty="0" err="1"/>
              <a:t>pengguna</a:t>
            </a:r>
            <a:r>
              <a:rPr lang="en-US" sz="2200" dirty="0"/>
              <a:t>, </a:t>
            </a:r>
            <a:r>
              <a:rPr lang="en-US" sz="2200" dirty="0" err="1"/>
              <a:t>lingkungan</a:t>
            </a:r>
            <a:r>
              <a:rPr lang="en-US" sz="2200" dirty="0"/>
              <a:t>, </a:t>
            </a:r>
            <a:r>
              <a:rPr lang="en-US" sz="2200" dirty="0" err="1"/>
              <a:t>tugas</a:t>
            </a:r>
            <a:r>
              <a:rPr lang="en-US" sz="2200" dirty="0"/>
              <a:t>, dan </a:t>
            </a:r>
            <a:r>
              <a:rPr lang="en-US" sz="2200" dirty="0" err="1"/>
              <a:t>alur</a:t>
            </a:r>
            <a:r>
              <a:rPr lang="en-US" sz="2200" dirty="0"/>
              <a:t> </a:t>
            </a:r>
            <a:r>
              <a:rPr lang="en-US" sz="2200" dirty="0" err="1"/>
              <a:t>kerja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desainnya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pendekatan</a:t>
            </a:r>
            <a:r>
              <a:rPr lang="en-US" sz="2200" dirty="0"/>
              <a:t> yang </a:t>
            </a:r>
            <a:r>
              <a:rPr lang="en-US" sz="2200" dirty="0" err="1"/>
              <a:t>menempatkan</a:t>
            </a:r>
            <a:r>
              <a:rPr lang="en-US" sz="2200" dirty="0"/>
              <a:t> </a:t>
            </a:r>
            <a:r>
              <a:rPr lang="en-US" sz="2200" dirty="0" err="1"/>
              <a:t>pengguna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fokus</a:t>
            </a:r>
            <a:r>
              <a:rPr lang="en-US" sz="2200" dirty="0"/>
              <a:t> </a:t>
            </a:r>
            <a:r>
              <a:rPr lang="en-US" sz="2200" dirty="0" err="1"/>
              <a:t>utama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en-US" sz="2200" dirty="0" err="1"/>
              <a:t>seluruh</a:t>
            </a:r>
            <a:r>
              <a:rPr lang="en-US" sz="2200" dirty="0"/>
              <a:t> proses </a:t>
            </a:r>
            <a:r>
              <a:rPr lang="en-US" sz="2200" dirty="0" err="1"/>
              <a:t>perancangan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Tujuannya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menciptakan</a:t>
            </a:r>
            <a:r>
              <a:rPr lang="en-US" sz="2200" dirty="0"/>
              <a:t> </a:t>
            </a:r>
            <a:r>
              <a:rPr lang="en-US" sz="2200" dirty="0" err="1"/>
              <a:t>pengalaman</a:t>
            </a:r>
            <a:r>
              <a:rPr lang="en-US" sz="2200" dirty="0"/>
              <a:t> optimal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memuaskan</a:t>
            </a:r>
            <a:r>
              <a:rPr lang="en-US" sz="2200" dirty="0"/>
              <a:t> </a:t>
            </a:r>
            <a:r>
              <a:rPr lang="en-US" sz="2200" dirty="0" err="1"/>
              <a:t>bagi</a:t>
            </a:r>
            <a:r>
              <a:rPr lang="en-US" sz="2200" dirty="0"/>
              <a:t> </a:t>
            </a:r>
            <a:r>
              <a:rPr lang="en-US" sz="2200" dirty="0" err="1"/>
              <a:t>konsumen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680C3A-AEB3-4C13-BEBF-D7C57A877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8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3306" y="603790"/>
            <a:ext cx="9964269" cy="1280890"/>
          </a:xfrm>
        </p:spPr>
        <p:txBody>
          <a:bodyPr/>
          <a:lstStyle/>
          <a:p>
            <a:r>
              <a:rPr lang="en-US" dirty="0"/>
              <a:t>TAHAPAN DALAM UCD</a:t>
            </a:r>
          </a:p>
        </p:txBody>
      </p:sp>
      <p:pic>
        <p:nvPicPr>
          <p:cNvPr id="1026" name="Picture 2" descr="https://sis.binus.ac.id/wp-content/uploads/2019/05/USE-CENTER-DESIGN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8835" y="1753422"/>
            <a:ext cx="9964269" cy="412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E7BB1F-253E-493B-8DEE-642781E2E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C4DDAD-1C71-4DC4-92DC-6C14551253C5}"/>
              </a:ext>
            </a:extLst>
          </p:cNvPr>
          <p:cNvSpPr txBox="1"/>
          <p:nvPr/>
        </p:nvSpPr>
        <p:spPr>
          <a:xfrm>
            <a:off x="1438837" y="6037729"/>
            <a:ext cx="4881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000" dirty="0"/>
              <a:t>* https://www.interaction-design.org/literature/topics/user-centered-design</a:t>
            </a:r>
          </a:p>
        </p:txBody>
      </p:sp>
    </p:spTree>
    <p:extLst>
      <p:ext uri="{BB962C8B-B14F-4D97-AF65-F5344CB8AC3E}">
        <p14:creationId xmlns:p14="http://schemas.microsoft.com/office/powerpoint/2010/main" val="2359347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199" y="583470"/>
            <a:ext cx="9964271" cy="764635"/>
          </a:xfrm>
        </p:spPr>
        <p:txBody>
          <a:bodyPr/>
          <a:lstStyle/>
          <a:p>
            <a:r>
              <a:rPr lang="en-US" dirty="0"/>
              <a:t>TAHAPAN DALAM UCD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941" y="1561764"/>
            <a:ext cx="5298141" cy="502729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sz="1700" dirty="0"/>
              <a:t>1</a:t>
            </a:r>
            <a:r>
              <a:rPr lang="en-US" sz="1700" b="1" dirty="0"/>
              <a:t>. </a:t>
            </a:r>
            <a:r>
              <a:rPr lang="en-US" sz="1700" b="1" i="1" dirty="0"/>
              <a:t>Understand Context of Use</a:t>
            </a:r>
          </a:p>
          <a:p>
            <a:pPr marL="457200" lvl="1" indent="0" fontAlgn="base">
              <a:buNone/>
            </a:pPr>
            <a:r>
              <a:rPr lang="en-US" sz="1700" dirty="0" err="1"/>
              <a:t>Perancang</a:t>
            </a:r>
            <a:r>
              <a:rPr lang="en-US" sz="1700" dirty="0"/>
              <a:t> </a:t>
            </a:r>
            <a:r>
              <a:rPr lang="en-US" sz="1700" dirty="0" err="1"/>
              <a:t>sistem</a:t>
            </a:r>
            <a:r>
              <a:rPr lang="en-US" sz="1700" dirty="0"/>
              <a:t> </a:t>
            </a:r>
            <a:r>
              <a:rPr lang="en-US" sz="1700" dirty="0" err="1"/>
              <a:t>harus</a:t>
            </a:r>
            <a:r>
              <a:rPr lang="en-US" sz="1700" dirty="0"/>
              <a:t> </a:t>
            </a:r>
            <a:r>
              <a:rPr lang="en-US" sz="1700" dirty="0" err="1"/>
              <a:t>mengerti</a:t>
            </a:r>
            <a:r>
              <a:rPr lang="en-US" sz="1700" dirty="0"/>
              <a:t> </a:t>
            </a:r>
            <a:r>
              <a:rPr lang="en-US" sz="1700" dirty="0" err="1"/>
              <a:t>konteks</a:t>
            </a:r>
            <a:r>
              <a:rPr lang="en-US" sz="1700" dirty="0"/>
              <a:t> </a:t>
            </a:r>
            <a:r>
              <a:rPr lang="en-US" sz="1700" dirty="0" err="1"/>
              <a:t>kegunaan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penggunaan</a:t>
            </a:r>
            <a:r>
              <a:rPr lang="en-US" sz="1700" dirty="0"/>
              <a:t> </a:t>
            </a:r>
            <a:r>
              <a:rPr lang="en-US" sz="1700" dirty="0" err="1"/>
              <a:t>sistem</a:t>
            </a:r>
            <a:r>
              <a:rPr lang="en-US" sz="1700" dirty="0"/>
              <a:t> </a:t>
            </a:r>
            <a:r>
              <a:rPr lang="en-US" sz="1700" dirty="0" err="1"/>
              <a:t>seperti</a:t>
            </a:r>
            <a:r>
              <a:rPr lang="en-US" sz="1700" dirty="0"/>
              <a:t> : </a:t>
            </a:r>
            <a:r>
              <a:rPr lang="en-US" sz="1700" dirty="0" err="1">
                <a:solidFill>
                  <a:srgbClr val="0070C0"/>
                </a:solidFill>
              </a:rPr>
              <a:t>Siapa</a:t>
            </a:r>
            <a:r>
              <a:rPr lang="en-US" sz="1700" dirty="0">
                <a:solidFill>
                  <a:srgbClr val="0070C0"/>
                </a:solidFill>
              </a:rPr>
              <a:t> yang </a:t>
            </a:r>
            <a:r>
              <a:rPr lang="en-US" sz="1700" dirty="0" err="1">
                <a:solidFill>
                  <a:srgbClr val="0070C0"/>
                </a:solidFill>
              </a:rPr>
              <a:t>akan</a:t>
            </a:r>
            <a:r>
              <a:rPr lang="en-US" sz="1700" dirty="0">
                <a:solidFill>
                  <a:srgbClr val="0070C0"/>
                </a:solidFill>
              </a:rPr>
              <a:t> </a:t>
            </a:r>
            <a:r>
              <a:rPr lang="en-US" sz="1700" dirty="0" err="1">
                <a:solidFill>
                  <a:srgbClr val="0070C0"/>
                </a:solidFill>
              </a:rPr>
              <a:t>menggunakan</a:t>
            </a:r>
            <a:r>
              <a:rPr lang="en-US" sz="1700" dirty="0">
                <a:solidFill>
                  <a:srgbClr val="0070C0"/>
                </a:solidFill>
              </a:rPr>
              <a:t> </a:t>
            </a:r>
            <a:r>
              <a:rPr lang="en-US" sz="1700" dirty="0" err="1">
                <a:solidFill>
                  <a:srgbClr val="0070C0"/>
                </a:solidFill>
              </a:rPr>
              <a:t>aplikasi</a:t>
            </a:r>
            <a:r>
              <a:rPr lang="en-US" sz="1700" dirty="0">
                <a:solidFill>
                  <a:srgbClr val="0070C0"/>
                </a:solidFill>
              </a:rPr>
              <a:t> </a:t>
            </a:r>
            <a:r>
              <a:rPr lang="en-US" sz="1700" dirty="0" err="1">
                <a:solidFill>
                  <a:srgbClr val="0070C0"/>
                </a:solidFill>
              </a:rPr>
              <a:t>tersebut</a:t>
            </a:r>
            <a:r>
              <a:rPr lang="en-US" sz="1700" dirty="0"/>
              <a:t>,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Untuk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apa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mereka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menggunakannya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dan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situasi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seperti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apa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mereka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menggunakan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aplikasi</a:t>
            </a:r>
            <a:r>
              <a:rPr lang="en-US" sz="1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5">
                    <a:lumMod val="75000"/>
                  </a:schemeClr>
                </a:solidFill>
              </a:rPr>
              <a:t>tersebut</a:t>
            </a:r>
            <a:r>
              <a:rPr lang="en-US" sz="1700" dirty="0"/>
              <a:t>.</a:t>
            </a:r>
          </a:p>
          <a:p>
            <a:pPr marL="0" indent="0" fontAlgn="base">
              <a:buNone/>
            </a:pPr>
            <a:r>
              <a:rPr lang="en-US" sz="1700" dirty="0"/>
              <a:t>2. </a:t>
            </a:r>
            <a:r>
              <a:rPr lang="en-US" sz="1700" b="1" i="1" dirty="0"/>
              <a:t>Specify User Requirements</a:t>
            </a:r>
          </a:p>
          <a:p>
            <a:pPr marL="457200" lvl="1" indent="0" fontAlgn="base">
              <a:buNone/>
            </a:pPr>
            <a:r>
              <a:rPr lang="en-US" sz="1700" dirty="0" err="1"/>
              <a:t>Berlanjut</a:t>
            </a:r>
            <a:r>
              <a:rPr lang="en-US" sz="1700" dirty="0"/>
              <a:t> </a:t>
            </a:r>
            <a:r>
              <a:rPr lang="en-US" sz="1700" dirty="0" err="1"/>
              <a:t>ke</a:t>
            </a:r>
            <a:r>
              <a:rPr lang="en-US" sz="1700" dirty="0"/>
              <a:t> proses </a:t>
            </a:r>
            <a:r>
              <a:rPr lang="en-US" sz="1700" dirty="0" err="1"/>
              <a:t>selanjutnya</a:t>
            </a:r>
            <a:r>
              <a:rPr lang="en-US" sz="1700" dirty="0"/>
              <a:t> </a:t>
            </a:r>
            <a:r>
              <a:rPr lang="en-US" sz="1700" dirty="0" err="1"/>
              <a:t>yaitu</a:t>
            </a:r>
            <a:r>
              <a:rPr lang="en-US" sz="1700" dirty="0"/>
              <a:t> </a:t>
            </a:r>
            <a:r>
              <a:rPr lang="en-US" sz="1700" dirty="0" err="1">
                <a:solidFill>
                  <a:srgbClr val="00B0F0"/>
                </a:solidFill>
              </a:rPr>
              <a:t>menentukan</a:t>
            </a:r>
            <a:r>
              <a:rPr lang="en-US" sz="1700" dirty="0">
                <a:solidFill>
                  <a:srgbClr val="00B0F0"/>
                </a:solidFill>
              </a:rPr>
              <a:t> </a:t>
            </a:r>
            <a:r>
              <a:rPr lang="en-US" sz="1700" dirty="0" err="1">
                <a:solidFill>
                  <a:srgbClr val="00B0F0"/>
                </a:solidFill>
              </a:rPr>
              <a:t>kebutuhan</a:t>
            </a:r>
            <a:r>
              <a:rPr lang="en-US" sz="1700" dirty="0">
                <a:solidFill>
                  <a:srgbClr val="00B0F0"/>
                </a:solidFill>
              </a:rPr>
              <a:t> </a:t>
            </a:r>
            <a:r>
              <a:rPr lang="en-US" sz="1700" i="1" dirty="0">
                <a:solidFill>
                  <a:srgbClr val="00B0F0"/>
                </a:solidFill>
              </a:rPr>
              <a:t>user </a:t>
            </a:r>
            <a:r>
              <a:rPr lang="en-US" sz="1700" dirty="0">
                <a:solidFill>
                  <a:srgbClr val="00B0F0"/>
                </a:solidFill>
              </a:rPr>
              <a:t>(</a:t>
            </a:r>
            <a:r>
              <a:rPr lang="en-US" sz="1700" i="1" dirty="0">
                <a:solidFill>
                  <a:srgbClr val="00B0F0"/>
                </a:solidFill>
              </a:rPr>
              <a:t>user requirements)</a:t>
            </a:r>
            <a:r>
              <a:rPr lang="en-US" sz="1700" i="1" dirty="0"/>
              <a:t>.</a:t>
            </a:r>
            <a:r>
              <a:rPr lang="en-US" sz="1700" dirty="0"/>
              <a:t> Pada proses </a:t>
            </a:r>
            <a:r>
              <a:rPr lang="en-US" sz="1700" dirty="0" err="1"/>
              <a:t>ini</a:t>
            </a:r>
            <a:r>
              <a:rPr lang="en-US" sz="1700" dirty="0"/>
              <a:t> </a:t>
            </a:r>
            <a:r>
              <a:rPr lang="en-US" sz="1700" dirty="0" err="1"/>
              <a:t>perancang</a:t>
            </a:r>
            <a:r>
              <a:rPr lang="en-US" sz="1700" dirty="0"/>
              <a:t> </a:t>
            </a:r>
            <a:r>
              <a:rPr lang="en-US" sz="1700" dirty="0" err="1"/>
              <a:t>harus</a:t>
            </a:r>
            <a:r>
              <a:rPr lang="en-US" sz="1700" dirty="0"/>
              <a:t>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menentukan</a:t>
            </a:r>
            <a:r>
              <a:rPr lang="en-US" sz="1700" dirty="0"/>
              <a:t> </a:t>
            </a:r>
            <a:r>
              <a:rPr lang="en-US" sz="1700" dirty="0" err="1"/>
              <a:t>kebutuhan</a:t>
            </a:r>
            <a:r>
              <a:rPr lang="en-US" sz="1700" dirty="0"/>
              <a:t> </a:t>
            </a:r>
            <a:r>
              <a:rPr lang="en-US" sz="1700" i="1" dirty="0"/>
              <a:t>user </a:t>
            </a:r>
            <a:r>
              <a:rPr lang="en-US" sz="1700" dirty="0"/>
              <a:t>di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bisnis</a:t>
            </a:r>
            <a:r>
              <a:rPr lang="en-US" sz="1700" dirty="0"/>
              <a:t> dan </a:t>
            </a:r>
            <a:r>
              <a:rPr lang="en-US" sz="1700" dirty="0" err="1"/>
              <a:t>tujuan</a:t>
            </a:r>
            <a:r>
              <a:rPr lang="en-US" sz="1700" dirty="0"/>
              <a:t> yang </a:t>
            </a:r>
            <a:r>
              <a:rPr lang="en-US" sz="1700" dirty="0" err="1"/>
              <a:t>akan</a:t>
            </a:r>
            <a:r>
              <a:rPr lang="en-US" sz="1700" dirty="0"/>
              <a:t> </a:t>
            </a:r>
            <a:r>
              <a:rPr lang="en-US" sz="1700" dirty="0" err="1"/>
              <a:t>dicapai</a:t>
            </a:r>
            <a:r>
              <a:rPr lang="en-US" sz="17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368566-D142-4070-BC16-506D807E66C9}"/>
              </a:ext>
            </a:extLst>
          </p:cNvPr>
          <p:cNvSpPr txBox="1">
            <a:spLocks/>
          </p:cNvSpPr>
          <p:nvPr/>
        </p:nvSpPr>
        <p:spPr>
          <a:xfrm>
            <a:off x="6817658" y="1561763"/>
            <a:ext cx="4746812" cy="502729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Font typeface="Wingdings 3" charset="2"/>
              <a:buNone/>
            </a:pPr>
            <a:r>
              <a:rPr lang="en-US" sz="1700" dirty="0"/>
              <a:t>3. </a:t>
            </a:r>
            <a:r>
              <a:rPr lang="en-US" sz="1700" b="1" i="1" dirty="0"/>
              <a:t>Design Solutions</a:t>
            </a:r>
          </a:p>
          <a:p>
            <a:pPr marL="457200" lvl="1" indent="0" fontAlgn="base">
              <a:buFont typeface="Wingdings 3" charset="2"/>
              <a:buNone/>
            </a:pPr>
            <a:r>
              <a:rPr lang="en-US" sz="1700" dirty="0"/>
              <a:t>Proses </a:t>
            </a:r>
            <a:r>
              <a:rPr lang="en-US" sz="1700" dirty="0" err="1"/>
              <a:t>berikutnya</a:t>
            </a:r>
            <a:r>
              <a:rPr lang="en-US" sz="1700" dirty="0"/>
              <a:t> </a:t>
            </a:r>
            <a:r>
              <a:rPr lang="en-US" sz="1700" dirty="0" err="1"/>
              <a:t>adalah</a:t>
            </a:r>
            <a:r>
              <a:rPr lang="en-US" sz="1700" dirty="0"/>
              <a:t> </a:t>
            </a:r>
            <a:r>
              <a:rPr lang="en-US" sz="1700" dirty="0" err="1">
                <a:solidFill>
                  <a:srgbClr val="00B0F0"/>
                </a:solidFill>
              </a:rPr>
              <a:t>merancang</a:t>
            </a:r>
            <a:r>
              <a:rPr lang="en-US" sz="1700" dirty="0">
                <a:solidFill>
                  <a:srgbClr val="00B0F0"/>
                </a:solidFill>
              </a:rPr>
              <a:t> </a:t>
            </a:r>
            <a:r>
              <a:rPr lang="en-US" sz="1700" dirty="0" err="1">
                <a:solidFill>
                  <a:srgbClr val="00B0F0"/>
                </a:solidFill>
              </a:rPr>
              <a:t>solusi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 </a:t>
            </a:r>
            <a:r>
              <a:rPr lang="en-US" sz="1700" i="1" dirty="0"/>
              <a:t>User Requirements </a:t>
            </a:r>
            <a:r>
              <a:rPr lang="en-US" sz="1700" dirty="0"/>
              <a:t>yang </a:t>
            </a:r>
            <a:r>
              <a:rPr lang="en-US" sz="1700" dirty="0" err="1"/>
              <a:t>telah</a:t>
            </a:r>
            <a:r>
              <a:rPr lang="en-US" sz="1700" dirty="0"/>
              <a:t> </a:t>
            </a:r>
            <a:r>
              <a:rPr lang="en-US" sz="1700" dirty="0" err="1"/>
              <a:t>dijelaskan</a:t>
            </a:r>
            <a:r>
              <a:rPr lang="en-US" sz="1700" dirty="0"/>
              <a:t> pada proses </a:t>
            </a:r>
            <a:r>
              <a:rPr lang="en-US" sz="1700" dirty="0" err="1"/>
              <a:t>sebelumnya</a:t>
            </a:r>
            <a:r>
              <a:rPr lang="en-US" sz="1700" dirty="0"/>
              <a:t>, proses </a:t>
            </a:r>
            <a:r>
              <a:rPr lang="en-US" sz="1700" dirty="0" err="1"/>
              <a:t>perancangan</a:t>
            </a:r>
            <a:r>
              <a:rPr lang="en-US" sz="1700" dirty="0"/>
              <a:t> </a:t>
            </a:r>
            <a:r>
              <a:rPr lang="en-US" sz="1700" dirty="0" err="1"/>
              <a:t>ini</a:t>
            </a:r>
            <a:r>
              <a:rPr lang="en-US" sz="1700" dirty="0"/>
              <a:t> </a:t>
            </a:r>
            <a:r>
              <a:rPr lang="en-US" sz="1700" dirty="0" err="1"/>
              <a:t>akan</a:t>
            </a:r>
            <a:r>
              <a:rPr lang="en-US" sz="1700" dirty="0"/>
              <a:t> </a:t>
            </a:r>
            <a:r>
              <a:rPr lang="en-US" sz="1700" dirty="0" err="1">
                <a:solidFill>
                  <a:srgbClr val="00B050"/>
                </a:solidFill>
              </a:rPr>
              <a:t>melewati</a:t>
            </a:r>
            <a:r>
              <a:rPr lang="en-US" sz="1700" dirty="0">
                <a:solidFill>
                  <a:srgbClr val="00B050"/>
                </a:solidFill>
              </a:rPr>
              <a:t> </a:t>
            </a:r>
            <a:r>
              <a:rPr lang="en-US" sz="1700" dirty="0" err="1">
                <a:solidFill>
                  <a:srgbClr val="00B050"/>
                </a:solidFill>
              </a:rPr>
              <a:t>beberapa</a:t>
            </a:r>
            <a:r>
              <a:rPr lang="en-US" sz="1700" dirty="0">
                <a:solidFill>
                  <a:srgbClr val="00B050"/>
                </a:solidFill>
              </a:rPr>
              <a:t> </a:t>
            </a:r>
            <a:r>
              <a:rPr lang="en-US" sz="1700" dirty="0" err="1">
                <a:solidFill>
                  <a:srgbClr val="00B050"/>
                </a:solidFill>
              </a:rPr>
              <a:t>tahapan</a:t>
            </a:r>
            <a:r>
              <a:rPr lang="en-US" sz="1700" dirty="0">
                <a:solidFill>
                  <a:srgbClr val="00B050"/>
                </a:solidFill>
              </a:rPr>
              <a:t> </a:t>
            </a:r>
            <a:r>
              <a:rPr lang="en-US" sz="1700" dirty="0" err="1"/>
              <a:t>mulai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>
                <a:solidFill>
                  <a:srgbClr val="00B050"/>
                </a:solidFill>
              </a:rPr>
              <a:t>konsep</a:t>
            </a:r>
            <a:r>
              <a:rPr lang="en-US" sz="1700" dirty="0">
                <a:solidFill>
                  <a:srgbClr val="00B050"/>
                </a:solidFill>
              </a:rPr>
              <a:t> </a:t>
            </a:r>
            <a:r>
              <a:rPr lang="en-US" sz="1700" dirty="0" err="1">
                <a:solidFill>
                  <a:srgbClr val="00B050"/>
                </a:solidFill>
              </a:rPr>
              <a:t>kasar</a:t>
            </a:r>
            <a:r>
              <a:rPr lang="en-US" sz="1700" dirty="0">
                <a:solidFill>
                  <a:srgbClr val="00B050"/>
                </a:solidFill>
              </a:rPr>
              <a:t>, prototype </a:t>
            </a:r>
            <a:r>
              <a:rPr lang="en-US" sz="1700" dirty="0" err="1">
                <a:solidFill>
                  <a:srgbClr val="00B050"/>
                </a:solidFill>
              </a:rPr>
              <a:t>hingga</a:t>
            </a:r>
            <a:r>
              <a:rPr lang="en-US" sz="1700" dirty="0">
                <a:solidFill>
                  <a:srgbClr val="00B050"/>
                </a:solidFill>
              </a:rPr>
              <a:t> </a:t>
            </a:r>
            <a:r>
              <a:rPr lang="en-US" sz="1700" dirty="0" err="1">
                <a:solidFill>
                  <a:srgbClr val="00B050"/>
                </a:solidFill>
              </a:rPr>
              <a:t>desain</a:t>
            </a:r>
            <a:r>
              <a:rPr lang="en-US" sz="1700" dirty="0">
                <a:solidFill>
                  <a:srgbClr val="00B050"/>
                </a:solidFill>
              </a:rPr>
              <a:t> </a:t>
            </a:r>
            <a:r>
              <a:rPr lang="en-US" sz="1700" dirty="0" err="1">
                <a:solidFill>
                  <a:srgbClr val="00B050"/>
                </a:solidFill>
              </a:rPr>
              <a:t>lengkap</a:t>
            </a:r>
            <a:r>
              <a:rPr lang="en-US" sz="1700" dirty="0"/>
              <a:t>.</a:t>
            </a:r>
          </a:p>
          <a:p>
            <a:pPr marL="0" indent="0" fontAlgn="base">
              <a:buFont typeface="Wingdings 3" charset="2"/>
              <a:buNone/>
            </a:pPr>
            <a:r>
              <a:rPr lang="en-US" sz="1700" dirty="0"/>
              <a:t>4. </a:t>
            </a:r>
            <a:r>
              <a:rPr lang="en-US" sz="1700" b="1" i="1" dirty="0"/>
              <a:t>Evaluation </a:t>
            </a:r>
            <a:r>
              <a:rPr lang="en-US" sz="1700" b="1" i="1" dirty="0" err="1"/>
              <a:t>Againts</a:t>
            </a:r>
            <a:r>
              <a:rPr lang="en-US" sz="1700" b="1" i="1" dirty="0"/>
              <a:t> Requirements</a:t>
            </a:r>
          </a:p>
          <a:p>
            <a:pPr marL="457200" lvl="1" indent="0" fontAlgn="base">
              <a:buFont typeface="Wingdings 3" charset="2"/>
              <a:buNone/>
            </a:pPr>
            <a:r>
              <a:rPr lang="en-US" sz="1700" dirty="0" err="1"/>
              <a:t>Evaluasi</a:t>
            </a:r>
            <a:r>
              <a:rPr lang="en-US" sz="1700" dirty="0"/>
              <a:t> </a:t>
            </a:r>
            <a:r>
              <a:rPr lang="en-US" sz="1700" dirty="0" err="1"/>
              <a:t>akan</a:t>
            </a:r>
            <a:r>
              <a:rPr lang="en-US" sz="1700" dirty="0"/>
              <a:t> </a:t>
            </a:r>
            <a:r>
              <a:rPr lang="en-US" sz="1700" dirty="0" err="1">
                <a:solidFill>
                  <a:schemeClr val="accent2">
                    <a:lumMod val="75000"/>
                  </a:schemeClr>
                </a:solidFill>
              </a:rPr>
              <a:t>dilakukan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2">
                    <a:lumMod val="75000"/>
                  </a:schemeClr>
                </a:solidFill>
              </a:rPr>
              <a:t>dengan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2">
                    <a:lumMod val="75000"/>
                  </a:schemeClr>
                </a:solidFill>
              </a:rPr>
              <a:t>melibatkan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</a:rPr>
              <a:t> </a:t>
            </a:r>
            <a:r>
              <a:rPr lang="en-US" sz="1700" i="1" dirty="0">
                <a:solidFill>
                  <a:schemeClr val="accent2">
                    <a:lumMod val="75000"/>
                  </a:schemeClr>
                </a:solidFill>
              </a:rPr>
              <a:t>user 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</a:rPr>
              <a:t>yang </a:t>
            </a:r>
            <a:r>
              <a:rPr lang="en-US" sz="1700" dirty="0" err="1">
                <a:solidFill>
                  <a:schemeClr val="accent2">
                    <a:lumMod val="75000"/>
                  </a:schemeClr>
                </a:solidFill>
              </a:rPr>
              <a:t>akan</a:t>
            </a:r>
            <a:r>
              <a:rPr lang="en-US" sz="17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700" dirty="0" err="1">
                <a:solidFill>
                  <a:schemeClr val="accent2">
                    <a:lumMod val="75000"/>
                  </a:schemeClr>
                </a:solidFill>
              </a:rPr>
              <a:t>menggunakan</a:t>
            </a:r>
            <a:r>
              <a:rPr lang="en-US" sz="1700" dirty="0"/>
              <a:t>, </a:t>
            </a:r>
            <a:r>
              <a:rPr lang="en-US" sz="1700" dirty="0" err="1"/>
              <a:t>evaluasi</a:t>
            </a:r>
            <a:r>
              <a:rPr lang="en-US" sz="1700" dirty="0"/>
              <a:t> </a:t>
            </a:r>
            <a:r>
              <a:rPr lang="en-US" sz="1700" dirty="0" err="1"/>
              <a:t>dilakukan</a:t>
            </a:r>
            <a:r>
              <a:rPr lang="en-US" sz="1700" dirty="0"/>
              <a:t> </a:t>
            </a:r>
            <a:r>
              <a:rPr lang="en-US" sz="1700" dirty="0" err="1"/>
              <a:t>mulai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1 proses dan </a:t>
            </a:r>
            <a:r>
              <a:rPr lang="en-US" sz="1700" dirty="0" err="1"/>
              <a:t>dilanjutkan</a:t>
            </a:r>
            <a:r>
              <a:rPr lang="en-US" sz="1700" dirty="0"/>
              <a:t> </a:t>
            </a:r>
            <a:r>
              <a:rPr lang="en-US" sz="1700" dirty="0" err="1"/>
              <a:t>ke</a:t>
            </a:r>
            <a:r>
              <a:rPr lang="en-US" sz="1700" dirty="0"/>
              <a:t> proses </a:t>
            </a:r>
            <a:r>
              <a:rPr lang="en-US" sz="1700" dirty="0" err="1"/>
              <a:t>berikutnya</a:t>
            </a:r>
            <a:r>
              <a:rPr lang="en-US" sz="1700" dirty="0"/>
              <a:t>.</a:t>
            </a:r>
          </a:p>
          <a:p>
            <a:endParaRPr lang="en-US" sz="17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674B45-0A4F-46E4-9A93-C321935A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76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3306" y="603790"/>
            <a:ext cx="9964269" cy="1280890"/>
          </a:xfrm>
        </p:spPr>
        <p:txBody>
          <a:bodyPr/>
          <a:lstStyle/>
          <a:p>
            <a:r>
              <a:rPr lang="en-US" dirty="0"/>
              <a:t>TAHAPAN PENGEMBANGAN DALAM UCD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E7BB1F-253E-493B-8DEE-642781E2E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13</a:t>
            </a:fld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E10B3BC-CE8F-4EB6-9A6B-361221F588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835" y="1573306"/>
            <a:ext cx="10098740" cy="443752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8220C7-B33F-4CBF-8CC3-ED5EDFFCF2AC}"/>
              </a:ext>
            </a:extLst>
          </p:cNvPr>
          <p:cNvSpPr txBox="1"/>
          <p:nvPr/>
        </p:nvSpPr>
        <p:spPr>
          <a:xfrm>
            <a:off x="1438835" y="6199094"/>
            <a:ext cx="71403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000" dirty="0"/>
              <a:t>* https://magentapedia.com/product/metode-user-centered-design-dalam-pengembangan-aplikasi</a:t>
            </a:r>
          </a:p>
        </p:txBody>
      </p:sp>
    </p:spTree>
    <p:extLst>
      <p:ext uri="{BB962C8B-B14F-4D97-AF65-F5344CB8AC3E}">
        <p14:creationId xmlns:p14="http://schemas.microsoft.com/office/powerpoint/2010/main" val="1676384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512350"/>
            <a:ext cx="9937375" cy="1280890"/>
          </a:xfrm>
        </p:spPr>
        <p:txBody>
          <a:bodyPr/>
          <a:lstStyle/>
          <a:p>
            <a:r>
              <a:rPr lang="en-US" dirty="0"/>
              <a:t>KEUNTUNGAN MENGGUNAKAN METODE USER CENTERED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388" y="1793240"/>
            <a:ext cx="10112188" cy="3777622"/>
          </a:xfrm>
        </p:spPr>
        <p:txBody>
          <a:bodyPr>
            <a:normAutofit/>
          </a:bodyPr>
          <a:lstStyle/>
          <a:p>
            <a:r>
              <a:rPr lang="en-US" sz="2200" dirty="0" err="1"/>
              <a:t>Setiap</a:t>
            </a:r>
            <a:r>
              <a:rPr lang="en-US" sz="2200" dirty="0"/>
              <a:t> </a:t>
            </a:r>
            <a:r>
              <a:rPr lang="en-US" sz="2200" dirty="0" err="1"/>
              <a:t>desain</a:t>
            </a:r>
            <a:r>
              <a:rPr lang="en-US" sz="2200" dirty="0"/>
              <a:t> yang </a:t>
            </a:r>
            <a:r>
              <a:rPr lang="en-US" sz="2200" dirty="0" err="1"/>
              <a:t>dibuat</a:t>
            </a:r>
            <a:r>
              <a:rPr lang="en-US" sz="2200" dirty="0"/>
              <a:t> </a:t>
            </a:r>
            <a:r>
              <a:rPr lang="en-US" sz="2200" dirty="0" err="1"/>
              <a:t>pasti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memiliki</a:t>
            </a:r>
            <a:r>
              <a:rPr lang="en-US" sz="2200" dirty="0"/>
              <a:t> bias </a:t>
            </a:r>
            <a:r>
              <a:rPr lang="en-US" sz="2200" dirty="0" err="1"/>
              <a:t>karena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dipengaruhi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sifat</a:t>
            </a:r>
            <a:r>
              <a:rPr lang="en-US" sz="2200" dirty="0"/>
              <a:t> – </a:t>
            </a:r>
            <a:r>
              <a:rPr lang="en-US" sz="2200" dirty="0" err="1"/>
              <a:t>sifat</a:t>
            </a:r>
            <a:r>
              <a:rPr lang="en-US" sz="2200" dirty="0"/>
              <a:t> </a:t>
            </a:r>
            <a:r>
              <a:rPr lang="en-US" sz="2200" dirty="0" err="1"/>
              <a:t>manusia</a:t>
            </a:r>
            <a:r>
              <a:rPr lang="en-US" sz="2200" dirty="0"/>
              <a:t> </a:t>
            </a:r>
            <a:r>
              <a:rPr lang="en-US" sz="2200" dirty="0" err="1"/>
              <a:t>seperti</a:t>
            </a:r>
            <a:r>
              <a:rPr lang="en-US" sz="2200" dirty="0"/>
              <a:t> </a:t>
            </a:r>
            <a:r>
              <a:rPr lang="en-US" sz="2200" dirty="0" err="1"/>
              <a:t>keresahan</a:t>
            </a:r>
            <a:r>
              <a:rPr lang="en-US" sz="2200" dirty="0"/>
              <a:t>, </a:t>
            </a:r>
            <a:r>
              <a:rPr lang="en-US" sz="2200" dirty="0" err="1"/>
              <a:t>harapan</a:t>
            </a:r>
            <a:r>
              <a:rPr lang="en-US" sz="2200" dirty="0"/>
              <a:t>,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kebutuhan</a:t>
            </a:r>
            <a:r>
              <a:rPr lang="en-US" sz="2200" dirty="0"/>
              <a:t>. </a:t>
            </a:r>
          </a:p>
          <a:p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UCD, </a:t>
            </a:r>
            <a:r>
              <a:rPr lang="en-US" sz="2200" dirty="0" err="1">
                <a:solidFill>
                  <a:srgbClr val="FF0000"/>
                </a:solidFill>
              </a:rPr>
              <a:t>perancang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dapat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melihat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dari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sudut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pandang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 err="1">
                <a:solidFill>
                  <a:srgbClr val="FF0000"/>
                </a:solidFill>
              </a:rPr>
              <a:t>pengguna</a:t>
            </a:r>
            <a:r>
              <a:rPr lang="en-US" sz="2200" dirty="0">
                <a:solidFill>
                  <a:srgbClr val="FF0000"/>
                </a:solidFill>
              </a:rPr>
              <a:t> yang </a:t>
            </a:r>
            <a:r>
              <a:rPr lang="en-US" sz="2200" dirty="0" err="1">
                <a:solidFill>
                  <a:srgbClr val="FF0000"/>
                </a:solidFill>
              </a:rPr>
              <a:t>lebih</a:t>
            </a:r>
            <a:r>
              <a:rPr lang="en-US" sz="2200" dirty="0">
                <a:solidFill>
                  <a:srgbClr val="FF0000"/>
                </a:solidFill>
              </a:rPr>
              <a:t> spesifik</a:t>
            </a:r>
            <a:r>
              <a:rPr lang="en-US" sz="2200" baseline="30000" dirty="0">
                <a:solidFill>
                  <a:srgbClr val="FF0000"/>
                </a:solidFill>
              </a:rPr>
              <a:t>1</a:t>
            </a:r>
            <a:r>
              <a:rPr lang="en-US" sz="2200" dirty="0"/>
              <a:t>, </a:t>
            </a:r>
            <a:r>
              <a:rPr lang="en-US" sz="2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hal</a:t>
            </a:r>
            <a:r>
              <a:rPr lang="en-US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</a:t>
            </a:r>
            <a:r>
              <a:rPr lang="en-US" sz="2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hal</a:t>
            </a:r>
            <a:r>
              <a:rPr lang="en-US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yang </a:t>
            </a:r>
            <a:r>
              <a:rPr lang="en-US" sz="2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sebenarnya</a:t>
            </a:r>
            <a:r>
              <a:rPr lang="en-US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dibutuhkan</a:t>
            </a:r>
            <a:r>
              <a:rPr lang="en-US" sz="2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oleh pengguna</a:t>
            </a:r>
            <a:r>
              <a:rPr lang="en-US" sz="2200" baseline="30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2200" dirty="0"/>
              <a:t>, dan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membuat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rancangan</a:t>
            </a:r>
            <a:r>
              <a:rPr lang="en-US" sz="2200" dirty="0"/>
              <a:t> yang </a:t>
            </a:r>
            <a:r>
              <a:rPr lang="en-US" sz="2200" dirty="0" err="1"/>
              <a:t>baik</a:t>
            </a:r>
            <a:r>
              <a:rPr lang="en-US" sz="2200" dirty="0"/>
              <a:t>, </a:t>
            </a:r>
            <a:r>
              <a:rPr lang="en-US" sz="2200" dirty="0" err="1"/>
              <a:t>perancang</a:t>
            </a:r>
            <a:r>
              <a:rPr lang="en-US" sz="2200" dirty="0"/>
              <a:t> </a:t>
            </a:r>
            <a:r>
              <a:rPr lang="en-US" sz="2200" dirty="0" err="1">
                <a:solidFill>
                  <a:srgbClr val="0070C0"/>
                </a:solidFill>
              </a:rPr>
              <a:t>tidak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bisa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menggunakan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hal</a:t>
            </a:r>
            <a:r>
              <a:rPr lang="en-US" sz="2200" dirty="0">
                <a:solidFill>
                  <a:srgbClr val="0070C0"/>
                </a:solidFill>
              </a:rPr>
              <a:t> – </a:t>
            </a:r>
            <a:r>
              <a:rPr lang="en-US" sz="2200" dirty="0" err="1">
                <a:solidFill>
                  <a:srgbClr val="0070C0"/>
                </a:solidFill>
              </a:rPr>
              <a:t>hal</a:t>
            </a:r>
            <a:r>
              <a:rPr lang="en-US" sz="2200" dirty="0">
                <a:solidFill>
                  <a:srgbClr val="0070C0"/>
                </a:solidFill>
              </a:rPr>
              <a:t> yang </a:t>
            </a:r>
            <a:r>
              <a:rPr lang="en-US" sz="2200" dirty="0" err="1">
                <a:solidFill>
                  <a:srgbClr val="0070C0"/>
                </a:solidFill>
              </a:rPr>
              <a:t>bersifat</a:t>
            </a:r>
            <a:r>
              <a:rPr lang="en-US" sz="2200" dirty="0">
                <a:solidFill>
                  <a:srgbClr val="0070C0"/>
                </a:solidFill>
              </a:rPr>
              <a:t> abstrak</a:t>
            </a:r>
            <a:r>
              <a:rPr lang="en-US" sz="2200" baseline="30000" dirty="0">
                <a:solidFill>
                  <a:srgbClr val="0070C0"/>
                </a:solidFill>
              </a:rPr>
              <a:t>3</a:t>
            </a:r>
            <a:r>
              <a:rPr lang="en-US" sz="2200" dirty="0"/>
              <a:t>,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</a:rPr>
              <a:t>harus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</a:rPr>
              <a:t>mengetahui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</a:rPr>
              <a:t>hal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</a:rPr>
              <a:t>hal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</a:rPr>
              <a:t>konkrit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</a:rPr>
              <a:t>sebenarnya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</a:rPr>
              <a:t>terjadi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 di </a:t>
            </a:r>
            <a:r>
              <a:rPr lang="en-US" sz="2200" dirty="0" err="1">
                <a:solidFill>
                  <a:schemeClr val="accent6">
                    <a:lumMod val="75000"/>
                  </a:schemeClr>
                </a:solidFill>
              </a:rPr>
              <a:t>dalam</a:t>
            </a:r>
            <a:r>
              <a:rPr lang="en-US" sz="2200" dirty="0">
                <a:solidFill>
                  <a:schemeClr val="accent6">
                    <a:lumMod val="75000"/>
                  </a:schemeClr>
                </a:solidFill>
              </a:rPr>
              <a:t> kehidupan</a:t>
            </a:r>
            <a:r>
              <a:rPr lang="en-US" sz="2200" baseline="30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US" sz="2200" dirty="0"/>
              <a:t>,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diterapkan</a:t>
            </a:r>
            <a:r>
              <a:rPr lang="en-US" sz="2200" dirty="0"/>
              <a:t> dan </a:t>
            </a:r>
            <a:r>
              <a:rPr lang="en-US" sz="2200" dirty="0" err="1"/>
              <a:t>layak</a:t>
            </a:r>
            <a:r>
              <a:rPr lang="en-US" sz="22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F28A96-DA5E-4A09-ADBB-9D5E6C5D0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84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817F73-99AE-47C8-955C-2F96A6F500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METODE DESIGN THINKING</a:t>
            </a:r>
            <a:endParaRPr lang="en-ID" sz="4400" b="1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4D5FFEF-4399-445B-B8F4-5440A9B72C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56630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753" y="644430"/>
            <a:ext cx="9950823" cy="696690"/>
          </a:xfrm>
        </p:spPr>
        <p:txBody>
          <a:bodyPr/>
          <a:lstStyle/>
          <a:p>
            <a:r>
              <a:rPr lang="en-US" dirty="0"/>
              <a:t>METODE DESIGN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389" y="1512943"/>
            <a:ext cx="5325034" cy="482165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1600" dirty="0" err="1"/>
              <a:t>Adalah</a:t>
            </a:r>
            <a:r>
              <a:rPr lang="en-US" sz="1600" dirty="0"/>
              <a:t> proses </a:t>
            </a:r>
            <a:r>
              <a:rPr lang="en-US" sz="1600" dirty="0" err="1"/>
              <a:t>berulang</a:t>
            </a:r>
            <a:r>
              <a:rPr lang="en-US" sz="1600" dirty="0"/>
              <a:t> </a:t>
            </a:r>
            <a:r>
              <a:rPr lang="en-US" sz="1600" dirty="0" err="1"/>
              <a:t>dimana</a:t>
            </a:r>
            <a:r>
              <a:rPr lang="en-US" sz="1600" dirty="0"/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perancang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berusaha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memahami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pengguna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menantang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asumsi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, dan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mendefinisikan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kembali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</a:rPr>
              <a:t>masalah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upaya</a:t>
            </a:r>
            <a:r>
              <a:rPr lang="en-US" sz="1600" dirty="0"/>
              <a:t> </a:t>
            </a:r>
            <a:r>
              <a:rPr lang="en-US" sz="1600" dirty="0" err="1"/>
              <a:t>mengidentifikasi</a:t>
            </a:r>
            <a:r>
              <a:rPr lang="en-US" sz="1600" dirty="0"/>
              <a:t> </a:t>
            </a:r>
            <a:r>
              <a:rPr lang="en-US" sz="1600" dirty="0" err="1"/>
              <a:t>strategi</a:t>
            </a:r>
            <a:r>
              <a:rPr lang="en-US" sz="1600" dirty="0"/>
              <a:t> dan </a:t>
            </a:r>
            <a:r>
              <a:rPr lang="en-US" sz="1600" dirty="0" err="1"/>
              <a:t>solusi</a:t>
            </a:r>
            <a:r>
              <a:rPr lang="en-US" sz="1600" dirty="0"/>
              <a:t> </a:t>
            </a:r>
            <a:r>
              <a:rPr lang="en-US" sz="1600" dirty="0" err="1"/>
              <a:t>alternatif</a:t>
            </a:r>
            <a:r>
              <a:rPr lang="en-US" sz="1600" dirty="0"/>
              <a:t> yang </a:t>
            </a:r>
            <a:r>
              <a:rPr lang="en-US" sz="1600" dirty="0" err="1"/>
              <a:t>mungkin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langsung</a:t>
            </a:r>
            <a:r>
              <a:rPr lang="en-US" sz="1600" dirty="0"/>
              <a:t> </a:t>
            </a:r>
            <a:r>
              <a:rPr lang="en-US" sz="1600" dirty="0" err="1"/>
              <a:t>terlihat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tingkat</a:t>
            </a:r>
            <a:r>
              <a:rPr lang="en-US" sz="1600" dirty="0"/>
              <a:t> </a:t>
            </a:r>
            <a:r>
              <a:rPr lang="en-US" sz="1600" dirty="0" err="1"/>
              <a:t>awal</a:t>
            </a:r>
            <a:r>
              <a:rPr lang="en-US" sz="1600" dirty="0"/>
              <a:t> </a:t>
            </a:r>
            <a:r>
              <a:rPr lang="en-US" sz="1600" dirty="0" err="1"/>
              <a:t>pemahaman</a:t>
            </a:r>
            <a:r>
              <a:rPr lang="en-US" sz="1600" dirty="0"/>
              <a:t> </a:t>
            </a:r>
            <a:r>
              <a:rPr lang="en-US" sz="1600" dirty="0" err="1"/>
              <a:t>si</a:t>
            </a:r>
            <a:r>
              <a:rPr lang="en-US" sz="1600" dirty="0"/>
              <a:t> </a:t>
            </a:r>
            <a:r>
              <a:rPr lang="en-US" sz="1600" dirty="0" err="1"/>
              <a:t>perancang</a:t>
            </a:r>
            <a:r>
              <a:rPr lang="en-US" sz="1600" dirty="0"/>
              <a:t>. </a:t>
            </a:r>
          </a:p>
          <a:p>
            <a:r>
              <a:rPr lang="en-US" sz="1600" dirty="0"/>
              <a:t>Design Thinking </a:t>
            </a:r>
            <a:r>
              <a:rPr lang="en-US" sz="1600" dirty="0" err="1"/>
              <a:t>berputar</a:t>
            </a:r>
            <a:r>
              <a:rPr lang="en-US" sz="1600" dirty="0"/>
              <a:t> di </a:t>
            </a:r>
            <a:r>
              <a:rPr lang="en-US" sz="1600" dirty="0" err="1"/>
              <a:t>sekitar</a:t>
            </a:r>
            <a:r>
              <a:rPr lang="en-US" sz="1600" dirty="0"/>
              <a:t> </a:t>
            </a:r>
            <a:r>
              <a:rPr lang="en-US" sz="1600" dirty="0" err="1"/>
              <a:t>minat</a:t>
            </a:r>
            <a:r>
              <a:rPr lang="en-US" sz="1600" dirty="0"/>
              <a:t> yang </a:t>
            </a:r>
            <a:r>
              <a:rPr lang="en-US" sz="1600" dirty="0" err="1"/>
              <a:t>mendalam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 err="1"/>
              <a:t>mengembangkan</a:t>
            </a:r>
            <a:r>
              <a:rPr lang="en-US" sz="1600" dirty="0"/>
              <a:t> </a:t>
            </a:r>
            <a:r>
              <a:rPr lang="en-US" sz="1600" dirty="0" err="1"/>
              <a:t>pemahaman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orang-orang yang </a:t>
            </a:r>
            <a:r>
              <a:rPr lang="en-US" sz="1600" dirty="0" err="1"/>
              <a:t>menjadi</a:t>
            </a:r>
            <a:r>
              <a:rPr lang="en-US" sz="1600" dirty="0"/>
              <a:t> </a:t>
            </a:r>
            <a:r>
              <a:rPr lang="en-US" sz="1600" dirty="0" err="1"/>
              <a:t>tujuan</a:t>
            </a:r>
            <a:r>
              <a:rPr lang="en-US" sz="1600" dirty="0"/>
              <a:t> </a:t>
            </a:r>
            <a:r>
              <a:rPr lang="en-US" sz="1600" dirty="0" err="1"/>
              <a:t>perancangan</a:t>
            </a:r>
            <a:r>
              <a:rPr lang="en-US" sz="1600" dirty="0"/>
              <a:t> </a:t>
            </a:r>
            <a:r>
              <a:rPr lang="en-US" sz="1600" dirty="0" err="1"/>
              <a:t>produk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layanan</a:t>
            </a:r>
            <a:r>
              <a:rPr lang="en-US" sz="1600" dirty="0"/>
              <a:t>, </a:t>
            </a:r>
            <a:r>
              <a:rPr lang="en-US" sz="1600" dirty="0" err="1"/>
              <a:t>hal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</a:t>
            </a:r>
            <a:r>
              <a:rPr lang="en-US" sz="1600" dirty="0" err="1"/>
              <a:t>membantu</a:t>
            </a:r>
            <a:r>
              <a:rPr lang="en-US" sz="1600" dirty="0"/>
              <a:t> </a:t>
            </a:r>
            <a:r>
              <a:rPr lang="en-US" sz="1600" dirty="0" err="1"/>
              <a:t>kita</a:t>
            </a:r>
            <a:r>
              <a:rPr lang="en-US" sz="1600" dirty="0"/>
              <a:t> </a:t>
            </a:r>
            <a:r>
              <a:rPr lang="en-US" sz="1600" dirty="0" err="1"/>
              <a:t>mengamati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mengembangkan</a:t>
            </a:r>
            <a:r>
              <a:rPr lang="en-US" sz="1600" dirty="0"/>
              <a:t> </a:t>
            </a:r>
            <a:r>
              <a:rPr lang="en-US" sz="1600" dirty="0" err="1"/>
              <a:t>empati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target </a:t>
            </a:r>
            <a:r>
              <a:rPr lang="en-US" sz="1600" dirty="0" err="1"/>
              <a:t>pengguna</a:t>
            </a:r>
            <a:r>
              <a:rPr lang="en-US" sz="1600" dirty="0"/>
              <a:t>. </a:t>
            </a:r>
          </a:p>
          <a:p>
            <a:r>
              <a:rPr lang="en-US" sz="1600" dirty="0"/>
              <a:t>Design Thinking </a:t>
            </a:r>
            <a:r>
              <a:rPr lang="en-US" sz="1600" dirty="0" err="1"/>
              <a:t>membantu</a:t>
            </a:r>
            <a:r>
              <a:rPr lang="en-US" sz="1600" dirty="0"/>
              <a:t> </a:t>
            </a:r>
            <a:r>
              <a:rPr lang="en-US" sz="1600" dirty="0" err="1"/>
              <a:t>perancang</a:t>
            </a:r>
            <a:r>
              <a:rPr lang="en-US" sz="1600" dirty="0"/>
              <a:t> </a:t>
            </a:r>
            <a:r>
              <a:rPr lang="en-US" sz="1600" dirty="0" err="1"/>
              <a:t>dalam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proses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bertanya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mempertanyakan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masalah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mempertanyakan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asumsi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 dan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mempertanyakan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keterkaitannya</a:t>
            </a:r>
            <a:r>
              <a:rPr lang="en-US" sz="16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4683F1-7F61-4BB6-86B0-420DF5866D64}"/>
              </a:ext>
            </a:extLst>
          </p:cNvPr>
          <p:cNvSpPr txBox="1">
            <a:spLocks/>
          </p:cNvSpPr>
          <p:nvPr/>
        </p:nvSpPr>
        <p:spPr>
          <a:xfrm>
            <a:off x="6965576" y="1512943"/>
            <a:ext cx="4572000" cy="482165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Design Thinking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sangat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berguna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dalam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mengatasi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masalah-masalah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yang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tidak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jelas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atau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tidak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dikenal</a:t>
            </a:r>
            <a:r>
              <a:rPr lang="en-US" sz="1600" dirty="0"/>
              <a:t>, </a:t>
            </a:r>
            <a:r>
              <a:rPr lang="en-US" sz="1600" dirty="0" err="1">
                <a:solidFill>
                  <a:srgbClr val="0070C0"/>
                </a:solidFill>
              </a:rPr>
              <a:t>dengan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melakukan</a:t>
            </a:r>
            <a:r>
              <a:rPr lang="en-US" sz="1600" dirty="0">
                <a:solidFill>
                  <a:srgbClr val="0070C0"/>
                </a:solidFill>
              </a:rPr>
              <a:t> </a:t>
            </a:r>
            <a:r>
              <a:rPr lang="en-US" sz="1600" i="1" dirty="0">
                <a:solidFill>
                  <a:srgbClr val="0070C0"/>
                </a:solidFill>
              </a:rPr>
              <a:t>reframing</a:t>
            </a:r>
            <a:r>
              <a:rPr lang="en-US" sz="1600" dirty="0">
                <a:solidFill>
                  <a:srgbClr val="0070C0"/>
                </a:solidFill>
              </a:rPr>
              <a:t> </a:t>
            </a:r>
            <a:r>
              <a:rPr lang="en-US" sz="1600" dirty="0" err="1">
                <a:solidFill>
                  <a:srgbClr val="0070C0"/>
                </a:solidFill>
              </a:rPr>
              <a:t>masalah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dengan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cara-cara</a:t>
            </a:r>
            <a:r>
              <a:rPr lang="en-US" sz="1600" dirty="0">
                <a:solidFill>
                  <a:srgbClr val="0070C0"/>
                </a:solidFill>
              </a:rPr>
              <a:t> yang </a:t>
            </a:r>
            <a:r>
              <a:rPr lang="en-US" sz="1600" dirty="0" err="1">
                <a:solidFill>
                  <a:srgbClr val="0070C0"/>
                </a:solidFill>
              </a:rPr>
              <a:t>berpusat</a:t>
            </a:r>
            <a:r>
              <a:rPr lang="en-US" sz="1600" dirty="0">
                <a:solidFill>
                  <a:srgbClr val="0070C0"/>
                </a:solidFill>
              </a:rPr>
              <a:t> pada </a:t>
            </a:r>
            <a:r>
              <a:rPr lang="en-US" sz="1600" dirty="0" err="1">
                <a:solidFill>
                  <a:srgbClr val="0070C0"/>
                </a:solidFill>
              </a:rPr>
              <a:t>manusia</a:t>
            </a:r>
            <a:r>
              <a:rPr lang="en-US" sz="1600" dirty="0">
                <a:solidFill>
                  <a:srgbClr val="0070C0"/>
                </a:solidFill>
              </a:rPr>
              <a:t>, </a:t>
            </a:r>
            <a:r>
              <a:rPr lang="en-US" sz="1600" dirty="0" err="1">
                <a:solidFill>
                  <a:srgbClr val="0070C0"/>
                </a:solidFill>
              </a:rPr>
              <a:t>menciptakan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banyak</a:t>
            </a:r>
            <a:r>
              <a:rPr lang="en-US" sz="1600" dirty="0">
                <a:solidFill>
                  <a:srgbClr val="0070C0"/>
                </a:solidFill>
              </a:rPr>
              <a:t> ide </a:t>
            </a:r>
            <a:r>
              <a:rPr lang="en-US" sz="1600" dirty="0" err="1">
                <a:solidFill>
                  <a:srgbClr val="0070C0"/>
                </a:solidFill>
              </a:rPr>
              <a:t>dalam</a:t>
            </a:r>
            <a:r>
              <a:rPr lang="en-US" sz="1600" dirty="0">
                <a:solidFill>
                  <a:srgbClr val="0070C0"/>
                </a:solidFill>
              </a:rPr>
              <a:t> </a:t>
            </a:r>
            <a:r>
              <a:rPr lang="en-US" sz="1600" i="1" dirty="0">
                <a:solidFill>
                  <a:srgbClr val="0070C0"/>
                </a:solidFill>
              </a:rPr>
              <a:t>brainstorming</a:t>
            </a:r>
            <a:r>
              <a:rPr lang="en-US" sz="1600" dirty="0">
                <a:solidFill>
                  <a:srgbClr val="0070C0"/>
                </a:solidFill>
              </a:rPr>
              <a:t>, dan </a:t>
            </a:r>
            <a:r>
              <a:rPr lang="en-US" sz="1600" dirty="0" err="1">
                <a:solidFill>
                  <a:srgbClr val="0070C0"/>
                </a:solidFill>
              </a:rPr>
              <a:t>mengadopsi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pendekatan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langsung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dalam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pembuatan</a:t>
            </a:r>
            <a:r>
              <a:rPr lang="en-US" sz="1600" dirty="0">
                <a:solidFill>
                  <a:srgbClr val="0070C0"/>
                </a:solidFill>
              </a:rPr>
              <a:t> </a:t>
            </a:r>
            <a:r>
              <a:rPr lang="en-US" sz="1600" i="1" dirty="0">
                <a:solidFill>
                  <a:srgbClr val="0070C0"/>
                </a:solidFill>
              </a:rPr>
              <a:t>prototype </a:t>
            </a:r>
            <a:r>
              <a:rPr lang="en-US" sz="1600" dirty="0">
                <a:solidFill>
                  <a:srgbClr val="0070C0"/>
                </a:solidFill>
              </a:rPr>
              <a:t>dan </a:t>
            </a:r>
            <a:r>
              <a:rPr lang="en-US" sz="1600" i="1" dirty="0">
                <a:solidFill>
                  <a:srgbClr val="0070C0"/>
                </a:solidFill>
              </a:rPr>
              <a:t>testing</a:t>
            </a:r>
            <a:r>
              <a:rPr lang="en-US" sz="1600" dirty="0"/>
              <a:t>. </a:t>
            </a:r>
          </a:p>
          <a:p>
            <a:r>
              <a:rPr lang="en-US" sz="1600" dirty="0"/>
              <a:t>Design Thinking juga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melibatkan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eksperimen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sedang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berjalan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membuat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sketsa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membuat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</a:rPr>
              <a:t>prototype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, 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</a:rPr>
              <a:t>testing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, dan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mencoba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berbagai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5">
                    <a:lumMod val="75000"/>
                  </a:schemeClr>
                </a:solidFill>
              </a:rPr>
              <a:t>konsep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 dan ide.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62189E-83AD-4F0B-9FA2-4784D0D2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62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199" y="690150"/>
            <a:ext cx="9964271" cy="1280890"/>
          </a:xfrm>
        </p:spPr>
        <p:txBody>
          <a:bodyPr/>
          <a:lstStyle/>
          <a:p>
            <a:r>
              <a:rPr lang="en-US" dirty="0"/>
              <a:t>METODE DESIGN THINKING</a:t>
            </a:r>
          </a:p>
        </p:txBody>
      </p:sp>
      <p:pic>
        <p:nvPicPr>
          <p:cNvPr id="2050" name="Picture 2" descr="Membongkar Manfaat, Tahapan, Fungsi dan Contoh Penerapan Design Thinking -  NoLimit Knowledge Cent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38834" y="1971040"/>
            <a:ext cx="10125635" cy="441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16FC81-5C90-4A2C-92C1-678CE2F1F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82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3E6B-B77F-449F-9A1E-7DEAC3CA2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1" y="624110"/>
            <a:ext cx="9897034" cy="1280890"/>
          </a:xfrm>
        </p:spPr>
        <p:txBody>
          <a:bodyPr/>
          <a:lstStyle/>
          <a:p>
            <a:r>
              <a:rPr lang="en-US" dirty="0"/>
              <a:t>PENGEMBANGAN </a:t>
            </a:r>
            <a:br>
              <a:rPr lang="en-US" dirty="0"/>
            </a:br>
            <a:r>
              <a:rPr lang="en-US" dirty="0"/>
              <a:t>METODE DESIGN THINKING</a:t>
            </a:r>
            <a:endParaRPr lang="en-ID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940BFF0-B1CA-4C0F-8C42-5C37163972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835" y="2070846"/>
            <a:ext cx="10071847" cy="432995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0F2CD-8B60-4922-99D0-D636D3D9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18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87DB45-BCD8-46F8-9D0B-CE45C5F6EC06}"/>
              </a:ext>
            </a:extLst>
          </p:cNvPr>
          <p:cNvSpPr txBox="1"/>
          <p:nvPr/>
        </p:nvSpPr>
        <p:spPr>
          <a:xfrm>
            <a:off x="1438835" y="6400799"/>
            <a:ext cx="41551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1000" dirty="0"/>
              <a:t>* A non-linear design thinking process (</a:t>
            </a:r>
            <a:r>
              <a:rPr lang="en-ID" sz="1000" dirty="0" err="1"/>
              <a:t>Lahdenperä</a:t>
            </a:r>
            <a:r>
              <a:rPr lang="en-ID" sz="1000" dirty="0"/>
              <a:t> et al., 2022)</a:t>
            </a:r>
          </a:p>
        </p:txBody>
      </p:sp>
    </p:spTree>
    <p:extLst>
      <p:ext uri="{BB962C8B-B14F-4D97-AF65-F5344CB8AC3E}">
        <p14:creationId xmlns:p14="http://schemas.microsoft.com/office/powerpoint/2010/main" val="1284737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624110"/>
            <a:ext cx="9883588" cy="1280890"/>
          </a:xfrm>
        </p:spPr>
        <p:txBody>
          <a:bodyPr/>
          <a:lstStyle/>
          <a:p>
            <a:r>
              <a:rPr lang="en-US" dirty="0" err="1"/>
              <a:t>Tahapan</a:t>
            </a:r>
            <a:r>
              <a:rPr lang="en-US" dirty="0"/>
              <a:t> Design Thinking - </a:t>
            </a:r>
            <a:r>
              <a:rPr lang="en-US" b="1" i="1" dirty="0"/>
              <a:t>1.</a:t>
            </a:r>
            <a:r>
              <a:rPr lang="en-US" dirty="0"/>
              <a:t> </a:t>
            </a:r>
            <a:r>
              <a:rPr lang="en-US" b="1" i="1" dirty="0"/>
              <a:t>Empathize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387" y="1636955"/>
            <a:ext cx="10071848" cy="4898316"/>
          </a:xfrm>
        </p:spPr>
        <p:txBody>
          <a:bodyPr>
            <a:noAutofit/>
          </a:bodyPr>
          <a:lstStyle/>
          <a:p>
            <a:r>
              <a:rPr lang="en-US" sz="2200" dirty="0" err="1"/>
              <a:t>Tahap</a:t>
            </a:r>
            <a:r>
              <a:rPr lang="en-US" sz="2200" dirty="0"/>
              <a:t> </a:t>
            </a:r>
            <a:r>
              <a:rPr lang="en-US" sz="2200" dirty="0" err="1"/>
              <a:t>pertama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>
                <a:solidFill>
                  <a:srgbClr val="0070C0"/>
                </a:solidFill>
              </a:rPr>
              <a:t>untuk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mendapatkan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pemahaman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empatik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tentang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masalah</a:t>
            </a:r>
            <a:r>
              <a:rPr lang="en-US" sz="2200" dirty="0">
                <a:solidFill>
                  <a:srgbClr val="0070C0"/>
                </a:solidFill>
              </a:rPr>
              <a:t> yang </a:t>
            </a:r>
            <a:r>
              <a:rPr lang="en-US" sz="2200" dirty="0" err="1">
                <a:solidFill>
                  <a:srgbClr val="0070C0"/>
                </a:solidFill>
              </a:rPr>
              <a:t>dicoba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untuk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diselesaikan</a:t>
            </a:r>
            <a:r>
              <a:rPr lang="en-US" sz="2200" dirty="0"/>
              <a:t>. </a:t>
            </a:r>
          </a:p>
          <a:p>
            <a:pPr lvl="1"/>
            <a:r>
              <a:rPr lang="en-US" sz="2200" dirty="0" err="1"/>
              <a:t>Melibatkan</a:t>
            </a:r>
            <a:r>
              <a:rPr lang="en-US" sz="2200" dirty="0"/>
              <a:t> para </a:t>
            </a:r>
            <a:r>
              <a:rPr lang="en-US" sz="2200" dirty="0" err="1"/>
              <a:t>ahli</a:t>
            </a:r>
            <a:r>
              <a:rPr lang="en-US" sz="2200" dirty="0"/>
              <a:t> </a:t>
            </a:r>
            <a:r>
              <a:rPr lang="en-US" sz="2200" dirty="0" err="1"/>
              <a:t>konsultasi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mencari</a:t>
            </a:r>
            <a:r>
              <a:rPr lang="en-US" sz="2200" dirty="0"/>
              <a:t> </a:t>
            </a:r>
            <a:r>
              <a:rPr lang="en-US" sz="2200" dirty="0" err="1"/>
              <a:t>tahu</a:t>
            </a:r>
            <a:r>
              <a:rPr lang="en-US" sz="2200" dirty="0"/>
              <a:t>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banyak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bidang</a:t>
            </a:r>
            <a:r>
              <a:rPr lang="en-US" sz="2200" dirty="0"/>
              <a:t> yang </a:t>
            </a:r>
            <a:r>
              <a:rPr lang="en-US" sz="2200" dirty="0" err="1"/>
              <a:t>menjadi</a:t>
            </a:r>
            <a:r>
              <a:rPr lang="en-US" sz="2200" dirty="0"/>
              <a:t> </a:t>
            </a:r>
            <a:r>
              <a:rPr lang="en-US" sz="2200" dirty="0" err="1"/>
              <a:t>perhatian</a:t>
            </a:r>
            <a:r>
              <a:rPr lang="en-US" sz="2200" dirty="0"/>
              <a:t> </a:t>
            </a:r>
            <a:r>
              <a:rPr lang="en-US" sz="2200" dirty="0" err="1"/>
              <a:t>melalui</a:t>
            </a:r>
            <a:r>
              <a:rPr lang="en-US" sz="2200" dirty="0"/>
              <a:t> </a:t>
            </a:r>
            <a:r>
              <a:rPr lang="en-US" sz="2200" dirty="0" err="1"/>
              <a:t>pengamatan</a:t>
            </a:r>
            <a:r>
              <a:rPr lang="en-US" sz="2200" dirty="0"/>
              <a:t>, </a:t>
            </a:r>
            <a:r>
              <a:rPr lang="en-US" sz="2200" dirty="0" err="1"/>
              <a:t>keterlibatan</a:t>
            </a:r>
            <a:r>
              <a:rPr lang="en-US" sz="2200" dirty="0"/>
              <a:t>, dan </a:t>
            </a:r>
            <a:r>
              <a:rPr lang="en-US" sz="2200" dirty="0" err="1"/>
              <a:t>empati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orang-orang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memahami</a:t>
            </a:r>
            <a:r>
              <a:rPr lang="en-US" sz="2200" dirty="0"/>
              <a:t> </a:t>
            </a:r>
            <a:r>
              <a:rPr lang="en-US" sz="2200" dirty="0" err="1"/>
              <a:t>pengalaman</a:t>
            </a:r>
            <a:r>
              <a:rPr lang="en-US" sz="2200" dirty="0"/>
              <a:t> dan </a:t>
            </a:r>
            <a:r>
              <a:rPr lang="en-US" sz="2200" dirty="0" err="1"/>
              <a:t>motivasi</a:t>
            </a:r>
            <a:r>
              <a:rPr lang="en-US" sz="2200" dirty="0"/>
              <a:t> </a:t>
            </a:r>
            <a:r>
              <a:rPr lang="en-US" sz="2200" dirty="0" err="1"/>
              <a:t>mereka</a:t>
            </a:r>
            <a:r>
              <a:rPr lang="en-US" sz="2200" dirty="0"/>
              <a:t> </a:t>
            </a:r>
            <a:r>
              <a:rPr lang="en-US" sz="2200" dirty="0" err="1"/>
              <a:t>sehingga</a:t>
            </a:r>
            <a:r>
              <a:rPr lang="en-US" sz="2200" dirty="0"/>
              <a:t> </a:t>
            </a:r>
            <a:r>
              <a:rPr lang="en-US" sz="2200" dirty="0" err="1"/>
              <a:t>memperoleh</a:t>
            </a:r>
            <a:r>
              <a:rPr lang="en-US" sz="2200" dirty="0"/>
              <a:t> </a:t>
            </a:r>
            <a:r>
              <a:rPr lang="en-US" sz="2200" dirty="0" err="1"/>
              <a:t>pemahaman</a:t>
            </a:r>
            <a:r>
              <a:rPr lang="en-US" sz="2200" dirty="0"/>
              <a:t> </a:t>
            </a:r>
            <a:r>
              <a:rPr lang="en-US" sz="2200" dirty="0" err="1"/>
              <a:t>pribadi</a:t>
            </a:r>
            <a:r>
              <a:rPr lang="en-US" sz="2200" dirty="0"/>
              <a:t> yang </a:t>
            </a:r>
            <a:r>
              <a:rPr lang="en-US" sz="2200" dirty="0" err="1"/>
              <a:t>lebih</a:t>
            </a:r>
            <a:r>
              <a:rPr lang="en-US" sz="2200" dirty="0"/>
              <a:t> </a:t>
            </a:r>
            <a:r>
              <a:rPr lang="en-US" sz="2200" dirty="0" err="1"/>
              <a:t>jelas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yang </a:t>
            </a:r>
            <a:r>
              <a:rPr lang="en-US" sz="2200" dirty="0" err="1"/>
              <a:t>terlibat</a:t>
            </a:r>
            <a:r>
              <a:rPr lang="en-US" sz="2200" dirty="0"/>
              <a:t>. </a:t>
            </a:r>
          </a:p>
          <a:p>
            <a:r>
              <a:rPr lang="en-US" sz="2200" dirty="0" err="1"/>
              <a:t>Empati</a:t>
            </a:r>
            <a:r>
              <a:rPr lang="en-US" sz="2200" dirty="0"/>
              <a:t> </a:t>
            </a:r>
            <a:r>
              <a:rPr lang="en-US" sz="2200" dirty="0" err="1"/>
              <a:t>sangat</a:t>
            </a:r>
            <a:r>
              <a:rPr lang="en-US" sz="2200" dirty="0"/>
              <a:t> </a:t>
            </a:r>
            <a:r>
              <a:rPr lang="en-US" sz="2200" dirty="0" err="1"/>
              <a:t>penting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proses </a:t>
            </a:r>
            <a:r>
              <a:rPr lang="en-US" sz="2200" dirty="0" err="1"/>
              <a:t>desain</a:t>
            </a:r>
            <a:r>
              <a:rPr lang="en-US" sz="2200" dirty="0"/>
              <a:t> yang </a:t>
            </a:r>
            <a:r>
              <a:rPr lang="en-US" sz="2200" dirty="0" err="1"/>
              <a:t>berpusat</a:t>
            </a:r>
            <a:r>
              <a:rPr lang="en-US" sz="2200" dirty="0"/>
              <a:t> pada </a:t>
            </a:r>
            <a:r>
              <a:rPr lang="en-US" sz="2200" dirty="0" err="1"/>
              <a:t>manusia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Empati</a:t>
            </a:r>
            <a:r>
              <a:rPr lang="en-US" sz="2200" dirty="0"/>
              <a:t> </a:t>
            </a:r>
            <a:r>
              <a:rPr lang="en-US" sz="2200" dirty="0" err="1"/>
              <a:t>memungkinkan</a:t>
            </a:r>
            <a:r>
              <a:rPr lang="en-US" sz="2200" dirty="0"/>
              <a:t> </a:t>
            </a:r>
            <a:r>
              <a:rPr lang="en-US" sz="2200" dirty="0" err="1"/>
              <a:t>pemikir</a:t>
            </a:r>
            <a:r>
              <a:rPr lang="en-US" sz="2200" dirty="0"/>
              <a:t> </a:t>
            </a:r>
            <a:r>
              <a:rPr lang="en-US" sz="2200" dirty="0" err="1"/>
              <a:t>desain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mengesampingkan</a:t>
            </a:r>
            <a:r>
              <a:rPr lang="en-US" sz="2200" dirty="0"/>
              <a:t> </a:t>
            </a:r>
            <a:r>
              <a:rPr lang="en-US" sz="2200" dirty="0" err="1"/>
              <a:t>asumsi</a:t>
            </a:r>
            <a:r>
              <a:rPr lang="en-US" sz="2200" dirty="0"/>
              <a:t> </a:t>
            </a:r>
            <a:r>
              <a:rPr lang="en-US" sz="2200" dirty="0" err="1"/>
              <a:t>mereka</a:t>
            </a:r>
            <a:r>
              <a:rPr lang="en-US" sz="2200" dirty="0"/>
              <a:t> </a:t>
            </a:r>
            <a:r>
              <a:rPr lang="en-US" sz="2200" dirty="0" err="1"/>
              <a:t>sendiri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dunia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mendapatkan</a:t>
            </a:r>
            <a:r>
              <a:rPr lang="en-US" sz="2200" dirty="0"/>
              <a:t> </a:t>
            </a:r>
            <a:r>
              <a:rPr lang="en-US" sz="2200" dirty="0" err="1"/>
              <a:t>wawasan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pengguna</a:t>
            </a:r>
            <a:r>
              <a:rPr lang="en-US" sz="2200" dirty="0"/>
              <a:t> dan </a:t>
            </a:r>
            <a:r>
              <a:rPr lang="en-US" sz="2200" dirty="0" err="1"/>
              <a:t>kebutuhan</a:t>
            </a:r>
            <a:r>
              <a:rPr lang="en-US" sz="2200" dirty="0"/>
              <a:t> </a:t>
            </a:r>
            <a:r>
              <a:rPr lang="en-US" sz="2200" dirty="0" err="1"/>
              <a:t>mereka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AD041A-AA4C-4473-BC15-E094FC8F1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27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199" y="579438"/>
            <a:ext cx="9843247" cy="944562"/>
          </a:xfrm>
        </p:spPr>
        <p:txBody>
          <a:bodyPr/>
          <a:lstStyle/>
          <a:p>
            <a:r>
              <a:rPr lang="en-US" dirty="0"/>
              <a:t>DEFINISI METODE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199" y="1524000"/>
            <a:ext cx="9843247" cy="5029200"/>
          </a:xfrm>
        </p:spPr>
        <p:txBody>
          <a:bodyPr>
            <a:normAutofit/>
          </a:bodyPr>
          <a:lstStyle/>
          <a:p>
            <a:r>
              <a:rPr lang="sv-SE" sz="2200" dirty="0"/>
              <a:t>Cara, pendekatan, atau proses untuk menyampaikan informasi (</a:t>
            </a:r>
            <a:r>
              <a:rPr lang="sv-SE" sz="2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Rothwell &amp; Kazanas</a:t>
            </a:r>
            <a:r>
              <a:rPr lang="sv-SE" sz="2200" dirty="0"/>
              <a:t>) </a:t>
            </a:r>
          </a:p>
          <a:p>
            <a:r>
              <a:rPr lang="nn-NO" sz="2200" dirty="0"/>
              <a:t>Rangkaian cara dan langkah yang tertib dan terpola untuk menegaskan bidang keilmuan (</a:t>
            </a:r>
            <a:r>
              <a:rPr lang="nn-NO" sz="2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 Titus</a:t>
            </a:r>
            <a:r>
              <a:rPr lang="nn-NO" sz="2200" dirty="0"/>
              <a:t>) </a:t>
            </a:r>
          </a:p>
          <a:p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cara</a:t>
            </a:r>
            <a:r>
              <a:rPr lang="en-US" sz="2200" dirty="0"/>
              <a:t> </a:t>
            </a:r>
            <a:r>
              <a:rPr lang="en-US" sz="2200" dirty="0" err="1"/>
              <a:t>melakukan</a:t>
            </a:r>
            <a:r>
              <a:rPr lang="en-US" sz="2200" dirty="0"/>
              <a:t> </a:t>
            </a:r>
            <a:r>
              <a:rPr lang="en-US" sz="2200" dirty="0" err="1"/>
              <a:t>sesuatu</a:t>
            </a:r>
            <a:r>
              <a:rPr lang="en-US" sz="2200" dirty="0"/>
              <a:t>, </a:t>
            </a:r>
            <a:r>
              <a:rPr lang="en-US" sz="2200" dirty="0" err="1"/>
              <a:t>terutama</a:t>
            </a:r>
            <a:r>
              <a:rPr lang="en-US" sz="2200" dirty="0"/>
              <a:t> yang </a:t>
            </a:r>
            <a:r>
              <a:rPr lang="en-US" sz="2200" dirty="0" err="1"/>
              <a:t>berkenaan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rencana</a:t>
            </a:r>
            <a:r>
              <a:rPr lang="en-US" sz="2200" dirty="0"/>
              <a:t> </a:t>
            </a:r>
            <a:r>
              <a:rPr lang="en-US" sz="2200" dirty="0" err="1"/>
              <a:t>tertentu</a:t>
            </a:r>
            <a:r>
              <a:rPr lang="en-US" sz="2200" dirty="0"/>
              <a:t> (</a:t>
            </a:r>
            <a:r>
              <a:rPr lang="en-US" sz="2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C. Macquarie</a:t>
            </a:r>
            <a:r>
              <a:rPr lang="en-US" sz="2200" dirty="0"/>
              <a:t>) </a:t>
            </a:r>
          </a:p>
          <a:p>
            <a:r>
              <a:rPr lang="en-US" sz="2200" dirty="0" err="1"/>
              <a:t>Seperangkat</a:t>
            </a:r>
            <a:r>
              <a:rPr lang="en-US" sz="2200" dirty="0"/>
              <a:t> </a:t>
            </a:r>
            <a:r>
              <a:rPr lang="en-US" sz="2200" dirty="0" err="1"/>
              <a:t>langkah</a:t>
            </a:r>
            <a:r>
              <a:rPr lang="en-US" sz="2200" dirty="0"/>
              <a:t> (</a:t>
            </a:r>
            <a:r>
              <a:rPr lang="en-US" sz="2200" dirty="0" err="1"/>
              <a:t>apa</a:t>
            </a:r>
            <a:r>
              <a:rPr lang="en-US" sz="2200" dirty="0"/>
              <a:t> yang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dikerjakan</a:t>
            </a:r>
            <a:r>
              <a:rPr lang="en-US" sz="2200" dirty="0"/>
              <a:t>) yang </a:t>
            </a:r>
            <a:r>
              <a:rPr lang="en-US" sz="2200" dirty="0" err="1"/>
              <a:t>tersusun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sistematis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urutannya</a:t>
            </a:r>
            <a:r>
              <a:rPr lang="en-US" sz="2200" dirty="0"/>
              <a:t> </a:t>
            </a:r>
            <a:r>
              <a:rPr lang="en-US" sz="2200" dirty="0" err="1"/>
              <a:t>logis</a:t>
            </a:r>
            <a:r>
              <a:rPr lang="en-US" sz="2200" dirty="0"/>
              <a:t> (</a:t>
            </a:r>
            <a:r>
              <a:rPr lang="en-US" sz="22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Wiradi</a:t>
            </a:r>
            <a:r>
              <a:rPr lang="en-US" sz="2200" dirty="0"/>
              <a:t>) </a:t>
            </a:r>
          </a:p>
          <a:p>
            <a:r>
              <a:rPr lang="en-US" sz="2200" dirty="0"/>
              <a:t>Cara yang </a:t>
            </a:r>
            <a:r>
              <a:rPr lang="en-US" sz="2200" dirty="0" err="1"/>
              <a:t>sudah</a:t>
            </a:r>
            <a:r>
              <a:rPr lang="en-US" sz="2200" dirty="0"/>
              <a:t> </a:t>
            </a:r>
            <a:r>
              <a:rPr lang="en-US" sz="2200" dirty="0" err="1"/>
              <a:t>dipikirkan</a:t>
            </a:r>
            <a:r>
              <a:rPr lang="en-US" sz="2200" dirty="0"/>
              <a:t> </a:t>
            </a:r>
            <a:r>
              <a:rPr lang="en-US" sz="2200" dirty="0" err="1"/>
              <a:t>masak-masak</a:t>
            </a:r>
            <a:r>
              <a:rPr lang="en-US" sz="2200" dirty="0"/>
              <a:t> dan </a:t>
            </a:r>
            <a:r>
              <a:rPr lang="en-US" sz="2200" dirty="0" err="1"/>
              <a:t>dilakukan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mengikuti</a:t>
            </a:r>
            <a:r>
              <a:rPr lang="en-US" sz="2200" dirty="0"/>
              <a:t> </a:t>
            </a:r>
            <a:r>
              <a:rPr lang="en-US" sz="2200" dirty="0" err="1"/>
              <a:t>langkah-langkah</a:t>
            </a:r>
            <a:r>
              <a:rPr lang="en-US" sz="2200" dirty="0"/>
              <a:t> </a:t>
            </a:r>
            <a:r>
              <a:rPr lang="en-US" sz="2200" dirty="0" err="1"/>
              <a:t>tertentu</a:t>
            </a:r>
            <a:r>
              <a:rPr lang="en-US" sz="2200" dirty="0"/>
              <a:t> </a:t>
            </a:r>
            <a:r>
              <a:rPr lang="en-US" sz="2200" dirty="0" err="1"/>
              <a:t>guna</a:t>
            </a:r>
            <a:r>
              <a:rPr lang="en-US" sz="2200" dirty="0"/>
              <a:t> </a:t>
            </a:r>
            <a:r>
              <a:rPr lang="en-US" sz="2200" dirty="0" err="1"/>
              <a:t>mencapai</a:t>
            </a:r>
            <a:r>
              <a:rPr lang="en-US" sz="2200" dirty="0"/>
              <a:t> </a:t>
            </a:r>
            <a:r>
              <a:rPr lang="en-US" sz="2200" dirty="0" err="1"/>
              <a:t>tujuan</a:t>
            </a:r>
            <a:r>
              <a:rPr lang="en-US" sz="2200" dirty="0"/>
              <a:t> yang </a:t>
            </a:r>
            <a:r>
              <a:rPr lang="en-US" sz="2200" dirty="0" err="1"/>
              <a:t>hendak</a:t>
            </a:r>
            <a:r>
              <a:rPr lang="en-US" sz="2200" dirty="0"/>
              <a:t> </a:t>
            </a:r>
            <a:r>
              <a:rPr lang="en-US" sz="2200" dirty="0" err="1"/>
              <a:t>dicapai</a:t>
            </a:r>
            <a:r>
              <a:rPr lang="en-US" sz="2200" dirty="0"/>
              <a:t> (</a:t>
            </a:r>
            <a:r>
              <a:rPr lang="en-US" sz="22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Hardjana</a:t>
            </a:r>
            <a:r>
              <a:rPr lang="en-US" sz="2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A.M</a:t>
            </a:r>
            <a:r>
              <a:rPr lang="en-US" sz="22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0BAA8-B664-429B-A430-03FB0BF2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71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94" y="624110"/>
            <a:ext cx="9883588" cy="1280890"/>
          </a:xfrm>
        </p:spPr>
        <p:txBody>
          <a:bodyPr/>
          <a:lstStyle/>
          <a:p>
            <a:r>
              <a:rPr lang="en-US" dirty="0" err="1"/>
              <a:t>Tahapan</a:t>
            </a:r>
            <a:r>
              <a:rPr lang="en-US" dirty="0"/>
              <a:t> Design Thinking - </a:t>
            </a:r>
            <a:r>
              <a:rPr lang="en-US" b="1" i="1" dirty="0"/>
              <a:t>2. Define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388" y="1553515"/>
            <a:ext cx="10085294" cy="4726261"/>
          </a:xfrm>
        </p:spPr>
        <p:txBody>
          <a:bodyPr>
            <a:noAutofit/>
          </a:bodyPr>
          <a:lstStyle/>
          <a:p>
            <a:pPr marL="285750" lvl="1" algn="just" fontAlgn="base"/>
            <a:r>
              <a:rPr lang="en-US" sz="1800" dirty="0" err="1"/>
              <a:t>Selama</a:t>
            </a:r>
            <a:r>
              <a:rPr lang="en-US" sz="1800" dirty="0"/>
              <a:t> </a:t>
            </a:r>
            <a:r>
              <a:rPr lang="en-US" sz="1800" dirty="0" err="1"/>
              <a:t>tahap</a:t>
            </a:r>
            <a:r>
              <a:rPr lang="en-US" sz="1800" dirty="0"/>
              <a:t> </a:t>
            </a:r>
            <a:r>
              <a:rPr lang="en-US" sz="1800" i="1" dirty="0"/>
              <a:t>Define</a:t>
            </a:r>
            <a:r>
              <a:rPr lang="en-US" sz="1800" dirty="0"/>
              <a:t>, </a:t>
            </a:r>
            <a:r>
              <a:rPr lang="en-US" sz="1800" dirty="0" err="1"/>
              <a:t>perancang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0070C0"/>
                </a:solidFill>
              </a:rPr>
              <a:t>mengumpulkan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informasi</a:t>
            </a:r>
            <a:r>
              <a:rPr lang="en-US" sz="1800" dirty="0">
                <a:solidFill>
                  <a:srgbClr val="0070C0"/>
                </a:solidFill>
              </a:rPr>
              <a:t> yang </a:t>
            </a:r>
            <a:r>
              <a:rPr lang="en-US" sz="1800" dirty="0" err="1">
                <a:solidFill>
                  <a:srgbClr val="0070C0"/>
                </a:solidFill>
              </a:rPr>
              <a:t>telah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dibuat</a:t>
            </a:r>
            <a:r>
              <a:rPr lang="en-US" sz="1800" dirty="0">
                <a:solidFill>
                  <a:srgbClr val="0070C0"/>
                </a:solidFill>
              </a:rPr>
              <a:t> dan </a:t>
            </a:r>
            <a:r>
              <a:rPr lang="en-US" sz="1800" dirty="0" err="1">
                <a:solidFill>
                  <a:srgbClr val="0070C0"/>
                </a:solidFill>
              </a:rPr>
              <a:t>dikumpulkan</a:t>
            </a:r>
            <a:r>
              <a:rPr lang="en-US" sz="1800" dirty="0">
                <a:solidFill>
                  <a:srgbClr val="0070C0"/>
                </a:solidFill>
              </a:rPr>
              <a:t> pada </a:t>
            </a:r>
            <a:r>
              <a:rPr lang="en-US" sz="1800" dirty="0" err="1">
                <a:solidFill>
                  <a:srgbClr val="0070C0"/>
                </a:solidFill>
              </a:rPr>
              <a:t>saat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tahap</a:t>
            </a:r>
            <a:r>
              <a:rPr lang="en-US" sz="1800" dirty="0">
                <a:solidFill>
                  <a:srgbClr val="0070C0"/>
                </a:solidFill>
              </a:rPr>
              <a:t> </a:t>
            </a:r>
            <a:r>
              <a:rPr lang="en-US" sz="1800" i="1" dirty="0" err="1">
                <a:solidFill>
                  <a:srgbClr val="0070C0"/>
                </a:solidFill>
              </a:rPr>
              <a:t>Empathise</a:t>
            </a:r>
            <a:r>
              <a:rPr lang="en-US" sz="1800" dirty="0"/>
              <a:t>.</a:t>
            </a:r>
          </a:p>
          <a:p>
            <a:pPr marL="285750" lvl="1" algn="just" fontAlgn="base"/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perancang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0070C0"/>
                </a:solidFill>
              </a:rPr>
              <a:t>menganalisis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pengamatan</a:t>
            </a:r>
            <a:r>
              <a:rPr lang="en-US" sz="1800" dirty="0">
                <a:solidFill>
                  <a:srgbClr val="0070C0"/>
                </a:solidFill>
              </a:rPr>
              <a:t> dan </a:t>
            </a:r>
            <a:r>
              <a:rPr lang="en-US" sz="1800" dirty="0" err="1">
                <a:solidFill>
                  <a:srgbClr val="0070C0"/>
                </a:solidFill>
              </a:rPr>
              <a:t>mensistesisnya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untuk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menentukan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masalah</a:t>
            </a:r>
            <a:r>
              <a:rPr lang="en-US" sz="1800" dirty="0">
                <a:solidFill>
                  <a:srgbClr val="0070C0"/>
                </a:solidFill>
              </a:rPr>
              <a:t> inti yang </a:t>
            </a:r>
            <a:r>
              <a:rPr lang="en-US" sz="1800" dirty="0" err="1">
                <a:solidFill>
                  <a:srgbClr val="0070C0"/>
                </a:solidFill>
              </a:rPr>
              <a:t>telah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diidentifikasi</a:t>
            </a:r>
            <a:r>
              <a:rPr lang="en-US" sz="1800" dirty="0"/>
              <a:t>. </a:t>
            </a:r>
          </a:p>
          <a:p>
            <a:pPr marL="285750" lvl="1" algn="just" fontAlgn="base"/>
            <a:r>
              <a:rPr lang="en-US" sz="1800" dirty="0" err="1"/>
              <a:t>Perancang</a:t>
            </a:r>
            <a:r>
              <a:rPr lang="en-US" sz="1800" dirty="0"/>
              <a:t>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mampu</a:t>
            </a:r>
            <a:r>
              <a:rPr lang="en-US" sz="1800" dirty="0"/>
              <a:t> </a:t>
            </a:r>
            <a:r>
              <a:rPr lang="en-US" sz="1800" dirty="0" err="1">
                <a:solidFill>
                  <a:srgbClr val="0070C0"/>
                </a:solidFill>
              </a:rPr>
              <a:t>mengidentifikasi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masalah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sebagai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pernyataan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masalah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dengan</a:t>
            </a:r>
            <a:r>
              <a:rPr lang="en-US" sz="1800" dirty="0">
                <a:solidFill>
                  <a:srgbClr val="0070C0"/>
                </a:solidFill>
              </a:rPr>
              <a:t> </a:t>
            </a:r>
            <a:r>
              <a:rPr lang="en-US" sz="1800" dirty="0" err="1">
                <a:solidFill>
                  <a:srgbClr val="0070C0"/>
                </a:solidFill>
              </a:rPr>
              <a:t>cara</a:t>
            </a:r>
            <a:r>
              <a:rPr lang="en-US" sz="1800" dirty="0">
                <a:solidFill>
                  <a:srgbClr val="0070C0"/>
                </a:solidFill>
              </a:rPr>
              <a:t> yang </a:t>
            </a:r>
            <a:r>
              <a:rPr lang="en-US" sz="1800" dirty="0" err="1">
                <a:solidFill>
                  <a:srgbClr val="0070C0"/>
                </a:solidFill>
              </a:rPr>
              <a:t>berpusat</a:t>
            </a:r>
            <a:r>
              <a:rPr lang="en-US" sz="1800" dirty="0">
                <a:solidFill>
                  <a:srgbClr val="0070C0"/>
                </a:solidFill>
              </a:rPr>
              <a:t> pada </a:t>
            </a:r>
            <a:r>
              <a:rPr lang="en-US" sz="1800" dirty="0" err="1">
                <a:solidFill>
                  <a:srgbClr val="0070C0"/>
                </a:solidFill>
              </a:rPr>
              <a:t>manusia</a:t>
            </a:r>
            <a:r>
              <a:rPr lang="en-US" sz="1800" dirty="0"/>
              <a:t>.</a:t>
            </a:r>
          </a:p>
          <a:p>
            <a:pPr marL="0" lvl="1" indent="0" algn="just" fontAlgn="base">
              <a:buNone/>
            </a:pPr>
            <a:r>
              <a:rPr lang="en-US" sz="1800" dirty="0" err="1"/>
              <a:t>Tahap</a:t>
            </a:r>
            <a:r>
              <a:rPr lang="en-US" sz="1800" dirty="0"/>
              <a:t> </a:t>
            </a:r>
            <a:r>
              <a:rPr lang="en-US" sz="1800" i="1" dirty="0"/>
              <a:t>Define 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membantu</a:t>
            </a:r>
            <a:r>
              <a:rPr lang="en-US" sz="1800" dirty="0"/>
              <a:t> para </a:t>
            </a:r>
            <a:r>
              <a:rPr lang="en-US" sz="1800" dirty="0" err="1"/>
              <a:t>desainer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mengumpulkan</a:t>
            </a:r>
            <a:r>
              <a:rPr lang="en-US" sz="1800" dirty="0"/>
              <a:t> ide-ide </a:t>
            </a:r>
            <a:r>
              <a:rPr lang="en-US" sz="1800" dirty="0" err="1"/>
              <a:t>hebat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membangun</a:t>
            </a:r>
            <a:r>
              <a:rPr lang="en-US" sz="1800" dirty="0"/>
              <a:t> </a:t>
            </a:r>
            <a:r>
              <a:rPr lang="en-US" sz="1800" dirty="0" err="1"/>
              <a:t>fitur</a:t>
            </a:r>
            <a:r>
              <a:rPr lang="en-US" sz="1800" dirty="0"/>
              <a:t>, </a:t>
            </a:r>
            <a:r>
              <a:rPr lang="en-US" sz="1800" dirty="0" err="1"/>
              <a:t>fungsi</a:t>
            </a:r>
            <a:r>
              <a:rPr lang="en-US" sz="1800" dirty="0"/>
              <a:t>, dan </a:t>
            </a:r>
            <a:r>
              <a:rPr lang="en-US" sz="1800" dirty="0" err="1"/>
              <a:t>elemen</a:t>
            </a:r>
            <a:r>
              <a:rPr lang="en-US" sz="1800" dirty="0"/>
              <a:t> lain yang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memungkinkan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menyelesaikan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, paling </a:t>
            </a:r>
            <a:r>
              <a:rPr lang="en-US" sz="1800" dirty="0" err="1"/>
              <a:t>tidak</a:t>
            </a:r>
            <a:r>
              <a:rPr lang="en-US" sz="1800" dirty="0"/>
              <a:t>, </a:t>
            </a:r>
            <a:r>
              <a:rPr lang="en-US" sz="1800" dirty="0" err="1"/>
              <a:t>memungkinkan</a:t>
            </a:r>
            <a:r>
              <a:rPr lang="en-US" sz="1800" dirty="0"/>
              <a:t> </a:t>
            </a:r>
            <a:r>
              <a:rPr lang="en-US" sz="1800" dirty="0" err="1"/>
              <a:t>pengguna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menyelesaikan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sendiri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tingkat</a:t>
            </a:r>
            <a:r>
              <a:rPr lang="en-US" sz="1800" dirty="0"/>
              <a:t> </a:t>
            </a:r>
            <a:r>
              <a:rPr lang="en-US" sz="1800" dirty="0" err="1"/>
              <a:t>kesulitan</a:t>
            </a:r>
            <a:r>
              <a:rPr lang="en-US" sz="1800" dirty="0"/>
              <a:t> minimal.</a:t>
            </a:r>
          </a:p>
          <a:p>
            <a:pPr marL="685800" lvl="2" algn="just" fontAlgn="base"/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ilustrasi</a:t>
            </a:r>
            <a:r>
              <a:rPr lang="en-US" sz="1800" dirty="0"/>
              <a:t>, </a:t>
            </a:r>
            <a:r>
              <a:rPr lang="en-US" sz="1800" dirty="0" err="1"/>
              <a:t>alih-alih</a:t>
            </a:r>
            <a:r>
              <a:rPr lang="en-US" sz="1800" dirty="0"/>
              <a:t> </a:t>
            </a:r>
            <a:r>
              <a:rPr lang="en-US" sz="1800" dirty="0" err="1"/>
              <a:t>mengidentifikasi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keinginan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kebutuhan</a:t>
            </a:r>
            <a:r>
              <a:rPr lang="en-US" sz="1800" dirty="0"/>
              <a:t> </a:t>
            </a:r>
            <a:r>
              <a:rPr lang="en-US" sz="1800" dirty="0" err="1"/>
              <a:t>perusahaan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, “Kita </a:t>
            </a:r>
            <a:r>
              <a:rPr lang="en-US" sz="1800" dirty="0" err="1"/>
              <a:t>perlu</a:t>
            </a:r>
            <a:r>
              <a:rPr lang="en-US" sz="1800" dirty="0"/>
              <a:t> </a:t>
            </a:r>
            <a:r>
              <a:rPr lang="en-US" sz="1800" dirty="0" err="1"/>
              <a:t>meningkatkan</a:t>
            </a:r>
            <a:r>
              <a:rPr lang="en-US" sz="1800" dirty="0"/>
              <a:t> </a:t>
            </a:r>
            <a:r>
              <a:rPr lang="en-US" sz="1800" dirty="0" err="1"/>
              <a:t>pangsa</a:t>
            </a:r>
            <a:r>
              <a:rPr lang="en-US" sz="1800" dirty="0"/>
              <a:t> pasar </a:t>
            </a:r>
            <a:r>
              <a:rPr lang="en-US" sz="1800" dirty="0" err="1"/>
              <a:t>produk</a:t>
            </a:r>
            <a:r>
              <a:rPr lang="en-US" sz="1800" dirty="0"/>
              <a:t> </a:t>
            </a:r>
            <a:r>
              <a:rPr lang="en-US" sz="1800" dirty="0" err="1"/>
              <a:t>makanan</a:t>
            </a:r>
            <a:r>
              <a:rPr lang="en-US" sz="1800" dirty="0"/>
              <a:t> </a:t>
            </a:r>
            <a:r>
              <a:rPr lang="en-US" sz="1800" dirty="0" err="1"/>
              <a:t>diantara</a:t>
            </a:r>
            <a:r>
              <a:rPr lang="en-US" sz="1800" dirty="0"/>
              <a:t> </a:t>
            </a:r>
            <a:r>
              <a:rPr lang="en-US" sz="1800" dirty="0" err="1"/>
              <a:t>remaja</a:t>
            </a:r>
            <a:r>
              <a:rPr lang="en-US" sz="1800" dirty="0"/>
              <a:t> </a:t>
            </a:r>
            <a:r>
              <a:rPr lang="en-US" sz="1800" dirty="0" err="1"/>
              <a:t>perempuan</a:t>
            </a:r>
            <a:r>
              <a:rPr lang="en-US" sz="1800" dirty="0"/>
              <a:t> </a:t>
            </a:r>
            <a:r>
              <a:rPr lang="en-US" sz="1800" dirty="0" err="1"/>
              <a:t>sebesar</a:t>
            </a:r>
            <a:r>
              <a:rPr lang="en-US" sz="1800" dirty="0"/>
              <a:t> 5%,”  Cara yang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baik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mendefinisikan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jadilah</a:t>
            </a:r>
            <a:r>
              <a:rPr lang="en-US" sz="1800" dirty="0"/>
              <a:t>, “</a:t>
            </a:r>
            <a:r>
              <a:rPr lang="en-US" sz="1800" dirty="0" err="1"/>
              <a:t>Gadis</a:t>
            </a:r>
            <a:r>
              <a:rPr lang="en-US" sz="1800" dirty="0"/>
              <a:t> </a:t>
            </a:r>
            <a:r>
              <a:rPr lang="en-US" sz="1800" dirty="0" err="1"/>
              <a:t>remaja</a:t>
            </a:r>
            <a:r>
              <a:rPr lang="en-US" sz="1800" dirty="0"/>
              <a:t> </a:t>
            </a:r>
            <a:r>
              <a:rPr lang="en-US" sz="1800" dirty="0" err="1"/>
              <a:t>perlu</a:t>
            </a:r>
            <a:r>
              <a:rPr lang="en-US" sz="1800" dirty="0"/>
              <a:t> </a:t>
            </a:r>
            <a:r>
              <a:rPr lang="en-US" sz="1800" dirty="0" err="1"/>
              <a:t>makan</a:t>
            </a:r>
            <a:r>
              <a:rPr lang="en-US" sz="1800" dirty="0"/>
              <a:t> </a:t>
            </a:r>
            <a:r>
              <a:rPr lang="en-US" sz="1800" dirty="0" err="1"/>
              <a:t>makanan</a:t>
            </a:r>
            <a:r>
              <a:rPr lang="en-US" sz="1800" dirty="0"/>
              <a:t> </a:t>
            </a:r>
            <a:r>
              <a:rPr lang="en-US" sz="1800" dirty="0" err="1"/>
              <a:t>bergizi</a:t>
            </a:r>
            <a:r>
              <a:rPr lang="en-US" sz="1800" dirty="0"/>
              <a:t> agar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berkembang</a:t>
            </a:r>
            <a:r>
              <a:rPr lang="en-US" sz="1800" dirty="0"/>
              <a:t>,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sehat</a:t>
            </a:r>
            <a:r>
              <a:rPr lang="en-US" sz="1800" dirty="0"/>
              <a:t> dan </a:t>
            </a:r>
            <a:r>
              <a:rPr lang="en-US" sz="1800" dirty="0" err="1"/>
              <a:t>tumbuh</a:t>
            </a:r>
            <a:r>
              <a:rPr lang="en-US" sz="1800" dirty="0"/>
              <a:t>.”</a:t>
            </a:r>
          </a:p>
          <a:p>
            <a:pPr marL="457200" lvl="1" indent="0" algn="just" fontAlgn="base">
              <a:buNone/>
            </a:pPr>
            <a:endParaRPr lang="en-US" sz="1800" dirty="0"/>
          </a:p>
          <a:p>
            <a:pPr algn="just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1C833-ACC8-4588-A74B-2C9E630B6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25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24110"/>
            <a:ext cx="9883587" cy="1280890"/>
          </a:xfrm>
        </p:spPr>
        <p:txBody>
          <a:bodyPr/>
          <a:lstStyle/>
          <a:p>
            <a:r>
              <a:rPr lang="en-US" dirty="0" err="1"/>
              <a:t>Tahapan</a:t>
            </a:r>
            <a:r>
              <a:rPr lang="en-US" dirty="0"/>
              <a:t> Design Thinking - </a:t>
            </a:r>
            <a:r>
              <a:rPr lang="en-US" b="1" i="1" dirty="0"/>
              <a:t>3. Ideate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2892" y="1520048"/>
            <a:ext cx="10160895" cy="5230374"/>
          </a:xfrm>
        </p:spPr>
        <p:txBody>
          <a:bodyPr>
            <a:noAutofit/>
          </a:bodyPr>
          <a:lstStyle/>
          <a:p>
            <a:pPr algn="just" fontAlgn="base"/>
            <a:r>
              <a:rPr lang="en-US" sz="2000" dirty="0" err="1"/>
              <a:t>Desainer</a:t>
            </a:r>
            <a:r>
              <a:rPr lang="en-US" sz="2000" dirty="0"/>
              <a:t> </a:t>
            </a:r>
            <a:r>
              <a:rPr lang="en-US" sz="2000" dirty="0" err="1"/>
              <a:t>siap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70C0"/>
                </a:solidFill>
              </a:rPr>
              <a:t>menghasilkan</a:t>
            </a:r>
            <a:r>
              <a:rPr lang="en-US" sz="2000" dirty="0">
                <a:solidFill>
                  <a:srgbClr val="0070C0"/>
                </a:solidFill>
              </a:rPr>
              <a:t> ide</a:t>
            </a:r>
            <a:r>
              <a:rPr lang="en-US" sz="2000" dirty="0"/>
              <a:t>. </a:t>
            </a:r>
          </a:p>
          <a:p>
            <a:pPr algn="just" fontAlgn="base"/>
            <a:r>
              <a:rPr lang="en-US" sz="2000" dirty="0" err="1"/>
              <a:t>Perancang</a:t>
            </a:r>
            <a:r>
              <a:rPr lang="en-US" sz="2000" dirty="0"/>
              <a:t> dan </a:t>
            </a:r>
            <a:r>
              <a:rPr lang="en-US" sz="2000" dirty="0" err="1"/>
              <a:t>anggota</a:t>
            </a:r>
            <a:r>
              <a:rPr lang="en-US" sz="2000" dirty="0"/>
              <a:t> </a:t>
            </a:r>
            <a:r>
              <a:rPr lang="en-US" sz="2000" dirty="0" err="1"/>
              <a:t>tim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mulai</a:t>
            </a:r>
            <a:r>
              <a:rPr lang="en-US" sz="2000" dirty="0"/>
              <a:t> “</a:t>
            </a:r>
            <a:r>
              <a:rPr lang="en-US" sz="2000" dirty="0" err="1"/>
              <a:t>berpikir</a:t>
            </a:r>
            <a:r>
              <a:rPr lang="en-US" sz="2000" dirty="0"/>
              <a:t> di </a:t>
            </a:r>
            <a:r>
              <a:rPr lang="en-US" sz="2000" dirty="0" err="1"/>
              <a:t>luar</a:t>
            </a:r>
            <a:r>
              <a:rPr lang="en-US" sz="2000" dirty="0"/>
              <a:t> </a:t>
            </a:r>
            <a:r>
              <a:rPr lang="en-US" sz="2000" dirty="0" err="1"/>
              <a:t>kotak</a:t>
            </a:r>
            <a:r>
              <a:rPr lang="en-US" sz="2000" dirty="0"/>
              <a:t>”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mengidentifikasi</a:t>
            </a:r>
            <a:r>
              <a:rPr lang="en-US" sz="2000" dirty="0"/>
              <a:t> </a:t>
            </a:r>
            <a:r>
              <a:rPr lang="en-US" sz="2000" dirty="0" err="1"/>
              <a:t>solusi</a:t>
            </a:r>
            <a:r>
              <a:rPr lang="en-US" sz="2000" dirty="0"/>
              <a:t> </a:t>
            </a:r>
            <a:r>
              <a:rPr lang="en-US" sz="2000" dirty="0" err="1"/>
              <a:t>baru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pernyataan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yang </a:t>
            </a:r>
            <a:r>
              <a:rPr lang="en-US" sz="2000" dirty="0" err="1"/>
              <a:t>dibuat</a:t>
            </a:r>
            <a:r>
              <a:rPr lang="en-US" sz="2000" dirty="0"/>
              <a:t>, dan </a:t>
            </a:r>
            <a:r>
              <a:rPr lang="en-US" sz="2000" dirty="0" err="1"/>
              <a:t>perancang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mencari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alternatif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melihat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.</a:t>
            </a:r>
          </a:p>
          <a:p>
            <a:pPr algn="just" fontAlgn="base"/>
            <a:r>
              <a:rPr lang="en-US" sz="2000" dirty="0"/>
              <a:t>Ada </a:t>
            </a:r>
            <a:r>
              <a:rPr lang="en-US" sz="2000" dirty="0" err="1"/>
              <a:t>ratusan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70C0"/>
                </a:solidFill>
              </a:rPr>
              <a:t>teknik</a:t>
            </a:r>
            <a:r>
              <a:rPr lang="en-US" sz="2000" dirty="0">
                <a:solidFill>
                  <a:srgbClr val="0070C0"/>
                </a:solidFill>
              </a:rPr>
              <a:t> Ideation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i="1" dirty="0">
                <a:solidFill>
                  <a:srgbClr val="0070C0"/>
                </a:solidFill>
              </a:rPr>
              <a:t>Brainstorm, </a:t>
            </a:r>
            <a:r>
              <a:rPr lang="en-US" sz="2000" i="1" dirty="0" err="1">
                <a:solidFill>
                  <a:srgbClr val="0070C0"/>
                </a:solidFill>
              </a:rPr>
              <a:t>Brainwrite</a:t>
            </a:r>
            <a:r>
              <a:rPr lang="en-US" sz="2000" i="1" dirty="0">
                <a:solidFill>
                  <a:srgbClr val="0070C0"/>
                </a:solidFill>
              </a:rPr>
              <a:t>, Worst Possible Idea</a:t>
            </a:r>
            <a:r>
              <a:rPr lang="en-US" sz="2000" dirty="0"/>
              <a:t>, dan </a:t>
            </a:r>
            <a:r>
              <a:rPr lang="en-US" sz="2000" i="1" dirty="0" err="1">
                <a:solidFill>
                  <a:srgbClr val="0070C0"/>
                </a:solidFill>
              </a:rPr>
              <a:t>Scramper</a:t>
            </a:r>
            <a:r>
              <a:rPr lang="en-US" sz="2000" dirty="0"/>
              <a:t>. </a:t>
            </a:r>
          </a:p>
          <a:p>
            <a:pPr algn="just" fontAlgn="base"/>
            <a:r>
              <a:rPr lang="en-US" sz="2000" dirty="0" err="1"/>
              <a:t>Sesi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B050"/>
                </a:solidFill>
              </a:rPr>
              <a:t>Brainstorm </a:t>
            </a:r>
            <a:r>
              <a:rPr lang="en-US" sz="2000" dirty="0" err="1">
                <a:solidFill>
                  <a:srgbClr val="00B050"/>
                </a:solidFill>
              </a:rPr>
              <a:t>dan</a:t>
            </a:r>
            <a:r>
              <a:rPr lang="en-US" sz="2000" dirty="0">
                <a:solidFill>
                  <a:srgbClr val="00B050"/>
                </a:solidFill>
              </a:rPr>
              <a:t> Worst Possible Idea</a:t>
            </a:r>
            <a:r>
              <a:rPr lang="en-US" sz="2000" dirty="0"/>
              <a:t> </a:t>
            </a:r>
            <a:r>
              <a:rPr lang="en-US" sz="2000" dirty="0" err="1"/>
              <a:t>biasanya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B050"/>
                </a:solidFill>
              </a:rPr>
              <a:t>merangsang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pemikiran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bebas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dan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untuk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memperluas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ruang</a:t>
            </a:r>
            <a:r>
              <a:rPr lang="en-US" sz="2000" dirty="0">
                <a:solidFill>
                  <a:srgbClr val="00B050"/>
                </a:solidFill>
              </a:rPr>
              <a:t> </a:t>
            </a:r>
            <a:r>
              <a:rPr lang="en-US" sz="2000" dirty="0" err="1">
                <a:solidFill>
                  <a:srgbClr val="00B050"/>
                </a:solidFill>
              </a:rPr>
              <a:t>masalah</a:t>
            </a:r>
            <a:r>
              <a:rPr lang="en-US" sz="2000" dirty="0"/>
              <a:t>. </a:t>
            </a:r>
          </a:p>
          <a:p>
            <a:pPr algn="just" fontAlgn="base"/>
            <a:r>
              <a:rPr lang="en-US" sz="2000" dirty="0" err="1"/>
              <a:t>Penting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sebanyak</a:t>
            </a:r>
            <a:r>
              <a:rPr lang="en-US" sz="2000" dirty="0"/>
              <a:t> </a:t>
            </a:r>
            <a:r>
              <a:rPr lang="en-US" sz="2000" dirty="0" err="1"/>
              <a:t>mungkin</a:t>
            </a:r>
            <a:r>
              <a:rPr lang="en-US" sz="2000" dirty="0"/>
              <a:t> ide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solusi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. </a:t>
            </a:r>
          </a:p>
          <a:p>
            <a:pPr algn="just" fontAlgn="base"/>
            <a:r>
              <a:rPr lang="en-US" sz="2000" dirty="0" err="1"/>
              <a:t>Perancang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memilih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teknik</a:t>
            </a:r>
            <a:r>
              <a:rPr lang="en-US" sz="2000" dirty="0"/>
              <a:t> Ideation </a:t>
            </a:r>
            <a:r>
              <a:rPr lang="en-US" sz="2000" dirty="0" err="1"/>
              <a:t>lainnya</a:t>
            </a:r>
            <a:r>
              <a:rPr lang="en-US" sz="2000" dirty="0"/>
              <a:t> pada </a:t>
            </a:r>
            <a:r>
              <a:rPr lang="en-US" sz="2000" dirty="0" err="1"/>
              <a:t>akhir</a:t>
            </a:r>
            <a:r>
              <a:rPr lang="en-US" sz="2000" dirty="0"/>
              <a:t> </a:t>
            </a:r>
            <a:r>
              <a:rPr lang="en-US" sz="2000" dirty="0" err="1"/>
              <a:t>fase</a:t>
            </a:r>
            <a:r>
              <a:rPr lang="en-US" sz="2000" dirty="0"/>
              <a:t> Ideation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perancang</a:t>
            </a:r>
            <a:r>
              <a:rPr lang="en-US" sz="2000" dirty="0"/>
              <a:t> </a:t>
            </a:r>
            <a:r>
              <a:rPr lang="en-US" sz="2000" dirty="0" err="1"/>
              <a:t>menyelidiki</a:t>
            </a:r>
            <a:r>
              <a:rPr lang="en-US" sz="2000" dirty="0"/>
              <a:t> dan </a:t>
            </a:r>
            <a:r>
              <a:rPr lang="en-US" sz="2000" dirty="0" err="1"/>
              <a:t>menguji</a:t>
            </a:r>
            <a:r>
              <a:rPr lang="en-US" sz="2000" dirty="0"/>
              <a:t> ide-ide </a:t>
            </a:r>
            <a:r>
              <a:rPr lang="en-US" sz="2000" dirty="0" err="1"/>
              <a:t>perancang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menemukan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terbaik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memecahkan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menyediakan</a:t>
            </a:r>
            <a:r>
              <a:rPr lang="en-US" sz="2000" dirty="0"/>
              <a:t> </a:t>
            </a:r>
            <a:r>
              <a:rPr lang="en-US" sz="2000" dirty="0" err="1"/>
              <a:t>elemen-elemen</a:t>
            </a:r>
            <a:r>
              <a:rPr lang="en-US" sz="2000" dirty="0"/>
              <a:t> yang </a:t>
            </a:r>
            <a:r>
              <a:rPr lang="en-US" sz="2000" dirty="0" err="1"/>
              <a:t>diperlukan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menghindarinya</a:t>
            </a:r>
            <a:r>
              <a:rPr lang="en-US" sz="2000" dirty="0"/>
              <a:t>.</a:t>
            </a:r>
          </a:p>
          <a:p>
            <a:pPr algn="just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C8FD0D-07BD-44AF-9063-E48AACC26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06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13950"/>
            <a:ext cx="9985783" cy="1280890"/>
          </a:xfrm>
        </p:spPr>
        <p:txBody>
          <a:bodyPr/>
          <a:lstStyle/>
          <a:p>
            <a:r>
              <a:rPr lang="en-US" dirty="0" err="1"/>
              <a:t>Tahapan</a:t>
            </a:r>
            <a:r>
              <a:rPr lang="en-US" dirty="0"/>
              <a:t> Design Thinking - </a:t>
            </a:r>
            <a:r>
              <a:rPr lang="en-US" b="1" i="1" dirty="0"/>
              <a:t>4.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942" y="1586753"/>
            <a:ext cx="10174042" cy="4975411"/>
          </a:xfrm>
        </p:spPr>
        <p:txBody>
          <a:bodyPr>
            <a:noAutofit/>
          </a:bodyPr>
          <a:lstStyle/>
          <a:p>
            <a:pPr marL="285750" lvl="1" fontAlgn="base"/>
            <a:r>
              <a:rPr lang="en-US" sz="1900" dirty="0"/>
              <a:t>Tim </a:t>
            </a:r>
            <a:r>
              <a:rPr lang="en-US" sz="1900" dirty="0" err="1"/>
              <a:t>desain</a:t>
            </a:r>
            <a:r>
              <a:rPr lang="en-US" sz="1900" dirty="0"/>
              <a:t> </a:t>
            </a:r>
            <a:r>
              <a:rPr lang="en-US" sz="1900" dirty="0" err="1"/>
              <a:t>akan</a:t>
            </a:r>
            <a:r>
              <a:rPr lang="en-US" sz="1900" dirty="0"/>
              <a:t> </a:t>
            </a:r>
            <a:r>
              <a:rPr lang="en-US" sz="1900" dirty="0" err="1"/>
              <a:t>menghasilkan</a:t>
            </a:r>
            <a:r>
              <a:rPr lang="en-US" sz="1900" dirty="0"/>
              <a:t> </a:t>
            </a:r>
            <a:r>
              <a:rPr lang="en-US" sz="1900" dirty="0" err="1">
                <a:solidFill>
                  <a:srgbClr val="0070C0"/>
                </a:solidFill>
              </a:rPr>
              <a:t>sejumlah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versi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produk</a:t>
            </a:r>
            <a:r>
              <a:rPr lang="en-US" sz="1900" dirty="0">
                <a:solidFill>
                  <a:srgbClr val="0070C0"/>
                </a:solidFill>
              </a:rPr>
              <a:t> yang </a:t>
            </a:r>
            <a:r>
              <a:rPr lang="en-US" sz="1900" dirty="0" err="1">
                <a:solidFill>
                  <a:srgbClr val="0070C0"/>
                </a:solidFill>
              </a:rPr>
              <a:t>murah</a:t>
            </a:r>
            <a:r>
              <a:rPr lang="en-US" sz="1900" dirty="0">
                <a:solidFill>
                  <a:srgbClr val="0070C0"/>
                </a:solidFill>
              </a:rPr>
              <a:t> dan </a:t>
            </a:r>
            <a:r>
              <a:rPr lang="en-US" sz="1900" dirty="0" err="1">
                <a:solidFill>
                  <a:srgbClr val="0070C0"/>
                </a:solidFill>
              </a:rPr>
              <a:t>diperkecil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atau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fitur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spesifik</a:t>
            </a:r>
            <a:r>
              <a:rPr lang="en-US" sz="1900" dirty="0">
                <a:solidFill>
                  <a:srgbClr val="0070C0"/>
                </a:solidFill>
              </a:rPr>
              <a:t> yang </a:t>
            </a:r>
            <a:r>
              <a:rPr lang="en-US" sz="1900" dirty="0" err="1">
                <a:solidFill>
                  <a:srgbClr val="0070C0"/>
                </a:solidFill>
              </a:rPr>
              <a:t>ditemukan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dalam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produk</a:t>
            </a:r>
            <a:r>
              <a:rPr lang="en-US" sz="1900" dirty="0"/>
              <a:t>, </a:t>
            </a:r>
            <a:r>
              <a:rPr lang="en-US" sz="1900" dirty="0" err="1"/>
              <a:t>sehingga</a:t>
            </a:r>
            <a:r>
              <a:rPr lang="en-US" sz="1900" dirty="0"/>
              <a:t> </a:t>
            </a:r>
            <a:r>
              <a:rPr lang="en-US" sz="1900" dirty="0" err="1"/>
              <a:t>mereka</a:t>
            </a:r>
            <a:r>
              <a:rPr lang="en-US" sz="1900" dirty="0"/>
              <a:t> </a:t>
            </a:r>
            <a:r>
              <a:rPr lang="en-US" sz="1900" dirty="0" err="1"/>
              <a:t>dapat</a:t>
            </a:r>
            <a:r>
              <a:rPr lang="en-US" sz="1900" dirty="0"/>
              <a:t> </a:t>
            </a:r>
            <a:r>
              <a:rPr lang="en-US" sz="1900" dirty="0" err="1"/>
              <a:t>menyelidiki</a:t>
            </a:r>
            <a:r>
              <a:rPr lang="en-US" sz="1900" dirty="0"/>
              <a:t> </a:t>
            </a:r>
            <a:r>
              <a:rPr lang="en-US" sz="1900" dirty="0" err="1"/>
              <a:t>solusi</a:t>
            </a:r>
            <a:r>
              <a:rPr lang="en-US" sz="1900" dirty="0"/>
              <a:t> </a:t>
            </a:r>
            <a:r>
              <a:rPr lang="en-US" sz="1900" dirty="0" err="1"/>
              <a:t>masalah</a:t>
            </a:r>
            <a:r>
              <a:rPr lang="en-US" sz="1900" dirty="0"/>
              <a:t> yang </a:t>
            </a:r>
            <a:r>
              <a:rPr lang="en-US" sz="1900" dirty="0" err="1"/>
              <a:t>dihasilkan</a:t>
            </a:r>
            <a:r>
              <a:rPr lang="en-US" sz="1900" dirty="0"/>
              <a:t> pada </a:t>
            </a:r>
            <a:r>
              <a:rPr lang="en-US" sz="1900" dirty="0" err="1"/>
              <a:t>tahap</a:t>
            </a:r>
            <a:r>
              <a:rPr lang="en-US" sz="1900" dirty="0"/>
              <a:t> </a:t>
            </a:r>
            <a:r>
              <a:rPr lang="en-US" sz="1900" dirty="0" err="1"/>
              <a:t>sebelumnya</a:t>
            </a:r>
            <a:r>
              <a:rPr lang="en-US" sz="1900" dirty="0"/>
              <a:t>. </a:t>
            </a:r>
          </a:p>
          <a:p>
            <a:pPr marL="285750" lvl="1" fontAlgn="base"/>
            <a:r>
              <a:rPr lang="en-US" sz="1900" i="1" dirty="0"/>
              <a:t>Prototype</a:t>
            </a:r>
            <a:r>
              <a:rPr lang="en-US" sz="1900" dirty="0"/>
              <a:t> </a:t>
            </a:r>
            <a:r>
              <a:rPr lang="en-US" sz="1900" dirty="0" err="1"/>
              <a:t>dapat</a:t>
            </a:r>
            <a:r>
              <a:rPr lang="en-US" sz="1900" dirty="0"/>
              <a:t> </a:t>
            </a:r>
            <a:r>
              <a:rPr lang="en-US" sz="1900" dirty="0" err="1"/>
              <a:t>dibagikan</a:t>
            </a:r>
            <a:r>
              <a:rPr lang="en-US" sz="1900" dirty="0"/>
              <a:t> dan </a:t>
            </a:r>
            <a:r>
              <a:rPr lang="en-US" sz="1900" dirty="0" err="1"/>
              <a:t>diuji</a:t>
            </a:r>
            <a:r>
              <a:rPr lang="en-US" sz="1900" dirty="0"/>
              <a:t> </a:t>
            </a:r>
            <a:r>
              <a:rPr lang="en-US" sz="1900" dirty="0" err="1"/>
              <a:t>dalam</a:t>
            </a:r>
            <a:r>
              <a:rPr lang="en-US" sz="1900" dirty="0"/>
              <a:t> </a:t>
            </a:r>
            <a:r>
              <a:rPr lang="en-US" sz="1900" dirty="0" err="1"/>
              <a:t>tim</a:t>
            </a:r>
            <a:r>
              <a:rPr lang="en-US" sz="1900" dirty="0"/>
              <a:t> </a:t>
            </a:r>
            <a:r>
              <a:rPr lang="en-US" sz="1900" dirty="0" err="1"/>
              <a:t>itu</a:t>
            </a:r>
            <a:r>
              <a:rPr lang="en-US" sz="1900" dirty="0"/>
              <a:t> </a:t>
            </a:r>
            <a:r>
              <a:rPr lang="en-US" sz="1900" dirty="0" err="1"/>
              <a:t>sendiri</a:t>
            </a:r>
            <a:r>
              <a:rPr lang="en-US" sz="1900" dirty="0"/>
              <a:t>, di </a:t>
            </a:r>
            <a:r>
              <a:rPr lang="en-US" sz="1900" dirty="0" err="1"/>
              <a:t>departemen</a:t>
            </a:r>
            <a:r>
              <a:rPr lang="en-US" sz="1900" dirty="0"/>
              <a:t> lain, </a:t>
            </a:r>
            <a:r>
              <a:rPr lang="en-US" sz="1900" dirty="0" err="1"/>
              <a:t>atau</a:t>
            </a:r>
            <a:r>
              <a:rPr lang="en-US" sz="1900" dirty="0"/>
              <a:t> pada </a:t>
            </a:r>
            <a:r>
              <a:rPr lang="en-US" sz="1900" dirty="0" err="1"/>
              <a:t>sekelompok</a:t>
            </a:r>
            <a:r>
              <a:rPr lang="en-US" sz="1900" dirty="0"/>
              <a:t> </a:t>
            </a:r>
            <a:r>
              <a:rPr lang="en-US" sz="1900" dirty="0" err="1"/>
              <a:t>kecil</a:t>
            </a:r>
            <a:r>
              <a:rPr lang="en-US" sz="1900" dirty="0"/>
              <a:t> orang </a:t>
            </a:r>
            <a:r>
              <a:rPr lang="en-US" sz="1900" dirty="0" err="1"/>
              <a:t>diluar</a:t>
            </a:r>
            <a:r>
              <a:rPr lang="en-US" sz="1900" dirty="0"/>
              <a:t> </a:t>
            </a:r>
            <a:r>
              <a:rPr lang="en-US" sz="1900" dirty="0" err="1"/>
              <a:t>tim</a:t>
            </a:r>
            <a:r>
              <a:rPr lang="en-US" sz="1900" dirty="0"/>
              <a:t> </a:t>
            </a:r>
            <a:r>
              <a:rPr lang="en-US" sz="1900" dirty="0" err="1"/>
              <a:t>desain</a:t>
            </a:r>
            <a:r>
              <a:rPr lang="en-US" sz="1900" dirty="0"/>
              <a:t>.</a:t>
            </a:r>
          </a:p>
          <a:p>
            <a:pPr marL="285750" lvl="1" fontAlgn="base"/>
            <a:r>
              <a:rPr lang="en-US" sz="1900" dirty="0" err="1">
                <a:solidFill>
                  <a:srgbClr val="0070C0"/>
                </a:solidFill>
              </a:rPr>
              <a:t>Merupakan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fase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eksperimental</a:t>
            </a:r>
            <a:r>
              <a:rPr lang="en-US" sz="1900" dirty="0"/>
              <a:t>, dan </a:t>
            </a:r>
            <a:r>
              <a:rPr lang="en-US" sz="1900" dirty="0" err="1"/>
              <a:t>tujuannya</a:t>
            </a:r>
            <a:r>
              <a:rPr lang="en-US" sz="1900" dirty="0"/>
              <a:t> </a:t>
            </a:r>
            <a:r>
              <a:rPr lang="en-US" sz="1900" dirty="0" err="1"/>
              <a:t>adalah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>
                <a:solidFill>
                  <a:srgbClr val="0070C0"/>
                </a:solidFill>
              </a:rPr>
              <a:t>mengidentifikasi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solusi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terbaik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untuk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setiap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masalah</a:t>
            </a:r>
            <a:r>
              <a:rPr lang="en-US" sz="1900" dirty="0">
                <a:solidFill>
                  <a:srgbClr val="0070C0"/>
                </a:solidFill>
              </a:rPr>
              <a:t> yang </a:t>
            </a:r>
            <a:r>
              <a:rPr lang="en-US" sz="1900" dirty="0" err="1">
                <a:solidFill>
                  <a:srgbClr val="0070C0"/>
                </a:solidFill>
              </a:rPr>
              <a:t>diidentifikasi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selama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tiga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tahap</a:t>
            </a:r>
            <a:r>
              <a:rPr lang="en-US" sz="1900" dirty="0">
                <a:solidFill>
                  <a:srgbClr val="0070C0"/>
                </a:solidFill>
              </a:rPr>
              <a:t> </a:t>
            </a:r>
            <a:r>
              <a:rPr lang="en-US" sz="1900" dirty="0" err="1">
                <a:solidFill>
                  <a:srgbClr val="0070C0"/>
                </a:solidFill>
              </a:rPr>
              <a:t>pertama</a:t>
            </a:r>
            <a:r>
              <a:rPr lang="en-US" sz="1900" dirty="0"/>
              <a:t>. </a:t>
            </a:r>
          </a:p>
          <a:p>
            <a:pPr marL="285750" lvl="1" fontAlgn="base"/>
            <a:r>
              <a:rPr lang="en-US" sz="1900" dirty="0" err="1"/>
              <a:t>Solusi</a:t>
            </a:r>
            <a:r>
              <a:rPr lang="en-US" sz="1900" dirty="0"/>
              <a:t> </a:t>
            </a:r>
            <a:r>
              <a:rPr lang="en-US" sz="1900" dirty="0" err="1"/>
              <a:t>diimplementasikan</a:t>
            </a:r>
            <a:r>
              <a:rPr lang="en-US" sz="1900" dirty="0"/>
              <a:t> </a:t>
            </a:r>
            <a:r>
              <a:rPr lang="en-US" sz="1900" dirty="0" err="1"/>
              <a:t>dalam</a:t>
            </a:r>
            <a:r>
              <a:rPr lang="en-US" sz="1900" dirty="0"/>
              <a:t> </a:t>
            </a:r>
            <a:r>
              <a:rPr lang="en-US" sz="1900" i="1" dirty="0"/>
              <a:t>prototype</a:t>
            </a:r>
            <a:r>
              <a:rPr lang="en-US" sz="1900" dirty="0"/>
              <a:t>, dan </a:t>
            </a:r>
            <a:r>
              <a:rPr lang="en-US" sz="1900" dirty="0" err="1"/>
              <a:t>satu</a:t>
            </a:r>
            <a:r>
              <a:rPr lang="en-US" sz="1900" dirty="0"/>
              <a:t> per </a:t>
            </a:r>
            <a:r>
              <a:rPr lang="en-US" sz="1900" dirty="0" err="1"/>
              <a:t>satu</a:t>
            </a:r>
            <a:r>
              <a:rPr lang="en-US" sz="1900" dirty="0"/>
              <a:t> </a:t>
            </a:r>
            <a:r>
              <a:rPr lang="en-US" sz="1900" dirty="0" err="1"/>
              <a:t>diselidiki</a:t>
            </a:r>
            <a:r>
              <a:rPr lang="en-US" sz="1900" dirty="0"/>
              <a:t> dan </a:t>
            </a:r>
            <a:r>
              <a:rPr lang="en-US" sz="1900" dirty="0" err="1"/>
              <a:t>diterima</a:t>
            </a:r>
            <a:r>
              <a:rPr lang="en-US" sz="1900" dirty="0"/>
              <a:t>, </a:t>
            </a:r>
            <a:r>
              <a:rPr lang="en-US" sz="1900" dirty="0" err="1"/>
              <a:t>diperbaiki</a:t>
            </a:r>
            <a:r>
              <a:rPr lang="en-US" sz="1900" dirty="0"/>
              <a:t> dan </a:t>
            </a:r>
            <a:r>
              <a:rPr lang="en-US" sz="1900" dirty="0" err="1"/>
              <a:t>diperiksa</a:t>
            </a:r>
            <a:r>
              <a:rPr lang="en-US" sz="1900" dirty="0"/>
              <a:t> </a:t>
            </a:r>
            <a:r>
              <a:rPr lang="en-US" sz="1900" dirty="0" err="1"/>
              <a:t>ulang</a:t>
            </a:r>
            <a:r>
              <a:rPr lang="en-US" sz="1900" dirty="0"/>
              <a:t>, dan </a:t>
            </a:r>
            <a:r>
              <a:rPr lang="en-US" sz="1900" dirty="0" err="1"/>
              <a:t>ditolak</a:t>
            </a:r>
            <a:r>
              <a:rPr lang="en-US" sz="1900" dirty="0"/>
              <a:t> </a:t>
            </a:r>
            <a:r>
              <a:rPr lang="en-US" sz="1900" dirty="0" err="1"/>
              <a:t>berdasarkan</a:t>
            </a:r>
            <a:r>
              <a:rPr lang="en-US" sz="1900" dirty="0"/>
              <a:t> </a:t>
            </a:r>
            <a:r>
              <a:rPr lang="en-US" sz="1900" dirty="0" err="1"/>
              <a:t>pengalaman</a:t>
            </a:r>
            <a:r>
              <a:rPr lang="en-US" sz="1900" dirty="0"/>
              <a:t> </a:t>
            </a:r>
            <a:r>
              <a:rPr lang="en-US" sz="1900" dirty="0" err="1"/>
              <a:t>pengguna</a:t>
            </a:r>
            <a:r>
              <a:rPr lang="en-US" sz="1900" dirty="0"/>
              <a:t>.</a:t>
            </a:r>
          </a:p>
          <a:p>
            <a:pPr marL="285750" lvl="1" fontAlgn="base"/>
            <a:r>
              <a:rPr lang="en-US" sz="1900" dirty="0"/>
              <a:t>Pada </a:t>
            </a:r>
            <a:r>
              <a:rPr lang="en-US" sz="1900" dirty="0" err="1"/>
              <a:t>akhir</a:t>
            </a:r>
            <a:r>
              <a:rPr lang="en-US" sz="1900" dirty="0"/>
              <a:t> </a:t>
            </a:r>
            <a:r>
              <a:rPr lang="en-US" sz="1900" dirty="0" err="1"/>
              <a:t>tahap</a:t>
            </a:r>
            <a:r>
              <a:rPr lang="en-US" sz="1900" dirty="0"/>
              <a:t> </a:t>
            </a:r>
            <a:r>
              <a:rPr lang="en-US" sz="1900" dirty="0" err="1"/>
              <a:t>ini</a:t>
            </a:r>
            <a:r>
              <a:rPr lang="en-US" sz="1900" dirty="0"/>
              <a:t>, </a:t>
            </a:r>
            <a:r>
              <a:rPr lang="en-US" sz="1900" dirty="0" err="1"/>
              <a:t>tim</a:t>
            </a:r>
            <a:r>
              <a:rPr lang="en-US" sz="1900" dirty="0"/>
              <a:t> </a:t>
            </a:r>
            <a:r>
              <a:rPr lang="en-US" sz="1900" dirty="0" err="1"/>
              <a:t>desain</a:t>
            </a:r>
            <a:r>
              <a:rPr lang="en-US" sz="1900" dirty="0"/>
              <a:t> </a:t>
            </a:r>
            <a:r>
              <a:rPr lang="en-US" sz="1900" dirty="0" err="1"/>
              <a:t>akan</a:t>
            </a:r>
            <a:r>
              <a:rPr lang="en-US" sz="1900" dirty="0"/>
              <a:t> </a:t>
            </a:r>
            <a:r>
              <a:rPr lang="en-US" sz="1900" dirty="0" err="1"/>
              <a:t>memiliki</a:t>
            </a:r>
            <a:r>
              <a:rPr lang="en-US" sz="1900" dirty="0"/>
              <a:t> </a:t>
            </a:r>
            <a:r>
              <a:rPr lang="en-US" sz="1900" dirty="0" err="1"/>
              <a:t>gagasan</a:t>
            </a:r>
            <a:r>
              <a:rPr lang="en-US" sz="1900" dirty="0"/>
              <a:t> yang </a:t>
            </a:r>
            <a:r>
              <a:rPr lang="en-US" sz="1900" dirty="0" err="1"/>
              <a:t>lebih</a:t>
            </a:r>
            <a:r>
              <a:rPr lang="en-US" sz="1900" dirty="0"/>
              <a:t> </a:t>
            </a:r>
            <a:r>
              <a:rPr lang="en-US" sz="1900" dirty="0" err="1"/>
              <a:t>baik</a:t>
            </a:r>
            <a:r>
              <a:rPr lang="en-US" sz="1900" dirty="0"/>
              <a:t> </a:t>
            </a:r>
            <a:r>
              <a:rPr lang="en-US" sz="1900" dirty="0" err="1"/>
              <a:t>tentang</a:t>
            </a:r>
            <a:r>
              <a:rPr lang="en-US" sz="1900" dirty="0"/>
              <a:t> </a:t>
            </a:r>
            <a:r>
              <a:rPr lang="en-US" sz="1900" dirty="0" err="1"/>
              <a:t>kendala</a:t>
            </a:r>
            <a:r>
              <a:rPr lang="en-US" sz="1900" dirty="0"/>
              <a:t> yang </a:t>
            </a:r>
            <a:r>
              <a:rPr lang="en-US" sz="1900" dirty="0" err="1"/>
              <a:t>melekat</a:t>
            </a:r>
            <a:r>
              <a:rPr lang="en-US" sz="1900" dirty="0"/>
              <a:t> pada </a:t>
            </a:r>
            <a:r>
              <a:rPr lang="en-US" sz="1900" dirty="0" err="1"/>
              <a:t>produk</a:t>
            </a:r>
            <a:r>
              <a:rPr lang="en-US" sz="1900" dirty="0"/>
              <a:t> dan </a:t>
            </a:r>
            <a:r>
              <a:rPr lang="en-US" sz="1900" dirty="0" err="1"/>
              <a:t>masalah</a:t>
            </a:r>
            <a:r>
              <a:rPr lang="en-US" sz="1900" dirty="0"/>
              <a:t> yang </a:t>
            </a:r>
            <a:r>
              <a:rPr lang="en-US" sz="1900" dirty="0" err="1"/>
              <a:t>ada</a:t>
            </a:r>
            <a:r>
              <a:rPr lang="en-US" sz="1900" dirty="0"/>
              <a:t>, dan </a:t>
            </a:r>
            <a:r>
              <a:rPr lang="en-US" sz="1900" dirty="0" err="1"/>
              <a:t>memiliki</a:t>
            </a:r>
            <a:r>
              <a:rPr lang="en-US" sz="1900" dirty="0"/>
              <a:t> </a:t>
            </a:r>
            <a:r>
              <a:rPr lang="en-US" sz="1900" dirty="0" err="1"/>
              <a:t>pandangan</a:t>
            </a:r>
            <a:r>
              <a:rPr lang="en-US" sz="1900" dirty="0"/>
              <a:t> yang </a:t>
            </a:r>
            <a:r>
              <a:rPr lang="en-US" sz="1900" dirty="0" err="1"/>
              <a:t>lebih</a:t>
            </a:r>
            <a:r>
              <a:rPr lang="en-US" sz="1900" dirty="0"/>
              <a:t> </a:t>
            </a:r>
            <a:r>
              <a:rPr lang="en-US" sz="1900" dirty="0" err="1"/>
              <a:t>jelas</a:t>
            </a:r>
            <a:r>
              <a:rPr lang="en-US" sz="1900" dirty="0"/>
              <a:t> </a:t>
            </a:r>
            <a:r>
              <a:rPr lang="en-US" sz="1900" dirty="0" err="1"/>
              <a:t>tentang</a:t>
            </a:r>
            <a:r>
              <a:rPr lang="en-US" sz="1900" dirty="0"/>
              <a:t> </a:t>
            </a:r>
            <a:r>
              <a:rPr lang="en-US" sz="1900" dirty="0" err="1"/>
              <a:t>bagaimana</a:t>
            </a:r>
            <a:r>
              <a:rPr lang="en-US" sz="1900" dirty="0"/>
              <a:t> </a:t>
            </a:r>
            <a:r>
              <a:rPr lang="en-US" sz="1900" dirty="0" err="1"/>
              <a:t>pengguna</a:t>
            </a:r>
            <a:r>
              <a:rPr lang="en-US" sz="1900" dirty="0"/>
              <a:t> yang </a:t>
            </a:r>
            <a:r>
              <a:rPr lang="en-US" sz="1900" dirty="0" err="1"/>
              <a:t>sebenarnya</a:t>
            </a:r>
            <a:r>
              <a:rPr lang="en-US" sz="1900" dirty="0"/>
              <a:t> </a:t>
            </a:r>
            <a:r>
              <a:rPr lang="en-US" sz="1900" dirty="0" err="1"/>
              <a:t>akan</a:t>
            </a:r>
            <a:r>
              <a:rPr lang="en-US" sz="1900" dirty="0"/>
              <a:t> </a:t>
            </a:r>
            <a:r>
              <a:rPr lang="en-US" sz="1900" dirty="0" err="1"/>
              <a:t>berperilaku</a:t>
            </a:r>
            <a:r>
              <a:rPr lang="en-US" sz="1900" dirty="0"/>
              <a:t>, </a:t>
            </a:r>
            <a:r>
              <a:rPr lang="en-US" sz="1900" dirty="0" err="1"/>
              <a:t>berpikir</a:t>
            </a:r>
            <a:r>
              <a:rPr lang="en-US" sz="1900" dirty="0"/>
              <a:t>, dan </a:t>
            </a:r>
            <a:r>
              <a:rPr lang="en-US" sz="1900" dirty="0" err="1"/>
              <a:t>rasakan</a:t>
            </a:r>
            <a:r>
              <a:rPr lang="en-US" sz="1900" dirty="0"/>
              <a:t> </a:t>
            </a:r>
            <a:r>
              <a:rPr lang="en-US" sz="1900" dirty="0" err="1"/>
              <a:t>ketika</a:t>
            </a:r>
            <a:r>
              <a:rPr lang="en-US" sz="1900" dirty="0"/>
              <a:t> </a:t>
            </a:r>
            <a:r>
              <a:rPr lang="en-US" sz="1900" dirty="0" err="1"/>
              <a:t>berinteraksi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bagian</a:t>
            </a:r>
            <a:r>
              <a:rPr lang="en-US" sz="1900" dirty="0"/>
              <a:t> </a:t>
            </a:r>
            <a:r>
              <a:rPr lang="en-US" sz="1900" dirty="0" err="1"/>
              <a:t>akhir</a:t>
            </a:r>
            <a:r>
              <a:rPr lang="en-US" sz="1900" dirty="0"/>
              <a:t> </a:t>
            </a:r>
            <a:r>
              <a:rPr lang="en-US" sz="1900" dirty="0" err="1"/>
              <a:t>produk</a:t>
            </a:r>
            <a:r>
              <a:rPr lang="en-US" sz="1900" dirty="0"/>
              <a:t>.</a:t>
            </a:r>
          </a:p>
          <a:p>
            <a:endParaRPr lang="en-US" sz="1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2AF8C5-6339-4DC6-8E37-4A32FE87F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1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1" y="593630"/>
            <a:ext cx="9923928" cy="1280890"/>
          </a:xfrm>
        </p:spPr>
        <p:txBody>
          <a:bodyPr/>
          <a:lstStyle/>
          <a:p>
            <a:r>
              <a:rPr lang="en-US" dirty="0" err="1"/>
              <a:t>Tahapan</a:t>
            </a:r>
            <a:r>
              <a:rPr lang="en-US" dirty="0"/>
              <a:t> Design Thinking - </a:t>
            </a:r>
            <a:r>
              <a:rPr lang="en-US" b="1" i="1" dirty="0"/>
              <a:t>5.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578" y="1708074"/>
            <a:ext cx="10212551" cy="4556296"/>
          </a:xfrm>
        </p:spPr>
        <p:txBody>
          <a:bodyPr>
            <a:noAutofit/>
          </a:bodyPr>
          <a:lstStyle/>
          <a:p>
            <a:r>
              <a:rPr lang="en-US" sz="2200" dirty="0" err="1"/>
              <a:t>Desainer</a:t>
            </a:r>
            <a:r>
              <a:rPr lang="en-US" sz="2200" dirty="0"/>
              <a:t> </a:t>
            </a:r>
            <a:r>
              <a:rPr lang="en-US" sz="2200" dirty="0" err="1"/>
              <a:t>menguji</a:t>
            </a:r>
            <a:r>
              <a:rPr lang="en-US" sz="2200" dirty="0"/>
              <a:t> </a:t>
            </a:r>
            <a:r>
              <a:rPr lang="en-US" sz="2200" dirty="0" err="1"/>
              <a:t>produk</a:t>
            </a:r>
            <a:r>
              <a:rPr lang="en-US" sz="2200" dirty="0"/>
              <a:t> </a:t>
            </a:r>
            <a:r>
              <a:rPr lang="en-US" sz="2200" dirty="0" err="1"/>
              <a:t>lengkap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ketat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</a:t>
            </a:r>
            <a:r>
              <a:rPr lang="en-US" sz="2200" dirty="0" err="1"/>
              <a:t>terbaik</a:t>
            </a:r>
            <a:r>
              <a:rPr lang="en-US" sz="2200" dirty="0"/>
              <a:t> yang </a:t>
            </a:r>
            <a:r>
              <a:rPr lang="en-US" sz="2200" dirty="0" err="1"/>
              <a:t>diidentifikasi</a:t>
            </a:r>
            <a:r>
              <a:rPr lang="en-US" sz="2200" dirty="0"/>
              <a:t> </a:t>
            </a:r>
            <a:r>
              <a:rPr lang="en-US" sz="2200" dirty="0" err="1"/>
              <a:t>selama</a:t>
            </a:r>
            <a:r>
              <a:rPr lang="en-US" sz="2200" dirty="0"/>
              <a:t> </a:t>
            </a:r>
            <a:r>
              <a:rPr lang="en-US" sz="2200" dirty="0" err="1"/>
              <a:t>fase</a:t>
            </a:r>
            <a:r>
              <a:rPr lang="en-US" sz="2200" dirty="0"/>
              <a:t> </a:t>
            </a:r>
            <a:r>
              <a:rPr lang="en-US" sz="2200" i="1" dirty="0"/>
              <a:t>prototyping</a:t>
            </a:r>
            <a:r>
              <a:rPr lang="en-US" sz="2200" dirty="0"/>
              <a:t>. </a:t>
            </a:r>
          </a:p>
          <a:p>
            <a:r>
              <a:rPr lang="en-US" sz="2200" dirty="0">
                <a:solidFill>
                  <a:srgbClr val="00B050"/>
                </a:solidFill>
              </a:rPr>
              <a:t>Test </a:t>
            </a:r>
            <a:r>
              <a:rPr lang="en-US" sz="2200" dirty="0" err="1">
                <a:solidFill>
                  <a:srgbClr val="00B050"/>
                </a:solidFill>
              </a:rPr>
              <a:t>adalah</a:t>
            </a:r>
            <a:r>
              <a:rPr lang="en-US" sz="2200" dirty="0">
                <a:solidFill>
                  <a:srgbClr val="00B050"/>
                </a:solidFill>
              </a:rPr>
              <a:t> </a:t>
            </a:r>
            <a:r>
              <a:rPr lang="en-US" sz="2200" dirty="0" err="1">
                <a:solidFill>
                  <a:srgbClr val="00B050"/>
                </a:solidFill>
              </a:rPr>
              <a:t>tahap</a:t>
            </a:r>
            <a:r>
              <a:rPr lang="en-US" sz="2200" dirty="0">
                <a:solidFill>
                  <a:srgbClr val="00B050"/>
                </a:solidFill>
              </a:rPr>
              <a:t> </a:t>
            </a:r>
            <a:r>
              <a:rPr lang="en-US" sz="2200" dirty="0" err="1">
                <a:solidFill>
                  <a:srgbClr val="00B050"/>
                </a:solidFill>
              </a:rPr>
              <a:t>akhir</a:t>
            </a:r>
            <a:r>
              <a:rPr lang="en-US" sz="2200" dirty="0">
                <a:solidFill>
                  <a:srgbClr val="00B050"/>
                </a:solidFill>
              </a:rPr>
              <a:t> </a:t>
            </a:r>
            <a:r>
              <a:rPr lang="en-US" sz="2200" dirty="0" err="1">
                <a:solidFill>
                  <a:srgbClr val="00B050"/>
                </a:solidFill>
              </a:rPr>
              <a:t>dari</a:t>
            </a:r>
            <a:r>
              <a:rPr lang="en-US" sz="2200" dirty="0">
                <a:solidFill>
                  <a:srgbClr val="00B050"/>
                </a:solidFill>
              </a:rPr>
              <a:t> </a:t>
            </a:r>
            <a:r>
              <a:rPr lang="en-US" sz="2200" i="1" dirty="0">
                <a:solidFill>
                  <a:srgbClr val="00B050"/>
                </a:solidFill>
              </a:rPr>
              <a:t>design thinking</a:t>
            </a:r>
            <a:r>
              <a:rPr lang="en-US" sz="2200" dirty="0">
                <a:solidFill>
                  <a:srgbClr val="00B050"/>
                </a:solidFill>
              </a:rPr>
              <a:t>, </a:t>
            </a:r>
            <a:r>
              <a:rPr lang="en-US" sz="2200" dirty="0" err="1">
                <a:solidFill>
                  <a:srgbClr val="00B050"/>
                </a:solidFill>
              </a:rPr>
              <a:t>tetapi</a:t>
            </a:r>
            <a:r>
              <a:rPr lang="en-US" sz="2200" dirty="0">
                <a:solidFill>
                  <a:srgbClr val="00B050"/>
                </a:solidFill>
              </a:rPr>
              <a:t> </a:t>
            </a:r>
            <a:r>
              <a:rPr lang="en-US" sz="2200" dirty="0" err="1">
                <a:solidFill>
                  <a:srgbClr val="00B050"/>
                </a:solidFill>
              </a:rPr>
              <a:t>dalam</a:t>
            </a:r>
            <a:r>
              <a:rPr lang="en-US" sz="2200" dirty="0">
                <a:solidFill>
                  <a:srgbClr val="00B050"/>
                </a:solidFill>
              </a:rPr>
              <a:t> proses </a:t>
            </a:r>
            <a:r>
              <a:rPr lang="en-US" sz="2200" dirty="0" err="1">
                <a:solidFill>
                  <a:srgbClr val="00B050"/>
                </a:solidFill>
              </a:rPr>
              <a:t>berulang</a:t>
            </a:r>
            <a:r>
              <a:rPr lang="en-US" sz="2200" dirty="0">
                <a:solidFill>
                  <a:srgbClr val="00B050"/>
                </a:solidFill>
              </a:rPr>
              <a:t>.</a:t>
            </a:r>
          </a:p>
          <a:p>
            <a:r>
              <a:rPr lang="en-US" sz="2200" dirty="0" err="1">
                <a:solidFill>
                  <a:srgbClr val="0070C0"/>
                </a:solidFill>
              </a:rPr>
              <a:t>Hasil</a:t>
            </a:r>
            <a:r>
              <a:rPr lang="en-US" sz="2200" dirty="0">
                <a:solidFill>
                  <a:srgbClr val="0070C0"/>
                </a:solidFill>
              </a:rPr>
              <a:t> yang </a:t>
            </a:r>
            <a:r>
              <a:rPr lang="en-US" sz="2200" dirty="0" err="1">
                <a:solidFill>
                  <a:srgbClr val="0070C0"/>
                </a:solidFill>
              </a:rPr>
              <a:t>dihasilkan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selama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fase</a:t>
            </a:r>
            <a:r>
              <a:rPr lang="en-US" sz="2200" dirty="0">
                <a:solidFill>
                  <a:srgbClr val="0070C0"/>
                </a:solidFill>
              </a:rPr>
              <a:t> </a:t>
            </a:r>
            <a:r>
              <a:rPr lang="en-US" sz="2200" i="1" dirty="0">
                <a:solidFill>
                  <a:srgbClr val="0070C0"/>
                </a:solidFill>
              </a:rPr>
              <a:t>testing</a:t>
            </a:r>
            <a:r>
              <a:rPr lang="en-US" sz="2200" dirty="0">
                <a:solidFill>
                  <a:srgbClr val="0070C0"/>
                </a:solidFill>
              </a:rPr>
              <a:t> </a:t>
            </a:r>
            <a:r>
              <a:rPr lang="en-US" sz="2200" dirty="0" err="1">
                <a:solidFill>
                  <a:srgbClr val="0070C0"/>
                </a:solidFill>
              </a:rPr>
              <a:t>sering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digunakan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untuk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mendefinisikan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kembali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satu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atau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lebih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masalah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dan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menginformasi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pemahaman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pengguna</a:t>
            </a:r>
            <a:r>
              <a:rPr lang="en-US" sz="2200" dirty="0">
                <a:solidFill>
                  <a:srgbClr val="0070C0"/>
                </a:solidFill>
              </a:rPr>
              <a:t>, </a:t>
            </a:r>
            <a:r>
              <a:rPr lang="en-US" sz="2200" dirty="0" err="1">
                <a:solidFill>
                  <a:srgbClr val="0070C0"/>
                </a:solidFill>
              </a:rPr>
              <a:t>kondisi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penggunaan</a:t>
            </a:r>
            <a:r>
              <a:rPr lang="en-US" sz="2200" dirty="0">
                <a:solidFill>
                  <a:srgbClr val="0070C0"/>
                </a:solidFill>
              </a:rPr>
              <a:t>, </a:t>
            </a:r>
            <a:r>
              <a:rPr lang="en-US" sz="2200" dirty="0" err="1">
                <a:solidFill>
                  <a:srgbClr val="0070C0"/>
                </a:solidFill>
              </a:rPr>
              <a:t>bagaimana</a:t>
            </a:r>
            <a:r>
              <a:rPr lang="en-US" sz="2200" dirty="0">
                <a:solidFill>
                  <a:srgbClr val="0070C0"/>
                </a:solidFill>
              </a:rPr>
              <a:t> orang </a:t>
            </a:r>
            <a:r>
              <a:rPr lang="en-US" sz="2200" dirty="0" err="1">
                <a:solidFill>
                  <a:srgbClr val="0070C0"/>
                </a:solidFill>
              </a:rPr>
              <a:t>berpikir</a:t>
            </a:r>
            <a:r>
              <a:rPr lang="en-US" sz="2200" dirty="0">
                <a:solidFill>
                  <a:srgbClr val="0070C0"/>
                </a:solidFill>
              </a:rPr>
              <a:t>, </a:t>
            </a:r>
            <a:r>
              <a:rPr lang="en-US" sz="2200" dirty="0" err="1">
                <a:solidFill>
                  <a:srgbClr val="0070C0"/>
                </a:solidFill>
              </a:rPr>
              <a:t>berperilaku</a:t>
            </a:r>
            <a:r>
              <a:rPr lang="en-US" sz="2200" dirty="0">
                <a:solidFill>
                  <a:srgbClr val="0070C0"/>
                </a:solidFill>
              </a:rPr>
              <a:t>, </a:t>
            </a:r>
            <a:r>
              <a:rPr lang="en-US" sz="2200" dirty="0" err="1">
                <a:solidFill>
                  <a:srgbClr val="0070C0"/>
                </a:solidFill>
              </a:rPr>
              <a:t>dan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merasakan</a:t>
            </a:r>
            <a:r>
              <a:rPr lang="en-US" sz="2200" dirty="0">
                <a:solidFill>
                  <a:srgbClr val="0070C0"/>
                </a:solidFill>
              </a:rPr>
              <a:t>, </a:t>
            </a:r>
            <a:r>
              <a:rPr lang="en-US" sz="2200" dirty="0" err="1">
                <a:solidFill>
                  <a:srgbClr val="0070C0"/>
                </a:solidFill>
              </a:rPr>
              <a:t>dan</a:t>
            </a:r>
            <a:r>
              <a:rPr lang="en-US" sz="2200" dirty="0">
                <a:solidFill>
                  <a:srgbClr val="0070C0"/>
                </a:solidFill>
              </a:rPr>
              <a:t> </a:t>
            </a:r>
            <a:r>
              <a:rPr lang="en-US" sz="2200" dirty="0" err="1">
                <a:solidFill>
                  <a:srgbClr val="0070C0"/>
                </a:solidFill>
              </a:rPr>
              <a:t>berempati</a:t>
            </a:r>
            <a:r>
              <a:rPr lang="en-US" sz="2200" dirty="0">
                <a:solidFill>
                  <a:srgbClr val="0070C0"/>
                </a:solidFill>
              </a:rPr>
              <a:t>. </a:t>
            </a:r>
          </a:p>
          <a:p>
            <a:r>
              <a:rPr lang="en-US" sz="2200" dirty="0" err="1"/>
              <a:t>Selama</a:t>
            </a:r>
            <a:r>
              <a:rPr lang="en-US" sz="2200" dirty="0"/>
              <a:t> </a:t>
            </a:r>
            <a:r>
              <a:rPr lang="en-US" sz="2200" dirty="0" err="1"/>
              <a:t>fase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, </a:t>
            </a:r>
            <a:r>
              <a:rPr lang="en-US" sz="2200" dirty="0" err="1"/>
              <a:t>perubahan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penyempurnaan</a:t>
            </a:r>
            <a:r>
              <a:rPr lang="en-US" sz="2200" dirty="0"/>
              <a:t> </a:t>
            </a:r>
            <a:r>
              <a:rPr lang="en-US" sz="2200" dirty="0" err="1"/>
              <a:t>dilakukan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menyingkirkan</a:t>
            </a:r>
            <a:r>
              <a:rPr lang="en-US" sz="2200" dirty="0"/>
              <a:t> </a:t>
            </a:r>
            <a:r>
              <a:rPr lang="en-US" sz="2200" dirty="0" err="1"/>
              <a:t>solusi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memperoleh</a:t>
            </a:r>
            <a:r>
              <a:rPr lang="en-US" sz="2200" dirty="0"/>
              <a:t> </a:t>
            </a:r>
            <a:r>
              <a:rPr lang="en-US" sz="2200" dirty="0" err="1"/>
              <a:t>pemahaman</a:t>
            </a:r>
            <a:r>
              <a:rPr lang="en-US" sz="2200" dirty="0"/>
              <a:t> </a:t>
            </a:r>
            <a:r>
              <a:rPr lang="en-US" sz="2200" dirty="0" err="1"/>
              <a:t>sedalam</a:t>
            </a:r>
            <a:r>
              <a:rPr lang="en-US" sz="2200" dirty="0"/>
              <a:t> </a:t>
            </a:r>
            <a:r>
              <a:rPr lang="en-US" sz="2200" dirty="0" err="1"/>
              <a:t>mungkin</a:t>
            </a:r>
            <a:r>
              <a:rPr lang="en-US" sz="2200" dirty="0"/>
              <a:t> </a:t>
            </a:r>
            <a:r>
              <a:rPr lang="en-US" sz="2200" dirty="0" err="1"/>
              <a:t>terhadap</a:t>
            </a:r>
            <a:r>
              <a:rPr lang="en-US" sz="2200" dirty="0"/>
              <a:t> </a:t>
            </a:r>
            <a:r>
              <a:rPr lang="en-US" sz="2200" dirty="0" err="1"/>
              <a:t>produk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penggunanya</a:t>
            </a:r>
            <a:r>
              <a:rPr lang="en-US" sz="22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5ADED-5639-451B-B8BE-7E79FBD65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58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Ada </a:t>
            </a:r>
            <a:r>
              <a:rPr lang="en-US" dirty="0" err="1"/>
              <a:t>Pertanyaan</a:t>
            </a:r>
            <a:r>
              <a:rPr lang="en-US" dirty="0"/>
              <a:t>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C74681-B531-4490-8F6C-094960132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51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Terimakasih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0FF744-D909-438D-BB03-71DFA7BF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9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94" y="579438"/>
            <a:ext cx="9910482" cy="944562"/>
          </a:xfrm>
        </p:spPr>
        <p:txBody>
          <a:bodyPr/>
          <a:lstStyle/>
          <a:p>
            <a:r>
              <a:rPr lang="en-US" dirty="0"/>
              <a:t>DEFINISI METODE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388" y="1524000"/>
            <a:ext cx="10112188" cy="3558988"/>
          </a:xfrm>
        </p:spPr>
        <p:txBody>
          <a:bodyPr>
            <a:normAutofit/>
          </a:bodyPr>
          <a:lstStyle/>
          <a:p>
            <a:r>
              <a:rPr lang="en-US" sz="2200" dirty="0" err="1"/>
              <a:t>Adalah</a:t>
            </a:r>
            <a:r>
              <a:rPr lang="en-US" sz="2200" dirty="0"/>
              <a:t> : </a:t>
            </a:r>
          </a:p>
          <a:p>
            <a:pPr lvl="1"/>
            <a:r>
              <a:rPr lang="en-US" sz="2200" dirty="0" err="1"/>
              <a:t>cara</a:t>
            </a:r>
            <a:r>
              <a:rPr lang="en-US" sz="2200" dirty="0"/>
              <a:t> </a:t>
            </a:r>
            <a:r>
              <a:rPr lang="en-US" sz="2200" dirty="0" err="1"/>
              <a:t>teratur</a:t>
            </a:r>
            <a:r>
              <a:rPr lang="en-US" sz="2200" dirty="0"/>
              <a:t> yang </a:t>
            </a:r>
            <a:r>
              <a:rPr lang="en-US" sz="2200" dirty="0" err="1"/>
              <a:t>digunakan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melaksanakan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pekerjaan</a:t>
            </a:r>
            <a:r>
              <a:rPr lang="en-US" sz="2200" dirty="0"/>
              <a:t> agar </a:t>
            </a:r>
            <a:r>
              <a:rPr lang="en-US" sz="2200" dirty="0" err="1"/>
              <a:t>tercapai</a:t>
            </a:r>
            <a:r>
              <a:rPr lang="en-US" sz="2200" dirty="0"/>
              <a:t> </a:t>
            </a:r>
            <a:r>
              <a:rPr lang="en-US" sz="2200" dirty="0" err="1"/>
              <a:t>sesuai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yang </a:t>
            </a:r>
            <a:r>
              <a:rPr lang="en-US" sz="2200" dirty="0" err="1"/>
              <a:t>dikehendaki</a:t>
            </a:r>
            <a:r>
              <a:rPr lang="en-US" sz="2200" dirty="0"/>
              <a:t>; </a:t>
            </a:r>
          </a:p>
          <a:p>
            <a:pPr lvl="1"/>
            <a:r>
              <a:rPr lang="en-US" sz="2200" dirty="0" err="1"/>
              <a:t>cara</a:t>
            </a:r>
            <a:r>
              <a:rPr lang="en-US" sz="2200" dirty="0"/>
              <a:t> </a:t>
            </a:r>
            <a:r>
              <a:rPr lang="en-US" sz="2200" dirty="0" err="1"/>
              <a:t>kerja</a:t>
            </a:r>
            <a:r>
              <a:rPr lang="en-US" sz="2200" dirty="0"/>
              <a:t> yang </a:t>
            </a:r>
            <a:r>
              <a:rPr lang="en-US" sz="2200" dirty="0" err="1"/>
              <a:t>bersistem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memudahkan</a:t>
            </a:r>
            <a:r>
              <a:rPr lang="en-US" sz="2200" dirty="0"/>
              <a:t> </a:t>
            </a:r>
            <a:r>
              <a:rPr lang="en-US" sz="2200" dirty="0" err="1"/>
              <a:t>pelaksanaan</a:t>
            </a:r>
            <a:r>
              <a:rPr lang="en-US" sz="2200" dirty="0"/>
              <a:t> </a:t>
            </a:r>
            <a:r>
              <a:rPr lang="en-US" sz="2200" dirty="0" err="1"/>
              <a:t>suatu</a:t>
            </a:r>
            <a:r>
              <a:rPr lang="en-US" sz="2200" dirty="0"/>
              <a:t> </a:t>
            </a:r>
            <a:r>
              <a:rPr lang="en-US" sz="2200" dirty="0" err="1"/>
              <a:t>kegiatan</a:t>
            </a:r>
            <a:r>
              <a:rPr lang="en-US" sz="2200" dirty="0"/>
              <a:t> </a:t>
            </a:r>
            <a:r>
              <a:rPr lang="en-US" sz="2200" dirty="0" err="1"/>
              <a:t>guna</a:t>
            </a:r>
            <a:r>
              <a:rPr lang="en-US" sz="2200" dirty="0"/>
              <a:t> </a:t>
            </a:r>
            <a:r>
              <a:rPr lang="en-US" sz="2200" dirty="0" err="1"/>
              <a:t>mencapai</a:t>
            </a:r>
            <a:r>
              <a:rPr lang="en-US" sz="2200" dirty="0"/>
              <a:t> </a:t>
            </a:r>
            <a:r>
              <a:rPr lang="en-US" sz="2200" dirty="0" err="1"/>
              <a:t>tujuan</a:t>
            </a:r>
            <a:r>
              <a:rPr lang="en-US" sz="2200" dirty="0"/>
              <a:t> yang </a:t>
            </a:r>
            <a:r>
              <a:rPr lang="en-US" sz="2200" dirty="0" err="1"/>
              <a:t>ditentukan</a:t>
            </a:r>
            <a:r>
              <a:rPr lang="en-US" sz="2200" dirty="0"/>
              <a:t>.</a:t>
            </a:r>
          </a:p>
          <a:p>
            <a:pPr lvl="1"/>
            <a:endParaRPr lang="en-US" sz="2200" dirty="0"/>
          </a:p>
          <a:p>
            <a:r>
              <a:rPr lang="en-US" sz="2200" dirty="0" err="1"/>
              <a:t>Metodologi</a:t>
            </a:r>
            <a:r>
              <a:rPr lang="en-US" sz="2200" dirty="0"/>
              <a:t> : </a:t>
            </a:r>
            <a:r>
              <a:rPr lang="en-US" sz="2200" dirty="0" err="1"/>
              <a:t>ilmu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; </a:t>
            </a:r>
            <a:r>
              <a:rPr lang="en-US" sz="2200" dirty="0" err="1"/>
              <a:t>uraian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1E67A0-01DC-45A2-A676-887D6BFD2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1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753" y="583470"/>
            <a:ext cx="9950823" cy="961168"/>
          </a:xfrm>
        </p:spPr>
        <p:txBody>
          <a:bodyPr/>
          <a:lstStyle/>
          <a:p>
            <a:r>
              <a:rPr lang="en-US" dirty="0"/>
              <a:t>DEFINISI PERANCANGAN (DESAIN)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8834" y="1544638"/>
            <a:ext cx="10098742" cy="4830763"/>
          </a:xfrm>
        </p:spPr>
        <p:txBody>
          <a:bodyPr>
            <a:normAutofit/>
          </a:bodyPr>
          <a:lstStyle/>
          <a:p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 </a:t>
            </a:r>
            <a:r>
              <a:rPr lang="en-US" sz="2200" dirty="0" err="1"/>
              <a:t>desain</a:t>
            </a:r>
            <a:r>
              <a:rPr lang="en-US" sz="2200" dirty="0"/>
              <a:t>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en-US" sz="2200" dirty="0" err="1"/>
              <a:t>upaya</a:t>
            </a:r>
            <a:r>
              <a:rPr lang="en-US" sz="2200" dirty="0"/>
              <a:t> </a:t>
            </a:r>
            <a:r>
              <a:rPr lang="en-US" sz="2200" dirty="0" err="1"/>
              <a:t>pemecahan</a:t>
            </a:r>
            <a:r>
              <a:rPr lang="en-US" sz="2200" dirty="0"/>
              <a:t> </a:t>
            </a:r>
            <a:r>
              <a:rPr lang="en-US" sz="2200" dirty="0" err="1"/>
              <a:t>masalah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memenuhi</a:t>
            </a:r>
            <a:r>
              <a:rPr lang="en-US" sz="2200" dirty="0"/>
              <a:t> </a:t>
            </a:r>
            <a:r>
              <a:rPr lang="en-US" sz="2200" dirty="0" err="1"/>
              <a:t>kebutuhan</a:t>
            </a:r>
            <a:r>
              <a:rPr lang="en-US" sz="2200" dirty="0"/>
              <a:t> </a:t>
            </a:r>
            <a:r>
              <a:rPr lang="en-US" sz="2200" dirty="0" err="1"/>
              <a:t>manusia</a:t>
            </a:r>
            <a:r>
              <a:rPr lang="en-US" sz="2200" dirty="0"/>
              <a:t>.</a:t>
            </a:r>
          </a:p>
          <a:p>
            <a:r>
              <a:rPr lang="en-US" sz="2200" dirty="0" err="1"/>
              <a:t>Menurut</a:t>
            </a:r>
            <a:r>
              <a:rPr lang="en-US" sz="2200" dirty="0"/>
              <a:t> </a:t>
            </a:r>
            <a:r>
              <a:rPr lang="en-US" sz="2200" dirty="0" err="1"/>
              <a:t>beberapa</a:t>
            </a:r>
            <a:r>
              <a:rPr lang="en-US" sz="2200" dirty="0"/>
              <a:t> </a:t>
            </a:r>
            <a:r>
              <a:rPr lang="en-US" sz="2200" dirty="0" err="1"/>
              <a:t>ahli</a:t>
            </a:r>
            <a:r>
              <a:rPr lang="en-US" sz="2200" dirty="0"/>
              <a:t>:</a:t>
            </a:r>
          </a:p>
          <a:p>
            <a:pPr lvl="1"/>
            <a:r>
              <a:rPr lang="en-US" sz="2000" dirty="0" err="1"/>
              <a:t>Desain</a:t>
            </a:r>
            <a:r>
              <a:rPr lang="en-US" sz="2000" dirty="0"/>
              <a:t>: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kreasi</a:t>
            </a:r>
            <a:r>
              <a:rPr lang="en-US" sz="2000" dirty="0"/>
              <a:t> </a:t>
            </a:r>
            <a:r>
              <a:rPr lang="en-US" sz="2000" dirty="0" err="1"/>
              <a:t>seniman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memenuhi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pula (</a:t>
            </a:r>
            <a:r>
              <a:rPr lang="en-US" sz="2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Walter Gropius, 1919</a:t>
            </a:r>
            <a:r>
              <a:rPr lang="en-US" sz="2000" dirty="0"/>
              <a:t>).</a:t>
            </a:r>
          </a:p>
          <a:p>
            <a:pPr lvl="1"/>
            <a:r>
              <a:rPr lang="en-US" sz="2000" dirty="0" err="1"/>
              <a:t>Desain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pemecahan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target yang </a:t>
            </a:r>
            <a:r>
              <a:rPr lang="en-US" sz="2000" dirty="0" err="1"/>
              <a:t>jelas</a:t>
            </a:r>
            <a:r>
              <a:rPr lang="en-US" sz="2000" dirty="0"/>
              <a:t> (</a:t>
            </a:r>
            <a:r>
              <a:rPr lang="en-US" sz="2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Acer, 1965</a:t>
            </a:r>
            <a:r>
              <a:rPr lang="en-US" sz="2000" dirty="0"/>
              <a:t>)</a:t>
            </a:r>
          </a:p>
          <a:p>
            <a:pPr lvl="1"/>
            <a:r>
              <a:rPr lang="en-US" sz="2000" dirty="0" err="1"/>
              <a:t>Desain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temuan</a:t>
            </a:r>
            <a:r>
              <a:rPr lang="en-US" sz="2000" dirty="0"/>
              <a:t> </a:t>
            </a:r>
            <a:r>
              <a:rPr lang="en-US" sz="2000" dirty="0" err="1"/>
              <a:t>unsur</a:t>
            </a:r>
            <a:r>
              <a:rPr lang="en-US" sz="2000" dirty="0"/>
              <a:t> </a:t>
            </a:r>
            <a:r>
              <a:rPr lang="en-US" sz="2000" dirty="0" err="1"/>
              <a:t>fisik</a:t>
            </a:r>
            <a:r>
              <a:rPr lang="en-US" sz="2000" dirty="0"/>
              <a:t> yang paling </a:t>
            </a:r>
            <a:r>
              <a:rPr lang="en-US" sz="2000" dirty="0" err="1"/>
              <a:t>objektif</a:t>
            </a:r>
            <a:r>
              <a:rPr lang="en-US" sz="2000" dirty="0"/>
              <a:t> (</a:t>
            </a:r>
            <a:r>
              <a:rPr lang="en-US" sz="2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Aleksander, 1963</a:t>
            </a:r>
            <a:r>
              <a:rPr lang="en-US" sz="2000" dirty="0"/>
              <a:t>)</a:t>
            </a:r>
          </a:p>
          <a:p>
            <a:pPr lvl="1"/>
            <a:r>
              <a:rPr lang="en-US" sz="2000" dirty="0" err="1"/>
              <a:t>Desain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tindakan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inisiatif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mengubah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manusia</a:t>
            </a:r>
            <a:r>
              <a:rPr lang="en-US" sz="2000" dirty="0"/>
              <a:t> (</a:t>
            </a:r>
            <a:r>
              <a:rPr lang="en-US" sz="20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Jones, 1970</a:t>
            </a:r>
            <a:r>
              <a:rPr lang="en-US" sz="2000" dirty="0"/>
              <a:t>).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211A3-7AA5-4598-9621-18E1451F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1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752" y="644430"/>
            <a:ext cx="9923929" cy="1280890"/>
          </a:xfrm>
        </p:spPr>
        <p:txBody>
          <a:bodyPr/>
          <a:lstStyle/>
          <a:p>
            <a:r>
              <a:rPr lang="en-US" dirty="0"/>
              <a:t>METODE PERANCANGAN UI/UX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588" y="1473200"/>
            <a:ext cx="10112094" cy="5075518"/>
          </a:xfrm>
        </p:spPr>
        <p:txBody>
          <a:bodyPr>
            <a:noAutofit/>
          </a:bodyPr>
          <a:lstStyle/>
          <a:p>
            <a:r>
              <a:rPr lang="en-US" sz="2200" dirty="0" err="1"/>
              <a:t>Perancangan</a:t>
            </a:r>
            <a:r>
              <a:rPr lang="en-US" sz="2200" dirty="0"/>
              <a:t> UI/UX </a:t>
            </a:r>
            <a:r>
              <a:rPr lang="en-US" sz="2200" dirty="0" err="1"/>
              <a:t>adalah</a:t>
            </a:r>
            <a:r>
              <a:rPr lang="en-US" sz="2200" dirty="0"/>
              <a:t> proses </a:t>
            </a:r>
            <a:r>
              <a:rPr lang="en-US" sz="2200" dirty="0" err="1"/>
              <a:t>pengembangan</a:t>
            </a:r>
            <a:r>
              <a:rPr lang="en-US" sz="2200" dirty="0"/>
              <a:t> </a:t>
            </a:r>
            <a:r>
              <a:rPr lang="en-US" sz="2200" dirty="0" err="1"/>
              <a:t>antarmuka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pengalaman</a:t>
            </a:r>
            <a:r>
              <a:rPr lang="en-US" sz="2200" dirty="0"/>
              <a:t> </a:t>
            </a:r>
            <a:r>
              <a:rPr lang="en-US" sz="2200" dirty="0" err="1"/>
              <a:t>pengguna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efektif</a:t>
            </a:r>
            <a:r>
              <a:rPr lang="en-US" sz="2200" dirty="0"/>
              <a:t>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en-US" sz="2200" dirty="0" err="1"/>
              <a:t>aplikasi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sistem</a:t>
            </a:r>
            <a:r>
              <a:rPr lang="en-US" sz="2200" dirty="0"/>
              <a:t>.</a:t>
            </a:r>
          </a:p>
          <a:p>
            <a:endParaRPr lang="en-US" sz="2200" dirty="0"/>
          </a:p>
          <a:p>
            <a:r>
              <a:rPr lang="en-US" sz="2200" dirty="0"/>
              <a:t>UI </a:t>
            </a:r>
            <a:r>
              <a:rPr lang="en-US" sz="2200" dirty="0" err="1"/>
              <a:t>adalah</a:t>
            </a:r>
            <a:r>
              <a:rPr lang="en-US" sz="2200" dirty="0"/>
              <a:t> </a:t>
            </a:r>
            <a:r>
              <a:rPr lang="en-US" sz="2200" dirty="0" err="1"/>
              <a:t>konsep</a:t>
            </a:r>
            <a:r>
              <a:rPr lang="en-US" sz="2200" dirty="0"/>
              <a:t> yang </a:t>
            </a:r>
            <a:r>
              <a:rPr lang="en-US" sz="2200" dirty="0" err="1"/>
              <a:t>melibatkan</a:t>
            </a:r>
            <a:r>
              <a:rPr lang="en-US" sz="2200" dirty="0"/>
              <a:t> </a:t>
            </a:r>
            <a:r>
              <a:rPr lang="en-US" sz="2200" dirty="0" err="1"/>
              <a:t>peletakan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</a:t>
            </a:r>
            <a:r>
              <a:rPr lang="en-US" sz="2200" dirty="0" err="1"/>
              <a:t>pengaturan</a:t>
            </a:r>
            <a:r>
              <a:rPr lang="en-US" sz="2200" dirty="0"/>
              <a:t> </a:t>
            </a:r>
            <a:r>
              <a:rPr lang="en-US" sz="2200" dirty="0" err="1"/>
              <a:t>elemen</a:t>
            </a:r>
            <a:r>
              <a:rPr lang="en-US" sz="2200" dirty="0"/>
              <a:t> </a:t>
            </a:r>
            <a:r>
              <a:rPr lang="en-US" sz="2200" dirty="0" err="1"/>
              <a:t>seperti</a:t>
            </a:r>
            <a:r>
              <a:rPr lang="en-US" sz="2200" dirty="0"/>
              <a:t> </a:t>
            </a:r>
            <a:r>
              <a:rPr lang="en-US" sz="2200" dirty="0" err="1"/>
              <a:t>tombol</a:t>
            </a:r>
            <a:r>
              <a:rPr lang="en-US" sz="2200" dirty="0"/>
              <a:t>, ikon, dan </a:t>
            </a:r>
            <a:r>
              <a:rPr lang="en-US" sz="2200" dirty="0" err="1"/>
              <a:t>teks</a:t>
            </a:r>
            <a:r>
              <a:rPr lang="en-US" sz="2200" dirty="0"/>
              <a:t> di </a:t>
            </a:r>
            <a:r>
              <a:rPr lang="en-US" sz="2200" dirty="0" err="1"/>
              <a:t>antarmuka</a:t>
            </a:r>
            <a:r>
              <a:rPr lang="en-US" sz="2200" dirty="0"/>
              <a:t>. </a:t>
            </a:r>
          </a:p>
          <a:p>
            <a:endParaRPr lang="en-US" sz="2200" dirty="0"/>
          </a:p>
          <a:p>
            <a:r>
              <a:rPr lang="en-US" sz="2200" dirty="0"/>
              <a:t>UX </a:t>
            </a:r>
            <a:r>
              <a:rPr lang="en-US" sz="2200" dirty="0" err="1"/>
              <a:t>berfokus</a:t>
            </a:r>
            <a:r>
              <a:rPr lang="en-US" sz="2200" dirty="0"/>
              <a:t> pada </a:t>
            </a:r>
            <a:r>
              <a:rPr lang="en-US" sz="2200" dirty="0" err="1"/>
              <a:t>pengalaman</a:t>
            </a:r>
            <a:r>
              <a:rPr lang="en-US" sz="2200" dirty="0"/>
              <a:t> </a:t>
            </a:r>
            <a:r>
              <a:rPr lang="en-US" sz="2200" dirty="0" err="1"/>
              <a:t>pengguna</a:t>
            </a:r>
            <a:r>
              <a:rPr lang="en-US" sz="2200" dirty="0"/>
              <a:t> </a:t>
            </a:r>
            <a:r>
              <a:rPr lang="en-US" sz="2200" dirty="0" err="1"/>
              <a:t>saat</a:t>
            </a:r>
            <a:r>
              <a:rPr lang="en-US" sz="2200" dirty="0"/>
              <a:t> </a:t>
            </a:r>
            <a:r>
              <a:rPr lang="en-US" sz="2200" dirty="0" err="1"/>
              <a:t>berinteraksi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produk</a:t>
            </a:r>
            <a:r>
              <a:rPr lang="en-US" sz="2200" dirty="0"/>
              <a:t>. </a:t>
            </a:r>
          </a:p>
          <a:p>
            <a:endParaRPr lang="en-US" sz="2200" dirty="0"/>
          </a:p>
          <a:p>
            <a:r>
              <a:rPr lang="en-US" sz="2200" dirty="0" err="1"/>
              <a:t>Perancangan</a:t>
            </a:r>
            <a:r>
              <a:rPr lang="en-US" sz="2200" dirty="0"/>
              <a:t> UI/UX </a:t>
            </a:r>
            <a:r>
              <a:rPr lang="en-US" sz="2200" dirty="0" err="1"/>
              <a:t>melibatkan</a:t>
            </a:r>
            <a:r>
              <a:rPr lang="en-US" sz="2200" dirty="0"/>
              <a:t> </a:t>
            </a:r>
            <a:r>
              <a:rPr lang="en-US" sz="2200" dirty="0" err="1"/>
              <a:t>beberapa</a:t>
            </a:r>
            <a:r>
              <a:rPr lang="en-US" sz="2200" dirty="0"/>
              <a:t> </a:t>
            </a:r>
            <a:r>
              <a:rPr lang="en-US" sz="2200" dirty="0" err="1"/>
              <a:t>aspek</a:t>
            </a:r>
            <a:r>
              <a:rPr lang="en-US" sz="2200" dirty="0"/>
              <a:t>, yang </a:t>
            </a:r>
            <a:r>
              <a:rPr lang="en-US" sz="2200" dirty="0" err="1"/>
              <a:t>mencakup</a:t>
            </a:r>
            <a:r>
              <a:rPr lang="en-US" sz="2200" dirty="0"/>
              <a:t> </a:t>
            </a:r>
            <a:r>
              <a:rPr lang="en-US" sz="2200" dirty="0" err="1"/>
              <a:t>pemahaman</a:t>
            </a:r>
            <a:r>
              <a:rPr lang="en-US" sz="2200" dirty="0"/>
              <a:t> </a:t>
            </a:r>
            <a:r>
              <a:rPr lang="en-US" sz="2200" dirty="0" err="1"/>
              <a:t>kebutuhan</a:t>
            </a:r>
            <a:r>
              <a:rPr lang="en-US" sz="2200" dirty="0"/>
              <a:t> </a:t>
            </a:r>
            <a:r>
              <a:rPr lang="en-US" sz="2200" dirty="0" err="1"/>
              <a:t>pengguna</a:t>
            </a:r>
            <a:r>
              <a:rPr lang="en-US" sz="2200" dirty="0"/>
              <a:t>, </a:t>
            </a:r>
            <a:r>
              <a:rPr lang="en-US" sz="2200" dirty="0" err="1"/>
              <a:t>desain</a:t>
            </a:r>
            <a:r>
              <a:rPr lang="en-US" sz="2200" dirty="0"/>
              <a:t> </a:t>
            </a:r>
            <a:r>
              <a:rPr lang="en-US" sz="2200" dirty="0" err="1"/>
              <a:t>interaksi</a:t>
            </a:r>
            <a:r>
              <a:rPr lang="en-US" sz="2200" dirty="0"/>
              <a:t>, </a:t>
            </a:r>
            <a:r>
              <a:rPr lang="en-US" sz="2200" dirty="0" err="1"/>
              <a:t>hingga</a:t>
            </a:r>
            <a:r>
              <a:rPr lang="en-US" sz="2200" dirty="0"/>
              <a:t> </a:t>
            </a:r>
            <a:r>
              <a:rPr lang="en-US" sz="2200" dirty="0" err="1"/>
              <a:t>pengujian</a:t>
            </a:r>
            <a:r>
              <a:rPr lang="en-US" sz="2200" dirty="0"/>
              <a:t> </a:t>
            </a:r>
            <a:r>
              <a:rPr lang="en-US" sz="2200" dirty="0" err="1"/>
              <a:t>kegunaan</a:t>
            </a:r>
            <a:r>
              <a:rPr lang="en-US" sz="2200" dirty="0"/>
              <a:t>. </a:t>
            </a:r>
            <a:br>
              <a:rPr lang="en-US" sz="2200" dirty="0"/>
            </a:b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02BE12-CFB1-4AF2-AF84-6AC0BF594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9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24110"/>
            <a:ext cx="9923927" cy="1280890"/>
          </a:xfrm>
        </p:spPr>
        <p:txBody>
          <a:bodyPr>
            <a:normAutofit/>
          </a:bodyPr>
          <a:lstStyle/>
          <a:p>
            <a:r>
              <a:rPr lang="en-US" dirty="0"/>
              <a:t>MANFAAT PENERAPAN METODE UI/UX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940" y="1355995"/>
            <a:ext cx="5325036" cy="4862124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fontAlgn="base">
              <a:spcBef>
                <a:spcPts val="0"/>
              </a:spcBef>
            </a:pPr>
            <a:r>
              <a:rPr lang="en-US" sz="1700" b="1" dirty="0" err="1"/>
              <a:t>Meningkatkan</a:t>
            </a:r>
            <a:r>
              <a:rPr lang="en-US" sz="1700" b="1" dirty="0"/>
              <a:t> </a:t>
            </a:r>
            <a:r>
              <a:rPr lang="en-US" sz="1700" b="1" dirty="0" err="1"/>
              <a:t>Kepuasan</a:t>
            </a:r>
            <a:r>
              <a:rPr lang="en-US" sz="1700" b="1" dirty="0"/>
              <a:t> </a:t>
            </a:r>
            <a:r>
              <a:rPr lang="en-US" sz="1700" b="1" dirty="0" err="1"/>
              <a:t>Pengguna</a:t>
            </a:r>
            <a:r>
              <a:rPr lang="en-US" sz="1700" dirty="0"/>
              <a:t> </a:t>
            </a:r>
          </a:p>
          <a:p>
            <a:pPr marL="457200" lvl="1" indent="0" fontAlgn="base">
              <a:spcBef>
                <a:spcPts val="0"/>
              </a:spcBef>
              <a:buNone/>
            </a:pP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fokus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/>
              <a:t>kebutuhan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preferensi</a:t>
            </a:r>
            <a:r>
              <a:rPr lang="en-US" sz="1700" dirty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, </a:t>
            </a:r>
            <a:r>
              <a:rPr lang="en-US" sz="1700" dirty="0" err="1"/>
              <a:t>metode</a:t>
            </a:r>
            <a:r>
              <a:rPr lang="en-US" sz="1700" dirty="0"/>
              <a:t> </a:t>
            </a:r>
            <a:r>
              <a:rPr lang="en-US" sz="1700" dirty="0" err="1"/>
              <a:t>perancangan</a:t>
            </a:r>
            <a:r>
              <a:rPr lang="en-US" sz="1700" dirty="0"/>
              <a:t> UI/UX yang </a:t>
            </a:r>
            <a:r>
              <a:rPr lang="en-US" sz="1700" dirty="0" err="1"/>
              <a:t>baik</a:t>
            </a:r>
            <a:r>
              <a:rPr lang="en-US" sz="1700" dirty="0"/>
              <a:t>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meningkatkan</a:t>
            </a:r>
            <a:r>
              <a:rPr lang="en-US" sz="1700" dirty="0"/>
              <a:t> </a:t>
            </a:r>
            <a:r>
              <a:rPr lang="en-US" sz="1700" dirty="0" err="1"/>
              <a:t>kepuasan</a:t>
            </a:r>
            <a:r>
              <a:rPr lang="en-US" sz="1700" dirty="0"/>
              <a:t> </a:t>
            </a:r>
            <a:r>
              <a:rPr lang="en-US" sz="1700" dirty="0" err="1"/>
              <a:t>konsumen</a:t>
            </a:r>
            <a:r>
              <a:rPr lang="en-US" sz="1700" dirty="0"/>
              <a:t>.</a:t>
            </a:r>
          </a:p>
          <a:p>
            <a:pPr fontAlgn="base">
              <a:spcBef>
                <a:spcPts val="0"/>
              </a:spcBef>
            </a:pPr>
            <a:r>
              <a:rPr lang="en-US" sz="1700" b="1" dirty="0" err="1"/>
              <a:t>Mengurangi</a:t>
            </a:r>
            <a:r>
              <a:rPr lang="en-US" sz="1700" b="1" dirty="0"/>
              <a:t> </a:t>
            </a:r>
            <a:r>
              <a:rPr lang="en-US" sz="1700" b="1" dirty="0" err="1"/>
              <a:t>Biaya</a:t>
            </a:r>
            <a:r>
              <a:rPr lang="en-US" sz="1700" b="1" dirty="0"/>
              <a:t> </a:t>
            </a:r>
            <a:r>
              <a:rPr lang="en-US" sz="1700" b="1" dirty="0" err="1"/>
              <a:t>Pengembangan</a:t>
            </a:r>
            <a:endParaRPr lang="en-US" sz="1700" b="1" dirty="0"/>
          </a:p>
          <a:p>
            <a:pPr marL="457200" lvl="1" indent="0" fontAlgn="base">
              <a:spcBef>
                <a:spcPts val="0"/>
              </a:spcBef>
              <a:buNone/>
            </a:pPr>
            <a:r>
              <a:rPr lang="en-US" sz="1700" dirty="0" err="1"/>
              <a:t>Penerapan</a:t>
            </a:r>
            <a:r>
              <a:rPr lang="en-US" sz="1700" dirty="0"/>
              <a:t> </a:t>
            </a:r>
            <a:r>
              <a:rPr lang="en-US" sz="1700" dirty="0" err="1"/>
              <a:t>metode</a:t>
            </a:r>
            <a:r>
              <a:rPr lang="en-US" sz="1700" dirty="0"/>
              <a:t> UI/UX </a:t>
            </a:r>
            <a:r>
              <a:rPr lang="en-US" sz="1700" dirty="0" err="1"/>
              <a:t>sejak</a:t>
            </a:r>
            <a:r>
              <a:rPr lang="en-US" sz="1700" dirty="0"/>
              <a:t> </a:t>
            </a:r>
            <a:r>
              <a:rPr lang="en-US" sz="1700" dirty="0" err="1"/>
              <a:t>awal</a:t>
            </a:r>
            <a:r>
              <a:rPr lang="en-US" sz="1700" dirty="0"/>
              <a:t> proses </a:t>
            </a:r>
            <a:r>
              <a:rPr lang="en-US" sz="1700" dirty="0" err="1"/>
              <a:t>desain</a:t>
            </a:r>
            <a:r>
              <a:rPr lang="en-US" sz="1700" dirty="0"/>
              <a:t>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mengidentifikasi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mengatasi</a:t>
            </a:r>
            <a:r>
              <a:rPr lang="en-US" sz="1700" dirty="0"/>
              <a:t> </a:t>
            </a:r>
            <a:r>
              <a:rPr lang="en-US" sz="1700" dirty="0" err="1"/>
              <a:t>masalah</a:t>
            </a:r>
            <a:r>
              <a:rPr lang="en-US" sz="1700" dirty="0"/>
              <a:t> </a:t>
            </a:r>
            <a:r>
              <a:rPr lang="en-US" sz="1700" dirty="0" err="1"/>
              <a:t>penggunaan</a:t>
            </a:r>
            <a:r>
              <a:rPr lang="en-US" sz="1700" dirty="0"/>
              <a:t> </a:t>
            </a:r>
            <a:r>
              <a:rPr lang="en-US" sz="1700" dirty="0" err="1"/>
              <a:t>lebih</a:t>
            </a:r>
            <a:r>
              <a:rPr lang="en-US" sz="1700" dirty="0"/>
              <a:t> </a:t>
            </a:r>
            <a:r>
              <a:rPr lang="en-US" sz="1700" dirty="0" err="1"/>
              <a:t>cepat</a:t>
            </a:r>
            <a:r>
              <a:rPr lang="en-US" sz="1700" dirty="0"/>
              <a:t>. </a:t>
            </a:r>
            <a:r>
              <a:rPr lang="en-US" sz="1700" dirty="0" err="1"/>
              <a:t>Ini</a:t>
            </a:r>
            <a:r>
              <a:rPr lang="en-US" sz="1700" dirty="0"/>
              <a:t> </a:t>
            </a:r>
            <a:r>
              <a:rPr lang="en-US" sz="1700" dirty="0" err="1"/>
              <a:t>mengurangi</a:t>
            </a:r>
            <a:r>
              <a:rPr lang="en-US" sz="1700" dirty="0"/>
              <a:t> </a:t>
            </a:r>
            <a:r>
              <a:rPr lang="en-US" sz="1700" dirty="0" err="1"/>
              <a:t>kebutuhan</a:t>
            </a:r>
            <a:r>
              <a:rPr lang="en-US" sz="1700" dirty="0"/>
              <a:t> </a:t>
            </a:r>
            <a:r>
              <a:rPr lang="en-US" sz="1700" dirty="0" err="1"/>
              <a:t>akan</a:t>
            </a:r>
            <a:r>
              <a:rPr lang="en-US" sz="1700" dirty="0"/>
              <a:t> </a:t>
            </a:r>
            <a:r>
              <a:rPr lang="en-US" sz="1700" dirty="0" err="1"/>
              <a:t>revisi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pengembangan</a:t>
            </a:r>
            <a:r>
              <a:rPr lang="en-US" sz="1700" dirty="0"/>
              <a:t> </a:t>
            </a:r>
            <a:r>
              <a:rPr lang="en-US" sz="1700" dirty="0" err="1"/>
              <a:t>ulang</a:t>
            </a:r>
            <a:r>
              <a:rPr lang="en-US" sz="1700" dirty="0"/>
              <a:t> di </a:t>
            </a:r>
            <a:r>
              <a:rPr lang="en-US" sz="1700" dirty="0" err="1"/>
              <a:t>kemudian</a:t>
            </a:r>
            <a:r>
              <a:rPr lang="en-US" sz="1700" dirty="0"/>
              <a:t> </a:t>
            </a:r>
            <a:r>
              <a:rPr lang="en-US" sz="1700" dirty="0" err="1"/>
              <a:t>hari</a:t>
            </a:r>
            <a:r>
              <a:rPr lang="en-US" sz="1700" dirty="0"/>
              <a:t>.</a:t>
            </a:r>
          </a:p>
          <a:p>
            <a:pPr fontAlgn="base">
              <a:spcBef>
                <a:spcPts val="0"/>
              </a:spcBef>
            </a:pPr>
            <a:r>
              <a:rPr lang="en-US" sz="1700" b="1" dirty="0" err="1"/>
              <a:t>Meningkatkan</a:t>
            </a:r>
            <a:r>
              <a:rPr lang="en-US" sz="1700" b="1" dirty="0"/>
              <a:t> </a:t>
            </a:r>
            <a:r>
              <a:rPr lang="en-US" sz="1700" b="1" dirty="0" err="1"/>
              <a:t>Retensi</a:t>
            </a:r>
            <a:r>
              <a:rPr lang="en-US" sz="1700" b="1" dirty="0"/>
              <a:t> </a:t>
            </a:r>
            <a:r>
              <a:rPr lang="en-US" sz="1700" b="1" dirty="0" err="1"/>
              <a:t>Pengguna</a:t>
            </a:r>
            <a:endParaRPr lang="en-US" sz="1700" b="1" dirty="0"/>
          </a:p>
          <a:p>
            <a:pPr marL="457200" lvl="1" indent="0" fontAlgn="base">
              <a:spcBef>
                <a:spcPts val="0"/>
              </a:spcBef>
              <a:buNone/>
            </a:pPr>
            <a:r>
              <a:rPr lang="en-US" sz="1700" dirty="0" err="1"/>
              <a:t>Antarmuka</a:t>
            </a:r>
            <a:r>
              <a:rPr lang="en-US" sz="1700" dirty="0"/>
              <a:t> yang </a:t>
            </a:r>
            <a:r>
              <a:rPr lang="en-US" sz="1700" dirty="0" err="1"/>
              <a:t>intuitif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pengalaman</a:t>
            </a:r>
            <a:r>
              <a:rPr lang="en-US" sz="1700" dirty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 yang </a:t>
            </a:r>
            <a:r>
              <a:rPr lang="en-US" sz="1700" dirty="0" err="1"/>
              <a:t>menyenangkan</a:t>
            </a:r>
            <a:r>
              <a:rPr lang="en-US" sz="1700" dirty="0"/>
              <a:t> </a:t>
            </a:r>
            <a:r>
              <a:rPr lang="en-US" sz="1700" dirty="0" err="1"/>
              <a:t>mendorong</a:t>
            </a:r>
            <a:r>
              <a:rPr lang="en-US" sz="1700" dirty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terus</a:t>
            </a:r>
            <a:r>
              <a:rPr lang="en-US" sz="1700" dirty="0"/>
              <a:t> </a:t>
            </a:r>
            <a:r>
              <a:rPr lang="en-US" sz="1700" dirty="0" err="1"/>
              <a:t>kembali</a:t>
            </a:r>
            <a:r>
              <a:rPr lang="en-US" sz="1700" dirty="0"/>
              <a:t>. </a:t>
            </a:r>
            <a:r>
              <a:rPr lang="en-US" sz="1700" dirty="0" err="1"/>
              <a:t>Ini</a:t>
            </a:r>
            <a:r>
              <a:rPr lang="en-US" sz="1700" dirty="0"/>
              <a:t> </a:t>
            </a:r>
            <a:r>
              <a:rPr lang="en-US" sz="1700" dirty="0" err="1"/>
              <a:t>meningkatkan</a:t>
            </a:r>
            <a:r>
              <a:rPr lang="en-US" sz="1700" dirty="0"/>
              <a:t> </a:t>
            </a:r>
            <a:r>
              <a:rPr lang="en-US" sz="1700" dirty="0" err="1"/>
              <a:t>retensi</a:t>
            </a:r>
            <a:r>
              <a:rPr lang="en-US" sz="1700" dirty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memperkuat</a:t>
            </a:r>
            <a:r>
              <a:rPr lang="en-US" sz="1700" dirty="0"/>
              <a:t> </a:t>
            </a:r>
            <a:r>
              <a:rPr lang="en-US" sz="1700" dirty="0" err="1"/>
              <a:t>loyalitas</a:t>
            </a:r>
            <a:r>
              <a:rPr lang="en-US" sz="1700" dirty="0"/>
              <a:t> </a:t>
            </a:r>
            <a:r>
              <a:rPr lang="en-US" sz="1700" dirty="0" err="1"/>
              <a:t>terhadap</a:t>
            </a:r>
            <a:r>
              <a:rPr lang="en-US" sz="1700" dirty="0"/>
              <a:t> </a:t>
            </a:r>
            <a:r>
              <a:rPr lang="en-US" sz="1700" dirty="0" err="1"/>
              <a:t>merek</a:t>
            </a:r>
            <a:r>
              <a:rPr lang="en-US" sz="1700" dirty="0"/>
              <a:t>.</a:t>
            </a:r>
          </a:p>
          <a:p>
            <a:pPr>
              <a:spcBef>
                <a:spcPts val="0"/>
              </a:spcBef>
            </a:pPr>
            <a:endParaRPr lang="en-US" sz="17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9C612DC-2C31-4421-82B6-CC201E566740}"/>
              </a:ext>
            </a:extLst>
          </p:cNvPr>
          <p:cNvSpPr txBox="1">
            <a:spLocks/>
          </p:cNvSpPr>
          <p:nvPr/>
        </p:nvSpPr>
        <p:spPr>
          <a:xfrm>
            <a:off x="6844553" y="1371766"/>
            <a:ext cx="4679575" cy="486212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ts val="0"/>
              </a:spcBef>
            </a:pPr>
            <a:r>
              <a:rPr lang="en-US" sz="1700" b="1" dirty="0" err="1"/>
              <a:t>Mempercepat</a:t>
            </a:r>
            <a:r>
              <a:rPr lang="en-US" sz="1700" b="1" dirty="0"/>
              <a:t> Waktu </a:t>
            </a:r>
            <a:r>
              <a:rPr lang="en-US" sz="1700" b="1" dirty="0" err="1"/>
              <a:t>Peluncuran</a:t>
            </a:r>
            <a:endParaRPr lang="en-US" sz="1700" b="1" dirty="0"/>
          </a:p>
          <a:p>
            <a:pPr marL="457200" lvl="1" indent="0" fontAlgn="base">
              <a:spcBef>
                <a:spcPts val="0"/>
              </a:spcBef>
              <a:buFont typeface="Wingdings 3" charset="2"/>
              <a:buNone/>
            </a:pPr>
            <a:r>
              <a:rPr lang="en-US" sz="1700" dirty="0" err="1"/>
              <a:t>Dengan</a:t>
            </a:r>
            <a:r>
              <a:rPr lang="en-US" sz="1700" dirty="0"/>
              <a:t> proses yang </a:t>
            </a:r>
            <a:r>
              <a:rPr lang="en-US" sz="1700" dirty="0" err="1"/>
              <a:t>terstruktur</a:t>
            </a:r>
            <a:r>
              <a:rPr lang="en-US" sz="1700" dirty="0"/>
              <a:t> dan </a:t>
            </a:r>
            <a:r>
              <a:rPr lang="en-US" sz="1700" dirty="0" err="1"/>
              <a:t>fokus</a:t>
            </a:r>
            <a:r>
              <a:rPr lang="en-US" sz="1700" dirty="0"/>
              <a:t> pada </a:t>
            </a:r>
            <a:r>
              <a:rPr lang="en-US" sz="1700" dirty="0" err="1"/>
              <a:t>kebutuhan</a:t>
            </a:r>
            <a:r>
              <a:rPr lang="en-US" sz="1700" dirty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, </a:t>
            </a:r>
            <a:r>
              <a:rPr lang="en-US" sz="1700" dirty="0" err="1"/>
              <a:t>metode</a:t>
            </a:r>
            <a:r>
              <a:rPr lang="en-US" sz="1700" dirty="0"/>
              <a:t> </a:t>
            </a:r>
            <a:r>
              <a:rPr lang="en-US" sz="1700" dirty="0" err="1"/>
              <a:t>perancangan</a:t>
            </a:r>
            <a:r>
              <a:rPr lang="en-US" sz="1700" dirty="0"/>
              <a:t> UI/UX </a:t>
            </a:r>
            <a:r>
              <a:rPr lang="en-US" sz="1700" dirty="0" err="1"/>
              <a:t>memungkinkan</a:t>
            </a:r>
            <a:r>
              <a:rPr lang="en-US" sz="1700" dirty="0"/>
              <a:t> </a:t>
            </a:r>
            <a:r>
              <a:rPr lang="en-US" sz="1700" dirty="0" err="1"/>
              <a:t>tim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bekerja</a:t>
            </a:r>
            <a:r>
              <a:rPr lang="en-US" sz="1700" dirty="0"/>
              <a:t> </a:t>
            </a:r>
            <a:r>
              <a:rPr lang="en-US" sz="1700" dirty="0" err="1"/>
              <a:t>lebih</a:t>
            </a:r>
            <a:r>
              <a:rPr lang="en-US" sz="1700" dirty="0"/>
              <a:t> </a:t>
            </a:r>
            <a:r>
              <a:rPr lang="en-US" sz="1700" dirty="0" err="1"/>
              <a:t>efisien</a:t>
            </a:r>
            <a:r>
              <a:rPr lang="en-US" sz="1700" dirty="0"/>
              <a:t>. </a:t>
            </a:r>
            <a:r>
              <a:rPr lang="en-US" sz="1700" dirty="0" err="1"/>
              <a:t>Ini</a:t>
            </a:r>
            <a:r>
              <a:rPr lang="en-US" sz="1700" dirty="0"/>
              <a:t> </a:t>
            </a:r>
            <a:r>
              <a:rPr lang="en-US" sz="1700" dirty="0" err="1"/>
              <a:t>bisa</a:t>
            </a:r>
            <a:r>
              <a:rPr lang="en-US" sz="1700" dirty="0"/>
              <a:t> </a:t>
            </a:r>
            <a:r>
              <a:rPr lang="en-US" sz="1700" dirty="0" err="1"/>
              <a:t>mempercepat</a:t>
            </a:r>
            <a:r>
              <a:rPr lang="en-US" sz="1700" dirty="0"/>
              <a:t> </a:t>
            </a:r>
            <a:r>
              <a:rPr lang="en-US" sz="1700" dirty="0" err="1"/>
              <a:t>waktu</a:t>
            </a:r>
            <a:r>
              <a:rPr lang="en-US" sz="1700" dirty="0"/>
              <a:t> </a:t>
            </a:r>
            <a:r>
              <a:rPr lang="en-US" sz="1700" dirty="0" err="1"/>
              <a:t>peluncuran</a:t>
            </a:r>
            <a:r>
              <a:rPr lang="en-US" sz="1700" dirty="0"/>
              <a:t> </a:t>
            </a:r>
            <a:r>
              <a:rPr lang="en-US" sz="1700" dirty="0" err="1"/>
              <a:t>produk</a:t>
            </a:r>
            <a:r>
              <a:rPr lang="en-US" sz="1700" dirty="0"/>
              <a:t> </a:t>
            </a:r>
            <a:r>
              <a:rPr lang="en-US" sz="1700" dirty="0" err="1"/>
              <a:t>ke</a:t>
            </a:r>
            <a:r>
              <a:rPr lang="en-US" sz="1700" dirty="0"/>
              <a:t> pasar.</a:t>
            </a:r>
          </a:p>
          <a:p>
            <a:pPr fontAlgn="base">
              <a:spcBef>
                <a:spcPts val="0"/>
              </a:spcBef>
            </a:pPr>
            <a:r>
              <a:rPr lang="en-US" sz="1700" b="1" dirty="0" err="1"/>
              <a:t>Mendorong</a:t>
            </a:r>
            <a:r>
              <a:rPr lang="en-US" sz="1700" b="1" dirty="0"/>
              <a:t> </a:t>
            </a:r>
            <a:r>
              <a:rPr lang="en-US" sz="1700" b="1" dirty="0" err="1"/>
              <a:t>Pertumbuhan</a:t>
            </a:r>
            <a:r>
              <a:rPr lang="en-US" sz="1700" b="1" dirty="0"/>
              <a:t> </a:t>
            </a:r>
            <a:r>
              <a:rPr lang="en-US" sz="1700" b="1" dirty="0" err="1"/>
              <a:t>Bisnis</a:t>
            </a:r>
            <a:endParaRPr lang="en-US" sz="1700" b="1" dirty="0"/>
          </a:p>
          <a:p>
            <a:pPr marL="457200" lvl="1" indent="0" fontAlgn="base">
              <a:spcBef>
                <a:spcPts val="0"/>
              </a:spcBef>
              <a:buFont typeface="Wingdings 3" charset="2"/>
              <a:buNone/>
            </a:pPr>
            <a:r>
              <a:rPr lang="en-US" sz="1700" dirty="0" err="1"/>
              <a:t>Desain</a:t>
            </a:r>
            <a:r>
              <a:rPr lang="en-US" sz="1700" dirty="0"/>
              <a:t> UI/UX yang </a:t>
            </a:r>
            <a:r>
              <a:rPr lang="en-US" sz="1700" dirty="0" err="1"/>
              <a:t>efektif</a:t>
            </a:r>
            <a:r>
              <a:rPr lang="en-US" sz="1700" dirty="0"/>
              <a:t>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meningkatkan</a:t>
            </a:r>
            <a:r>
              <a:rPr lang="en-US" sz="1700" dirty="0"/>
              <a:t> </a:t>
            </a:r>
            <a:r>
              <a:rPr lang="en-US" sz="1700" dirty="0" err="1"/>
              <a:t>konversi</a:t>
            </a:r>
            <a:r>
              <a:rPr lang="en-US" sz="1700" dirty="0"/>
              <a:t>, </a:t>
            </a:r>
            <a:r>
              <a:rPr lang="en-US" sz="1700" dirty="0" err="1"/>
              <a:t>mendorong</a:t>
            </a:r>
            <a:r>
              <a:rPr lang="en-US" sz="1700" dirty="0"/>
              <a:t> </a:t>
            </a:r>
            <a:r>
              <a:rPr lang="en-US" sz="1700" i="1" dirty="0"/>
              <a:t>engagement</a:t>
            </a:r>
            <a:r>
              <a:rPr lang="en-US" sz="1700" dirty="0"/>
              <a:t>, dan </a:t>
            </a:r>
            <a:r>
              <a:rPr lang="en-US" sz="1700" dirty="0" err="1"/>
              <a:t>memperkuat</a:t>
            </a:r>
            <a:r>
              <a:rPr lang="en-US" sz="1700" dirty="0"/>
              <a:t> </a:t>
            </a:r>
            <a:r>
              <a:rPr lang="en-US" sz="1700" dirty="0" err="1"/>
              <a:t>posisi</a:t>
            </a:r>
            <a:r>
              <a:rPr lang="en-US" sz="1700" dirty="0"/>
              <a:t> </a:t>
            </a:r>
            <a:r>
              <a:rPr lang="en-US" sz="1700" dirty="0" err="1"/>
              <a:t>kompetitif</a:t>
            </a:r>
            <a:r>
              <a:rPr lang="en-US" sz="1700" dirty="0"/>
              <a:t> </a:t>
            </a:r>
            <a:r>
              <a:rPr lang="en-US" sz="1700" i="1" dirty="0"/>
              <a:t>brand</a:t>
            </a:r>
            <a:r>
              <a:rPr lang="en-US" sz="1700" dirty="0"/>
              <a:t> di pasar. Hal </a:t>
            </a:r>
            <a:r>
              <a:rPr lang="en-US" sz="1700" dirty="0" err="1"/>
              <a:t>ini</a:t>
            </a:r>
            <a:r>
              <a:rPr lang="en-US" sz="1700" dirty="0"/>
              <a:t> </a:t>
            </a:r>
            <a:r>
              <a:rPr lang="en-US" sz="1700" dirty="0" err="1"/>
              <a:t>secara</a:t>
            </a:r>
            <a:r>
              <a:rPr lang="en-US" sz="1700" dirty="0"/>
              <a:t> </a:t>
            </a:r>
            <a:r>
              <a:rPr lang="en-US" sz="1700" dirty="0" err="1"/>
              <a:t>langsung</a:t>
            </a:r>
            <a:r>
              <a:rPr lang="en-US" sz="1700" dirty="0"/>
              <a:t> </a:t>
            </a:r>
            <a:r>
              <a:rPr lang="en-US" sz="1700" dirty="0" err="1"/>
              <a:t>berkontribusi</a:t>
            </a:r>
            <a:r>
              <a:rPr lang="en-US" sz="1700" dirty="0"/>
              <a:t> pada </a:t>
            </a:r>
            <a:r>
              <a:rPr lang="en-US" sz="1700" dirty="0" err="1"/>
              <a:t>pertumbuhan</a:t>
            </a:r>
            <a:r>
              <a:rPr lang="en-US" sz="1700" dirty="0"/>
              <a:t> </a:t>
            </a:r>
            <a:r>
              <a:rPr lang="en-US" sz="1700" dirty="0" err="1"/>
              <a:t>bisnis</a:t>
            </a:r>
            <a:r>
              <a:rPr lang="en-US" sz="1700" dirty="0"/>
              <a:t>.</a:t>
            </a:r>
          </a:p>
          <a:p>
            <a:pPr>
              <a:spcBef>
                <a:spcPts val="0"/>
              </a:spcBef>
            </a:pPr>
            <a:endParaRPr lang="en-US" sz="17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CC8674-F013-4F3E-8096-6741081D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4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7094" y="593630"/>
            <a:ext cx="9897035" cy="1280890"/>
          </a:xfrm>
        </p:spPr>
        <p:txBody>
          <a:bodyPr/>
          <a:lstStyle/>
          <a:p>
            <a:r>
              <a:rPr lang="en-US" dirty="0"/>
              <a:t>METODE PERANCANGAN UI/UX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600" y="1627632"/>
            <a:ext cx="8361680" cy="4319657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7CDE5C-3513-435A-8C99-3F977337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36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C905D-FA01-4611-8964-06790A807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1" y="624110"/>
            <a:ext cx="9904411" cy="1280890"/>
          </a:xfrm>
        </p:spPr>
        <p:txBody>
          <a:bodyPr/>
          <a:lstStyle/>
          <a:p>
            <a:r>
              <a:rPr lang="en-US" dirty="0"/>
              <a:t>DUA PENDEKATAN </a:t>
            </a:r>
            <a:br>
              <a:rPr lang="en-US" dirty="0"/>
            </a:br>
            <a:r>
              <a:rPr lang="en-US" dirty="0"/>
              <a:t>METODE PERANCANGAN DESAIN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24E5C-4C4D-421A-964F-C3BF39286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835" y="2133600"/>
            <a:ext cx="10065777" cy="3777622"/>
          </a:xfrm>
        </p:spPr>
        <p:txBody>
          <a:bodyPr>
            <a:normAutofit/>
          </a:bodyPr>
          <a:lstStyle/>
          <a:p>
            <a:r>
              <a:rPr lang="en-US" sz="2200" dirty="0" err="1"/>
              <a:t>Perancangan</a:t>
            </a:r>
            <a:r>
              <a:rPr lang="en-US" sz="2200" dirty="0"/>
              <a:t> </a:t>
            </a:r>
            <a:r>
              <a:rPr lang="en-US" sz="2200" dirty="0" err="1"/>
              <a:t>desain</a:t>
            </a:r>
            <a:r>
              <a:rPr lang="en-US" sz="2200" dirty="0"/>
              <a:t> </a:t>
            </a:r>
            <a:r>
              <a:rPr lang="en-US" sz="2200" dirty="0" err="1"/>
              <a:t>antar</a:t>
            </a:r>
            <a:r>
              <a:rPr lang="en-US" sz="2200" dirty="0"/>
              <a:t> </a:t>
            </a:r>
            <a:r>
              <a:rPr lang="en-US" sz="2200" dirty="0" err="1"/>
              <a:t>muka</a:t>
            </a:r>
            <a:r>
              <a:rPr lang="en-US" sz="2200" dirty="0"/>
              <a:t> </a:t>
            </a:r>
            <a:r>
              <a:rPr lang="en-US" sz="2200" dirty="0" err="1"/>
              <a:t>bisa</a:t>
            </a:r>
            <a:r>
              <a:rPr lang="en-US" sz="2200" dirty="0"/>
              <a:t> </a:t>
            </a:r>
            <a:r>
              <a:rPr lang="en-US" sz="2200" dirty="0" err="1"/>
              <a:t>menggunakan</a:t>
            </a:r>
            <a:r>
              <a:rPr lang="en-US" sz="2200" dirty="0"/>
              <a:t> 2 </a:t>
            </a:r>
            <a:r>
              <a:rPr lang="en-US" sz="2200" dirty="0" err="1"/>
              <a:t>pendekatan</a:t>
            </a:r>
            <a:r>
              <a:rPr lang="en-US" sz="2200" dirty="0"/>
              <a:t> </a:t>
            </a:r>
            <a:r>
              <a:rPr lang="en-US" sz="2200" dirty="0" err="1"/>
              <a:t>metode</a:t>
            </a:r>
            <a:r>
              <a:rPr lang="en-US" sz="2200" dirty="0"/>
              <a:t>, </a:t>
            </a:r>
            <a:r>
              <a:rPr lang="en-US" sz="2200" dirty="0" err="1"/>
              <a:t>yaitu</a:t>
            </a:r>
            <a:r>
              <a:rPr lang="en-US" sz="2200" dirty="0"/>
              <a:t> :</a:t>
            </a:r>
          </a:p>
          <a:p>
            <a:pPr lvl="1"/>
            <a:r>
              <a:rPr lang="en-US" sz="2200" dirty="0" err="1"/>
              <a:t>Metode</a:t>
            </a:r>
            <a:r>
              <a:rPr lang="en-US" sz="2200" dirty="0"/>
              <a:t> User Centered Design</a:t>
            </a:r>
          </a:p>
          <a:p>
            <a:pPr lvl="1"/>
            <a:r>
              <a:rPr lang="en-US" sz="2200" dirty="0" err="1"/>
              <a:t>Metode</a:t>
            </a:r>
            <a:r>
              <a:rPr lang="en-US" sz="2200" dirty="0"/>
              <a:t> Design Thinking</a:t>
            </a:r>
            <a:endParaRPr lang="en-ID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7381C-3F4F-406D-92F7-73261A23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DC5E-B474-45D3-BA28-29E4C32F0F0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77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A817F73-99AE-47C8-955C-2F96A6F500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METODE </a:t>
            </a:r>
            <a:br>
              <a:rPr lang="en-US" sz="4400" b="1" dirty="0"/>
            </a:br>
            <a:r>
              <a:rPr lang="en-US" sz="4400" b="1" dirty="0"/>
              <a:t>USER CENTERED DESIGN</a:t>
            </a:r>
            <a:endParaRPr lang="en-ID" sz="4400" b="1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4D5FFEF-4399-445B-B8F4-5440A9B72C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6619825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872</TotalTime>
  <Words>1625</Words>
  <Application>Microsoft Office PowerPoint</Application>
  <PresentationFormat>Widescreen</PresentationFormat>
  <Paragraphs>128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Century Gothic</vt:lpstr>
      <vt:lpstr>Wingdings 3</vt:lpstr>
      <vt:lpstr>Wisp</vt:lpstr>
      <vt:lpstr>METODE PERANCANGAN/DESAIN ANTARMUKA</vt:lpstr>
      <vt:lpstr>DEFINISI METODE</vt:lpstr>
      <vt:lpstr>DEFINISI METODE</vt:lpstr>
      <vt:lpstr>DEFINISI PERANCANGAN (DESAIN)</vt:lpstr>
      <vt:lpstr>METODE PERANCANGAN UI/UX</vt:lpstr>
      <vt:lpstr>MANFAAT PENERAPAN METODE UI/UX</vt:lpstr>
      <vt:lpstr>METODE PERANCANGAN UI/UX</vt:lpstr>
      <vt:lpstr>DUA PENDEKATAN  METODE PERANCANGAN DESAIN</vt:lpstr>
      <vt:lpstr>METODE  USER CENTERED DESIGN</vt:lpstr>
      <vt:lpstr>METODE USER CENTERED DESIGN (UCD)</vt:lpstr>
      <vt:lpstr>TAHAPAN DALAM UCD</vt:lpstr>
      <vt:lpstr>TAHAPAN DALAM UCD</vt:lpstr>
      <vt:lpstr>TAHAPAN PENGEMBANGAN DALAM UCD</vt:lpstr>
      <vt:lpstr>KEUNTUNGAN MENGGUNAKAN METODE USER CENTERED DESIGN</vt:lpstr>
      <vt:lpstr>METODE DESIGN THINKING</vt:lpstr>
      <vt:lpstr>METODE DESIGN THINKING</vt:lpstr>
      <vt:lpstr>METODE DESIGN THINKING</vt:lpstr>
      <vt:lpstr>PENGEMBANGAN  METODE DESIGN THINKING</vt:lpstr>
      <vt:lpstr>Tahapan Design Thinking - 1. Empathize</vt:lpstr>
      <vt:lpstr>Tahapan Design Thinking - 2. Define</vt:lpstr>
      <vt:lpstr>Tahapan Design Thinking - 3. Ideate</vt:lpstr>
      <vt:lpstr>Tahapan Design Thinking - 4. Prototype</vt:lpstr>
      <vt:lpstr>Tahapan Design Thinking - 5. Test</vt:lpstr>
      <vt:lpstr>Ada Pertanyaan?</vt:lpstr>
      <vt:lpstr>Terimakasih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PERANCANGAN DESAIN</dc:title>
  <dc:creator>MSI MODERN 14</dc:creator>
  <cp:lastModifiedBy>user</cp:lastModifiedBy>
  <cp:revision>23</cp:revision>
  <dcterms:created xsi:type="dcterms:W3CDTF">2024-06-22T23:42:53Z</dcterms:created>
  <dcterms:modified xsi:type="dcterms:W3CDTF">2024-07-03T09:05:20Z</dcterms:modified>
</cp:coreProperties>
</file>